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5" r:id="rId7"/>
    <p:sldId id="266" r:id="rId8"/>
    <p:sldId id="267" r:id="rId9"/>
    <p:sldId id="268" r:id="rId10"/>
  </p:sldIdLst>
  <p:sldSz cx="9906000" cy="6858000" type="A4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48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3DC6B-B5F6-4EF5-AA4B-1274A4136975}" type="datetimeFigureOut">
              <a:rPr lang="id-ID" smtClean="0"/>
              <a:t>16/07/2020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72D49-E437-4429-A97F-AB39C57036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8557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87BEC55-F00E-4F70-972A-427106633226}" type="slidenum">
              <a:rPr lang="id-ID" smtClean="0"/>
              <a:pPr eaLnBrk="1" hangingPunct="1"/>
              <a:t>1</a:t>
            </a:fld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7BF6-873E-41F8-973B-C13B7622DDBB}" type="datetimeFigureOut">
              <a:rPr lang="id-ID" smtClean="0"/>
              <a:t>16/07/2020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D78A-9BC0-4101-B862-793FCD488D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875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7BF6-873E-41F8-973B-C13B7622DDBB}" type="datetimeFigureOut">
              <a:rPr lang="id-ID" smtClean="0"/>
              <a:t>16/07/2020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D78A-9BC0-4101-B862-793FCD488D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6825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7BF6-873E-41F8-973B-C13B7622DDBB}" type="datetimeFigureOut">
              <a:rPr lang="id-ID" smtClean="0"/>
              <a:t>16/07/2020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D78A-9BC0-4101-B862-793FCD488D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659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7BF6-873E-41F8-973B-C13B7622DDBB}" type="datetimeFigureOut">
              <a:rPr lang="id-ID" smtClean="0"/>
              <a:t>16/07/2020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D78A-9BC0-4101-B862-793FCD488D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548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7BF6-873E-41F8-973B-C13B7622DDBB}" type="datetimeFigureOut">
              <a:rPr lang="id-ID" smtClean="0"/>
              <a:t>16/07/2020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D78A-9BC0-4101-B862-793FCD488D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379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7BF6-873E-41F8-973B-C13B7622DDBB}" type="datetimeFigureOut">
              <a:rPr lang="id-ID" smtClean="0"/>
              <a:t>16/07/2020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D78A-9BC0-4101-B862-793FCD488D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619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7BF6-873E-41F8-973B-C13B7622DDBB}" type="datetimeFigureOut">
              <a:rPr lang="id-ID" smtClean="0"/>
              <a:t>16/07/2020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D78A-9BC0-4101-B862-793FCD488D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7315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7BF6-873E-41F8-973B-C13B7622DDBB}" type="datetimeFigureOut">
              <a:rPr lang="id-ID" smtClean="0"/>
              <a:t>16/07/2020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D78A-9BC0-4101-B862-793FCD488D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339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7BF6-873E-41F8-973B-C13B7622DDBB}" type="datetimeFigureOut">
              <a:rPr lang="id-ID" smtClean="0"/>
              <a:t>16/07/2020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D78A-9BC0-4101-B862-793FCD488D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0747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7BF6-873E-41F8-973B-C13B7622DDBB}" type="datetimeFigureOut">
              <a:rPr lang="id-ID" smtClean="0"/>
              <a:t>16/07/2020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D78A-9BC0-4101-B862-793FCD488D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166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7BF6-873E-41F8-973B-C13B7622DDBB}" type="datetimeFigureOut">
              <a:rPr lang="id-ID" smtClean="0"/>
              <a:t>16/07/2020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D78A-9BC0-4101-B862-793FCD488D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9046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67BF6-873E-41F8-973B-C13B7622DDBB}" type="datetimeFigureOut">
              <a:rPr lang="id-ID" smtClean="0"/>
              <a:t>16/07/2020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1D78A-9BC0-4101-B862-793FCD488D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2491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hyperlink" Target="https://www.aanwijzing.com/2017/11/GERAK-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 bwMode="auto">
          <a:xfrm>
            <a:off x="3062948" y="1844824"/>
            <a:ext cx="5621866" cy="3096493"/>
          </a:xfrm>
          <a:custGeom>
            <a:avLst/>
            <a:gdLst>
              <a:gd name="connsiteX0" fmla="*/ 0 w 5472684"/>
              <a:gd name="connsiteY0" fmla="*/ 0 h 2756916"/>
              <a:gd name="connsiteX1" fmla="*/ 4094226 w 5472684"/>
              <a:gd name="connsiteY1" fmla="*/ 0 h 2756916"/>
              <a:gd name="connsiteX2" fmla="*/ 5472684 w 5472684"/>
              <a:gd name="connsiteY2" fmla="*/ 1378458 h 2756916"/>
              <a:gd name="connsiteX3" fmla="*/ 4094226 w 5472684"/>
              <a:gd name="connsiteY3" fmla="*/ 2756916 h 2756916"/>
              <a:gd name="connsiteX4" fmla="*/ 0 w 5472684"/>
              <a:gd name="connsiteY4" fmla="*/ 2756916 h 2756916"/>
              <a:gd name="connsiteX5" fmla="*/ 0 w 5472684"/>
              <a:gd name="connsiteY5" fmla="*/ 0 h 27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72684" h="2756916">
                <a:moveTo>
                  <a:pt x="5472684" y="2756916"/>
                </a:moveTo>
                <a:lnTo>
                  <a:pt x="1378458" y="2756916"/>
                </a:lnTo>
                <a:lnTo>
                  <a:pt x="0" y="1378458"/>
                </a:lnTo>
                <a:lnTo>
                  <a:pt x="1378458" y="0"/>
                </a:lnTo>
                <a:lnTo>
                  <a:pt x="5472684" y="0"/>
                </a:lnTo>
                <a:lnTo>
                  <a:pt x="5472684" y="275691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904952" tIns="87631" rIns="163576" bIns="87630" spcCol="1270" anchor="ctr"/>
          <a:lstStyle/>
          <a:p>
            <a:pPr algn="ctr" defTabSz="10223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id-ID" sz="3200" dirty="0"/>
          </a:p>
        </p:txBody>
      </p:sp>
      <p:sp>
        <p:nvSpPr>
          <p:cNvPr id="6" name="Oval 5"/>
          <p:cNvSpPr/>
          <p:nvPr/>
        </p:nvSpPr>
        <p:spPr bwMode="auto">
          <a:xfrm>
            <a:off x="1364602" y="1844824"/>
            <a:ext cx="3012334" cy="3096492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0000" b="-20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extBox 1"/>
          <p:cNvSpPr txBox="1"/>
          <p:nvPr/>
        </p:nvSpPr>
        <p:spPr>
          <a:xfrm>
            <a:off x="2000672" y="5377597"/>
            <a:ext cx="58178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6000" dirty="0" smtClean="0">
                <a:solidFill>
                  <a:schemeClr val="bg1"/>
                </a:solidFill>
                <a:latin typeface="Arial Rounded MT Bold" pitchFamily="34" charset="0"/>
              </a:rPr>
              <a:t>GERAK LURUS</a:t>
            </a:r>
            <a:endParaRPr lang="id-ID" sz="6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968" y="2125737"/>
            <a:ext cx="3600400" cy="2371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161130" y="4571984"/>
            <a:ext cx="26340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000" dirty="0">
                <a:hlinkClick r:id="rId6"/>
              </a:rPr>
              <a:t>https://www.aanwijzing.com/2017/11/GERAK-</a:t>
            </a:r>
            <a:endParaRPr lang="id-ID" sz="1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5237604"/>
      </p:ext>
    </p:extLst>
  </p:cSld>
  <p:clrMapOvr>
    <a:masterClrMapping/>
  </p:clrMapOvr>
  <p:transition spd="slow" advClick="0" advTm="4569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166" y="600971"/>
            <a:ext cx="649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dirty="0" smtClean="0">
                <a:solidFill>
                  <a:schemeClr val="bg1"/>
                </a:solidFill>
              </a:rPr>
              <a:t>Kapan benda dikatakan bergerak?</a:t>
            </a:r>
            <a:endParaRPr lang="id-ID" sz="3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96816" y="4850544"/>
            <a:ext cx="6292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600" dirty="0" smtClean="0">
                <a:solidFill>
                  <a:schemeClr val="bg1"/>
                </a:solidFill>
              </a:rPr>
              <a:t>Benda dikatakan bergerak </a:t>
            </a:r>
            <a:r>
              <a:rPr lang="en-US" sz="3600" dirty="0" smtClean="0">
                <a:solidFill>
                  <a:schemeClr val="bg1"/>
                </a:solidFill>
              </a:rPr>
              <a:t>jika </a:t>
            </a:r>
            <a:r>
              <a:rPr lang="en-US" sz="3600" dirty="0">
                <a:solidFill>
                  <a:schemeClr val="bg1"/>
                </a:solidFill>
              </a:rPr>
              <a:t>kedudukan atau letak benda itu berubah terhadap benda lain</a:t>
            </a:r>
            <a:endParaRPr lang="id-ID" sz="3600" dirty="0">
              <a:solidFill>
                <a:schemeClr val="bg1"/>
              </a:solidFill>
            </a:endParaRPr>
          </a:p>
        </p:txBody>
      </p:sp>
      <p:sp>
        <p:nvSpPr>
          <p:cNvPr id="2" name="Snip Same Side Corner Rectangle 1"/>
          <p:cNvSpPr/>
          <p:nvPr/>
        </p:nvSpPr>
        <p:spPr>
          <a:xfrm>
            <a:off x="992561" y="3159024"/>
            <a:ext cx="1656183" cy="972000"/>
          </a:xfrm>
          <a:prstGeom prst="snip2SameRect">
            <a:avLst/>
          </a:prstGeom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572" y="2164190"/>
            <a:ext cx="1440160" cy="1480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6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0333E-7 1.48148E-6 L 0.16755 0.03217 C 0.2025 0.03958 0.25509 0.04352 0.31008 0.04352 C 0.37261 0.04352 0.4228 0.03958 0.45775 0.03217 L 0.62546 1.48148E-6 " pathEditMode="relative" rAng="0" ptsTypes="FffFF">
                                      <p:cBhvr>
                                        <p:cTn id="16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5" y="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546110" y="787206"/>
            <a:ext cx="4838938" cy="1116124"/>
          </a:xfrm>
          <a:custGeom>
            <a:avLst/>
            <a:gdLst>
              <a:gd name="connsiteX0" fmla="*/ 0 w 2232248"/>
              <a:gd name="connsiteY0" fmla="*/ 111612 h 1116124"/>
              <a:gd name="connsiteX1" fmla="*/ 111612 w 2232248"/>
              <a:gd name="connsiteY1" fmla="*/ 0 h 1116124"/>
              <a:gd name="connsiteX2" fmla="*/ 2120636 w 2232248"/>
              <a:gd name="connsiteY2" fmla="*/ 0 h 1116124"/>
              <a:gd name="connsiteX3" fmla="*/ 2232248 w 2232248"/>
              <a:gd name="connsiteY3" fmla="*/ 111612 h 1116124"/>
              <a:gd name="connsiteX4" fmla="*/ 2232248 w 2232248"/>
              <a:gd name="connsiteY4" fmla="*/ 1004512 h 1116124"/>
              <a:gd name="connsiteX5" fmla="*/ 2120636 w 2232248"/>
              <a:gd name="connsiteY5" fmla="*/ 1116124 h 1116124"/>
              <a:gd name="connsiteX6" fmla="*/ 111612 w 2232248"/>
              <a:gd name="connsiteY6" fmla="*/ 1116124 h 1116124"/>
              <a:gd name="connsiteX7" fmla="*/ 0 w 2232248"/>
              <a:gd name="connsiteY7" fmla="*/ 1004512 h 1116124"/>
              <a:gd name="connsiteX8" fmla="*/ 0 w 223224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24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2120636" y="0"/>
                </a:lnTo>
                <a:cubicBezTo>
                  <a:pt x="2182278" y="0"/>
                  <a:pt x="2232248" y="49970"/>
                  <a:pt x="2232248" y="111612"/>
                </a:cubicBezTo>
                <a:lnTo>
                  <a:pt x="2232248" y="1004512"/>
                </a:lnTo>
                <a:cubicBezTo>
                  <a:pt x="2232248" y="1066154"/>
                  <a:pt x="2182278" y="1116124"/>
                  <a:pt x="212063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505" tIns="61900" rIns="76505" bIns="61900" numCol="1" spcCol="1270" anchor="ctr" anchorCtr="0">
            <a:noAutofit/>
          </a:bodyPr>
          <a:lstStyle/>
          <a:p>
            <a:pPr lvl="0" algn="ctr" defTabSz="1022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3200" kern="1200" dirty="0" smtClean="0"/>
              <a:t>Gerak dibedakan menjadi :</a:t>
            </a:r>
            <a:endParaRPr lang="id-ID" sz="3200" kern="1200" dirty="0"/>
          </a:p>
        </p:txBody>
      </p:sp>
      <p:sp>
        <p:nvSpPr>
          <p:cNvPr id="7" name="Freeform 6"/>
          <p:cNvSpPr/>
          <p:nvPr/>
        </p:nvSpPr>
        <p:spPr>
          <a:xfrm>
            <a:off x="769335" y="1903330"/>
            <a:ext cx="223224" cy="8370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37093"/>
                </a:lnTo>
                <a:lnTo>
                  <a:pt x="223224" y="83709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992560" y="2182361"/>
            <a:ext cx="1785798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lvl="0" algn="ctr" defTabSz="1511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/>
              <a:t>Gerak nyata</a:t>
            </a:r>
            <a:endParaRPr lang="id-ID" sz="2800" kern="1200" dirty="0"/>
          </a:p>
        </p:txBody>
      </p:sp>
      <p:sp>
        <p:nvSpPr>
          <p:cNvPr id="9" name="Freeform 8"/>
          <p:cNvSpPr/>
          <p:nvPr/>
        </p:nvSpPr>
        <p:spPr>
          <a:xfrm>
            <a:off x="769335" y="1903330"/>
            <a:ext cx="223224" cy="223224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232248"/>
                </a:lnTo>
                <a:lnTo>
                  <a:pt x="223224" y="223224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992560" y="3577516"/>
            <a:ext cx="1785798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lvl="0" algn="ctr" defTabSz="1511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/>
              <a:t>Gerak semu</a:t>
            </a:r>
            <a:endParaRPr lang="id-ID" sz="2800" kern="1200" dirty="0"/>
          </a:p>
        </p:txBody>
      </p:sp>
      <p:sp>
        <p:nvSpPr>
          <p:cNvPr id="11" name="Freeform 10"/>
          <p:cNvSpPr/>
          <p:nvPr/>
        </p:nvSpPr>
        <p:spPr>
          <a:xfrm>
            <a:off x="769335" y="1903330"/>
            <a:ext cx="223224" cy="36274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627402"/>
                </a:lnTo>
                <a:lnTo>
                  <a:pt x="223224" y="362740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/>
          <p:cNvSpPr/>
          <p:nvPr/>
        </p:nvSpPr>
        <p:spPr>
          <a:xfrm>
            <a:off x="992560" y="4972671"/>
            <a:ext cx="1785798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lvl="0" algn="ctr" defTabSz="1511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/>
              <a:t>Gerak Relatif </a:t>
            </a:r>
            <a:endParaRPr lang="id-ID" sz="2800" kern="1200" dirty="0"/>
          </a:p>
        </p:txBody>
      </p:sp>
      <p:sp>
        <p:nvSpPr>
          <p:cNvPr id="13" name="Freeform 12"/>
          <p:cNvSpPr/>
          <p:nvPr/>
        </p:nvSpPr>
        <p:spPr>
          <a:xfrm>
            <a:off x="3224808" y="2182361"/>
            <a:ext cx="2980306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/>
              <a:t>gerakan pada benda yang benar-benar terjadi</a:t>
            </a:r>
            <a:endParaRPr lang="id-ID" sz="20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3252786" y="3577516"/>
            <a:ext cx="2952328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algn="ctr"/>
            <a:r>
              <a:rPr lang="en-US" dirty="0"/>
              <a:t>gerakan dimana benda seolah-olah tampak bergerak padahal sebenarnya benda tersebut diam </a:t>
            </a:r>
            <a:endParaRPr lang="id-ID" dirty="0"/>
          </a:p>
        </p:txBody>
      </p:sp>
      <p:sp>
        <p:nvSpPr>
          <p:cNvPr id="15" name="Freeform 14"/>
          <p:cNvSpPr/>
          <p:nvPr/>
        </p:nvSpPr>
        <p:spPr>
          <a:xfrm>
            <a:off x="3251908" y="4982421"/>
            <a:ext cx="2997236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/>
              <a:t>gerakan yang bergantung pada titik acuan yang ditetapkan</a:t>
            </a:r>
            <a:endParaRPr lang="id-ID" sz="2000" kern="12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778359" y="2740423"/>
            <a:ext cx="47442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984" y="4056203"/>
            <a:ext cx="554038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786" y="5451358"/>
            <a:ext cx="554038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Freeform 19"/>
          <p:cNvSpPr/>
          <p:nvPr/>
        </p:nvSpPr>
        <p:spPr>
          <a:xfrm>
            <a:off x="6357514" y="2182361"/>
            <a:ext cx="2980306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i="1" dirty="0"/>
              <a:t>Mobil melaju di jalan</a:t>
            </a:r>
            <a:endParaRPr lang="id-ID" sz="2000" kern="1200" dirty="0"/>
          </a:p>
        </p:txBody>
      </p:sp>
      <p:sp>
        <p:nvSpPr>
          <p:cNvPr id="21" name="Freeform 20"/>
          <p:cNvSpPr/>
          <p:nvPr/>
        </p:nvSpPr>
        <p:spPr>
          <a:xfrm>
            <a:off x="6357514" y="4972670"/>
            <a:ext cx="2980306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i="1" dirty="0"/>
              <a:t>Mika berjalan menjauhi meja</a:t>
            </a:r>
            <a:endParaRPr lang="id-ID" sz="2000" kern="1200" dirty="0"/>
          </a:p>
        </p:txBody>
      </p:sp>
      <p:sp>
        <p:nvSpPr>
          <p:cNvPr id="22" name="Freeform 21"/>
          <p:cNvSpPr/>
          <p:nvPr/>
        </p:nvSpPr>
        <p:spPr>
          <a:xfrm>
            <a:off x="6357514" y="3577516"/>
            <a:ext cx="2980306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i="1" dirty="0"/>
              <a:t>Matahari seolah-olah bergerak dari timur ke barat padahal sebenarnya bumi yang bergerak dari barat ke timur</a:t>
            </a:r>
            <a:endParaRPr lang="id-ID" sz="1600" kern="1200" dirty="0"/>
          </a:p>
        </p:txBody>
      </p:sp>
    </p:spTree>
    <p:extLst>
      <p:ext uri="{BB962C8B-B14F-4D97-AF65-F5344CB8AC3E}">
        <p14:creationId xmlns:p14="http://schemas.microsoft.com/office/powerpoint/2010/main" val="69012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745953" y="836712"/>
            <a:ext cx="1785798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lvl="0" algn="ctr" defTabSz="1511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/>
              <a:t>Gerak lurus</a:t>
            </a:r>
            <a:endParaRPr lang="id-ID" sz="2800" kern="1200" dirty="0"/>
          </a:p>
        </p:txBody>
      </p:sp>
      <p:sp>
        <p:nvSpPr>
          <p:cNvPr id="8" name="Freeform 7"/>
          <p:cNvSpPr/>
          <p:nvPr/>
        </p:nvSpPr>
        <p:spPr>
          <a:xfrm>
            <a:off x="745953" y="2740423"/>
            <a:ext cx="1785798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lvl="0" algn="ctr" defTabSz="1511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dirty="0" smtClean="0"/>
              <a:t>jarak</a:t>
            </a:r>
            <a:endParaRPr lang="id-ID" sz="2800" kern="1200" dirty="0"/>
          </a:p>
        </p:txBody>
      </p:sp>
      <p:sp>
        <p:nvSpPr>
          <p:cNvPr id="9" name="Freeform 8"/>
          <p:cNvSpPr/>
          <p:nvPr/>
        </p:nvSpPr>
        <p:spPr>
          <a:xfrm>
            <a:off x="333805" y="4653136"/>
            <a:ext cx="2160239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lvl="0" algn="ctr" defTabSz="15113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/>
              <a:t>perpindahan</a:t>
            </a:r>
            <a:endParaRPr lang="id-ID" sz="2800" kern="1200" dirty="0"/>
          </a:p>
        </p:txBody>
      </p:sp>
      <p:sp>
        <p:nvSpPr>
          <p:cNvPr id="10" name="Freeform 9"/>
          <p:cNvSpPr/>
          <p:nvPr/>
        </p:nvSpPr>
        <p:spPr>
          <a:xfrm>
            <a:off x="3152800" y="819984"/>
            <a:ext cx="5904656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gerak yang lintasannya berupa garis lur</a:t>
            </a:r>
            <a:r>
              <a:rPr lang="id-ID" sz="2800" dirty="0">
                <a:solidFill>
                  <a:schemeClr val="tx1"/>
                </a:solidFill>
              </a:rPr>
              <a:t>us</a:t>
            </a:r>
          </a:p>
        </p:txBody>
      </p:sp>
      <p:sp>
        <p:nvSpPr>
          <p:cNvPr id="11" name="Freeform 10"/>
          <p:cNvSpPr/>
          <p:nvPr/>
        </p:nvSpPr>
        <p:spPr>
          <a:xfrm>
            <a:off x="3152800" y="2740423"/>
            <a:ext cx="5904656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algn="ctr"/>
            <a:r>
              <a:rPr lang="nb-NO" sz="2800" dirty="0"/>
              <a:t>panjang lintasan yang ditempuh oleh suatu benda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152800" y="4651256"/>
            <a:ext cx="5904656" cy="1116124"/>
          </a:xfrm>
          <a:custGeom>
            <a:avLst/>
            <a:gdLst>
              <a:gd name="connsiteX0" fmla="*/ 0 w 1785798"/>
              <a:gd name="connsiteY0" fmla="*/ 111612 h 1116124"/>
              <a:gd name="connsiteX1" fmla="*/ 111612 w 1785798"/>
              <a:gd name="connsiteY1" fmla="*/ 0 h 1116124"/>
              <a:gd name="connsiteX2" fmla="*/ 1674186 w 1785798"/>
              <a:gd name="connsiteY2" fmla="*/ 0 h 1116124"/>
              <a:gd name="connsiteX3" fmla="*/ 1785798 w 1785798"/>
              <a:gd name="connsiteY3" fmla="*/ 111612 h 1116124"/>
              <a:gd name="connsiteX4" fmla="*/ 1785798 w 1785798"/>
              <a:gd name="connsiteY4" fmla="*/ 1004512 h 1116124"/>
              <a:gd name="connsiteX5" fmla="*/ 1674186 w 1785798"/>
              <a:gd name="connsiteY5" fmla="*/ 1116124 h 1116124"/>
              <a:gd name="connsiteX6" fmla="*/ 111612 w 1785798"/>
              <a:gd name="connsiteY6" fmla="*/ 1116124 h 1116124"/>
              <a:gd name="connsiteX7" fmla="*/ 0 w 1785798"/>
              <a:gd name="connsiteY7" fmla="*/ 1004512 h 1116124"/>
              <a:gd name="connsiteX8" fmla="*/ 0 w 178579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579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1674186" y="0"/>
                </a:lnTo>
                <a:cubicBezTo>
                  <a:pt x="1735828" y="0"/>
                  <a:pt x="1785798" y="49970"/>
                  <a:pt x="1785798" y="111612"/>
                </a:cubicBezTo>
                <a:lnTo>
                  <a:pt x="1785798" y="1004512"/>
                </a:lnTo>
                <a:cubicBezTo>
                  <a:pt x="1785798" y="1066154"/>
                  <a:pt x="1735828" y="1116124"/>
                  <a:pt x="167418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460" tIns="75870" rIns="97460" bIns="75870" numCol="1" spcCol="1270" anchor="ctr" anchorCtr="0">
            <a:noAutofit/>
          </a:bodyPr>
          <a:lstStyle/>
          <a:p>
            <a:pPr algn="ctr"/>
            <a:r>
              <a:rPr lang="nb-NO" sz="2400" dirty="0" smtClean="0"/>
              <a:t>perubahan </a:t>
            </a:r>
            <a:r>
              <a:rPr lang="nb-NO" sz="2400" dirty="0"/>
              <a:t>kedudukan yang diukur dari titik awal sampai titik akhir yang dicapai oleh benda</a:t>
            </a:r>
            <a:endParaRPr lang="id-ID" sz="24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762" y="1315399"/>
            <a:ext cx="554038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736" y="3212976"/>
            <a:ext cx="554038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736" y="5129943"/>
            <a:ext cx="554038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955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13" y="692696"/>
            <a:ext cx="7779565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40863" y="4077072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Panjang AC 	</a:t>
            </a:r>
            <a:r>
              <a:rPr lang="id-ID" sz="2800" dirty="0" smtClean="0">
                <a:solidFill>
                  <a:schemeClr val="bg1"/>
                </a:solidFill>
              </a:rPr>
              <a:t>	</a:t>
            </a:r>
            <a:r>
              <a:rPr lang="nb-NO" sz="2800" dirty="0" smtClean="0">
                <a:solidFill>
                  <a:schemeClr val="bg1"/>
                </a:solidFill>
              </a:rPr>
              <a:t>= </a:t>
            </a:r>
            <a:r>
              <a:rPr lang="nb-NO" sz="2800" dirty="0">
                <a:solidFill>
                  <a:schemeClr val="bg1"/>
                </a:solidFill>
              </a:rPr>
              <a:t>	10 satuan</a:t>
            </a:r>
            <a:endParaRPr lang="id-ID" sz="2800" dirty="0">
              <a:solidFill>
                <a:schemeClr val="bg1"/>
              </a:solidFill>
            </a:endParaRPr>
          </a:p>
          <a:p>
            <a:r>
              <a:rPr lang="nb-NO" sz="2800" dirty="0">
                <a:solidFill>
                  <a:schemeClr val="bg1"/>
                </a:solidFill>
              </a:rPr>
              <a:t>Panjang CB 	</a:t>
            </a:r>
            <a:r>
              <a:rPr lang="id-ID" sz="2800" dirty="0" smtClean="0">
                <a:solidFill>
                  <a:schemeClr val="bg1"/>
                </a:solidFill>
              </a:rPr>
              <a:t>	</a:t>
            </a:r>
            <a:r>
              <a:rPr lang="nb-NO" sz="2800" dirty="0" smtClean="0">
                <a:solidFill>
                  <a:schemeClr val="bg1"/>
                </a:solidFill>
              </a:rPr>
              <a:t>=</a:t>
            </a:r>
            <a:r>
              <a:rPr lang="nb-NO" sz="2800" dirty="0">
                <a:solidFill>
                  <a:schemeClr val="bg1"/>
                </a:solidFill>
              </a:rPr>
              <a:t>	3 satuan</a:t>
            </a:r>
            <a:endParaRPr lang="id-ID" sz="2800" dirty="0">
              <a:solidFill>
                <a:schemeClr val="bg1"/>
              </a:solidFill>
            </a:endParaRPr>
          </a:p>
          <a:p>
            <a:r>
              <a:rPr lang="nb-NO" sz="2800" dirty="0">
                <a:solidFill>
                  <a:schemeClr val="bg1"/>
                </a:solidFill>
              </a:rPr>
              <a:t>Jarak AB	</a:t>
            </a:r>
            <a:r>
              <a:rPr lang="id-ID" sz="2800" dirty="0" smtClean="0">
                <a:solidFill>
                  <a:schemeClr val="bg1"/>
                </a:solidFill>
              </a:rPr>
              <a:t>	</a:t>
            </a:r>
            <a:r>
              <a:rPr lang="nb-NO" sz="2800" dirty="0" smtClean="0">
                <a:solidFill>
                  <a:schemeClr val="bg1"/>
                </a:solidFill>
              </a:rPr>
              <a:t>= </a:t>
            </a:r>
            <a:r>
              <a:rPr lang="nb-NO" sz="2800" dirty="0">
                <a:solidFill>
                  <a:schemeClr val="bg1"/>
                </a:solidFill>
              </a:rPr>
              <a:t>	AC + CB = 10 + 3 = 13 satuan</a:t>
            </a:r>
            <a:endParaRPr lang="id-ID" sz="2800" dirty="0">
              <a:solidFill>
                <a:schemeClr val="bg1"/>
              </a:solidFill>
            </a:endParaRPr>
          </a:p>
          <a:p>
            <a:r>
              <a:rPr lang="nb-NO" sz="2800" dirty="0">
                <a:solidFill>
                  <a:schemeClr val="bg1"/>
                </a:solidFill>
              </a:rPr>
              <a:t>Perpindahan AB 	= 	AC - CB</a:t>
            </a:r>
            <a:endParaRPr lang="id-ID" sz="2800" dirty="0">
              <a:solidFill>
                <a:schemeClr val="bg1"/>
              </a:solidFill>
            </a:endParaRPr>
          </a:p>
          <a:p>
            <a:r>
              <a:rPr lang="nb-NO" sz="2800" dirty="0">
                <a:solidFill>
                  <a:schemeClr val="bg1"/>
                </a:solidFill>
              </a:rPr>
              <a:t>	</a:t>
            </a:r>
            <a:r>
              <a:rPr lang="id-ID" sz="2800" dirty="0" smtClean="0">
                <a:solidFill>
                  <a:schemeClr val="bg1"/>
                </a:solidFill>
              </a:rPr>
              <a:t>		</a:t>
            </a:r>
            <a:r>
              <a:rPr lang="nb-NO" sz="2800" dirty="0" smtClean="0">
                <a:solidFill>
                  <a:schemeClr val="bg1"/>
                </a:solidFill>
              </a:rPr>
              <a:t>=</a:t>
            </a:r>
            <a:r>
              <a:rPr lang="nb-NO" sz="2800" dirty="0">
                <a:solidFill>
                  <a:schemeClr val="bg1"/>
                </a:solidFill>
              </a:rPr>
              <a:t>	7 satuan</a:t>
            </a:r>
            <a:endParaRPr lang="id-ID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88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743265" y="420491"/>
            <a:ext cx="2765107" cy="702500"/>
          </a:xfrm>
          <a:custGeom>
            <a:avLst/>
            <a:gdLst>
              <a:gd name="connsiteX0" fmla="*/ 117086 w 702499"/>
              <a:gd name="connsiteY0" fmla="*/ 0 h 5530214"/>
              <a:gd name="connsiteX1" fmla="*/ 585413 w 702499"/>
              <a:gd name="connsiteY1" fmla="*/ 0 h 5530214"/>
              <a:gd name="connsiteX2" fmla="*/ 702499 w 702499"/>
              <a:gd name="connsiteY2" fmla="*/ 117086 h 5530214"/>
              <a:gd name="connsiteX3" fmla="*/ 702499 w 702499"/>
              <a:gd name="connsiteY3" fmla="*/ 5530214 h 5530214"/>
              <a:gd name="connsiteX4" fmla="*/ 702499 w 702499"/>
              <a:gd name="connsiteY4" fmla="*/ 5530214 h 5530214"/>
              <a:gd name="connsiteX5" fmla="*/ 0 w 702499"/>
              <a:gd name="connsiteY5" fmla="*/ 5530214 h 5530214"/>
              <a:gd name="connsiteX6" fmla="*/ 0 w 702499"/>
              <a:gd name="connsiteY6" fmla="*/ 5530214 h 5530214"/>
              <a:gd name="connsiteX7" fmla="*/ 0 w 702499"/>
              <a:gd name="connsiteY7" fmla="*/ 117086 h 5530214"/>
              <a:gd name="connsiteX8" fmla="*/ 117086 w 702499"/>
              <a:gd name="connsiteY8" fmla="*/ 0 h 553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2499" h="5530214">
                <a:moveTo>
                  <a:pt x="702499" y="921727"/>
                </a:moveTo>
                <a:lnTo>
                  <a:pt x="702499" y="4608487"/>
                </a:lnTo>
                <a:cubicBezTo>
                  <a:pt x="702499" y="5117542"/>
                  <a:pt x="695840" y="5530210"/>
                  <a:pt x="687626" y="5530210"/>
                </a:cubicBezTo>
                <a:lnTo>
                  <a:pt x="0" y="5530210"/>
                </a:lnTo>
                <a:lnTo>
                  <a:pt x="0" y="5530210"/>
                </a:lnTo>
                <a:lnTo>
                  <a:pt x="0" y="4"/>
                </a:lnTo>
                <a:lnTo>
                  <a:pt x="0" y="4"/>
                </a:lnTo>
                <a:lnTo>
                  <a:pt x="687626" y="4"/>
                </a:lnTo>
                <a:cubicBezTo>
                  <a:pt x="695840" y="4"/>
                  <a:pt x="702499" y="412672"/>
                  <a:pt x="702499" y="921727"/>
                </a:cubicBez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1" tIns="68583" rIns="102873" bIns="68584" numCol="1" spcCol="1270" anchor="ctr" anchorCtr="0">
            <a:noAutofit/>
          </a:bodyPr>
          <a:lstStyle/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d-ID" sz="1800" kern="1200" dirty="0" smtClean="0"/>
              <a:t>Besaran skalar</a:t>
            </a:r>
            <a:endParaRPr lang="id-ID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d-ID" sz="1800" kern="1200" dirty="0" smtClean="0"/>
              <a:t>Memiliki nilai</a:t>
            </a:r>
            <a:endParaRPr lang="id-ID" sz="1800" kern="1200" dirty="0"/>
          </a:p>
        </p:txBody>
      </p:sp>
      <p:sp>
        <p:nvSpPr>
          <p:cNvPr id="8" name="Freeform 7"/>
          <p:cNvSpPr/>
          <p:nvPr/>
        </p:nvSpPr>
        <p:spPr>
          <a:xfrm>
            <a:off x="632521" y="332677"/>
            <a:ext cx="3110745" cy="878124"/>
          </a:xfrm>
          <a:custGeom>
            <a:avLst/>
            <a:gdLst>
              <a:gd name="connsiteX0" fmla="*/ 0 w 3110745"/>
              <a:gd name="connsiteY0" fmla="*/ 146357 h 878124"/>
              <a:gd name="connsiteX1" fmla="*/ 146357 w 3110745"/>
              <a:gd name="connsiteY1" fmla="*/ 0 h 878124"/>
              <a:gd name="connsiteX2" fmla="*/ 2964388 w 3110745"/>
              <a:gd name="connsiteY2" fmla="*/ 0 h 878124"/>
              <a:gd name="connsiteX3" fmla="*/ 3110745 w 3110745"/>
              <a:gd name="connsiteY3" fmla="*/ 146357 h 878124"/>
              <a:gd name="connsiteX4" fmla="*/ 3110745 w 3110745"/>
              <a:gd name="connsiteY4" fmla="*/ 731767 h 878124"/>
              <a:gd name="connsiteX5" fmla="*/ 2964388 w 3110745"/>
              <a:gd name="connsiteY5" fmla="*/ 878124 h 878124"/>
              <a:gd name="connsiteX6" fmla="*/ 146357 w 3110745"/>
              <a:gd name="connsiteY6" fmla="*/ 878124 h 878124"/>
              <a:gd name="connsiteX7" fmla="*/ 0 w 3110745"/>
              <a:gd name="connsiteY7" fmla="*/ 731767 h 878124"/>
              <a:gd name="connsiteX8" fmla="*/ 0 w 3110745"/>
              <a:gd name="connsiteY8" fmla="*/ 146357 h 878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0745" h="878124">
                <a:moveTo>
                  <a:pt x="0" y="146357"/>
                </a:moveTo>
                <a:cubicBezTo>
                  <a:pt x="0" y="65526"/>
                  <a:pt x="65526" y="0"/>
                  <a:pt x="146357" y="0"/>
                </a:cubicBezTo>
                <a:lnTo>
                  <a:pt x="2964388" y="0"/>
                </a:lnTo>
                <a:cubicBezTo>
                  <a:pt x="3045219" y="0"/>
                  <a:pt x="3110745" y="65526"/>
                  <a:pt x="3110745" y="146357"/>
                </a:cubicBezTo>
                <a:lnTo>
                  <a:pt x="3110745" y="731767"/>
                </a:lnTo>
                <a:cubicBezTo>
                  <a:pt x="3110745" y="812598"/>
                  <a:pt x="3045219" y="878124"/>
                  <a:pt x="2964388" y="878124"/>
                </a:cubicBezTo>
                <a:lnTo>
                  <a:pt x="146357" y="878124"/>
                </a:lnTo>
                <a:cubicBezTo>
                  <a:pt x="65526" y="878124"/>
                  <a:pt x="0" y="812598"/>
                  <a:pt x="0" y="731767"/>
                </a:cubicBezTo>
                <a:lnTo>
                  <a:pt x="0" y="14635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266" tIns="119066" rIns="195266" bIns="119066" numCol="1" spcCol="1270" anchor="ctr" anchorCtr="0">
            <a:noAutofit/>
          </a:bodyPr>
          <a:lstStyle/>
          <a:p>
            <a:pPr lvl="0" algn="ctr" defTabSz="1778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4000" kern="1200" dirty="0" smtClean="0"/>
              <a:t>Kelajuan</a:t>
            </a:r>
            <a:endParaRPr lang="id-ID" sz="4000" kern="1200" dirty="0"/>
          </a:p>
        </p:txBody>
      </p:sp>
      <p:sp>
        <p:nvSpPr>
          <p:cNvPr id="9" name="Freeform 8"/>
          <p:cNvSpPr/>
          <p:nvPr/>
        </p:nvSpPr>
        <p:spPr>
          <a:xfrm>
            <a:off x="3743265" y="3732837"/>
            <a:ext cx="2765107" cy="702500"/>
          </a:xfrm>
          <a:custGeom>
            <a:avLst/>
            <a:gdLst>
              <a:gd name="connsiteX0" fmla="*/ 117086 w 702499"/>
              <a:gd name="connsiteY0" fmla="*/ 0 h 5530214"/>
              <a:gd name="connsiteX1" fmla="*/ 585413 w 702499"/>
              <a:gd name="connsiteY1" fmla="*/ 0 h 5530214"/>
              <a:gd name="connsiteX2" fmla="*/ 702499 w 702499"/>
              <a:gd name="connsiteY2" fmla="*/ 117086 h 5530214"/>
              <a:gd name="connsiteX3" fmla="*/ 702499 w 702499"/>
              <a:gd name="connsiteY3" fmla="*/ 5530214 h 5530214"/>
              <a:gd name="connsiteX4" fmla="*/ 702499 w 702499"/>
              <a:gd name="connsiteY4" fmla="*/ 5530214 h 5530214"/>
              <a:gd name="connsiteX5" fmla="*/ 0 w 702499"/>
              <a:gd name="connsiteY5" fmla="*/ 5530214 h 5530214"/>
              <a:gd name="connsiteX6" fmla="*/ 0 w 702499"/>
              <a:gd name="connsiteY6" fmla="*/ 5530214 h 5530214"/>
              <a:gd name="connsiteX7" fmla="*/ 0 w 702499"/>
              <a:gd name="connsiteY7" fmla="*/ 117086 h 5530214"/>
              <a:gd name="connsiteX8" fmla="*/ 117086 w 702499"/>
              <a:gd name="connsiteY8" fmla="*/ 0 h 553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2499" h="5530214">
                <a:moveTo>
                  <a:pt x="702499" y="921727"/>
                </a:moveTo>
                <a:lnTo>
                  <a:pt x="702499" y="4608487"/>
                </a:lnTo>
                <a:cubicBezTo>
                  <a:pt x="702499" y="5117542"/>
                  <a:pt x="695840" y="5530210"/>
                  <a:pt x="687626" y="5530210"/>
                </a:cubicBezTo>
                <a:lnTo>
                  <a:pt x="0" y="5530210"/>
                </a:lnTo>
                <a:lnTo>
                  <a:pt x="0" y="5530210"/>
                </a:lnTo>
                <a:lnTo>
                  <a:pt x="0" y="4"/>
                </a:lnTo>
                <a:lnTo>
                  <a:pt x="0" y="4"/>
                </a:lnTo>
                <a:lnTo>
                  <a:pt x="687626" y="4"/>
                </a:lnTo>
                <a:cubicBezTo>
                  <a:pt x="695840" y="4"/>
                  <a:pt x="702499" y="412672"/>
                  <a:pt x="702499" y="921727"/>
                </a:cubicBez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1" tIns="68583" rIns="102873" bIns="68584" numCol="1" spcCol="1270" anchor="ctr" anchorCtr="0">
            <a:noAutofit/>
          </a:bodyPr>
          <a:lstStyle/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d-ID" sz="1800" kern="1200" dirty="0" smtClean="0"/>
              <a:t>Besaran vektor</a:t>
            </a:r>
            <a:endParaRPr lang="id-ID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d-ID" sz="1800" kern="1200" dirty="0" smtClean="0"/>
              <a:t>Memiliki nilaidan arah</a:t>
            </a:r>
            <a:endParaRPr lang="id-ID" sz="1800" kern="1200" dirty="0"/>
          </a:p>
        </p:txBody>
      </p:sp>
      <p:sp>
        <p:nvSpPr>
          <p:cNvPr id="10" name="Freeform 9"/>
          <p:cNvSpPr/>
          <p:nvPr/>
        </p:nvSpPr>
        <p:spPr>
          <a:xfrm>
            <a:off x="632521" y="3645024"/>
            <a:ext cx="3110745" cy="878124"/>
          </a:xfrm>
          <a:custGeom>
            <a:avLst/>
            <a:gdLst>
              <a:gd name="connsiteX0" fmla="*/ 0 w 3110745"/>
              <a:gd name="connsiteY0" fmla="*/ 146357 h 878124"/>
              <a:gd name="connsiteX1" fmla="*/ 146357 w 3110745"/>
              <a:gd name="connsiteY1" fmla="*/ 0 h 878124"/>
              <a:gd name="connsiteX2" fmla="*/ 2964388 w 3110745"/>
              <a:gd name="connsiteY2" fmla="*/ 0 h 878124"/>
              <a:gd name="connsiteX3" fmla="*/ 3110745 w 3110745"/>
              <a:gd name="connsiteY3" fmla="*/ 146357 h 878124"/>
              <a:gd name="connsiteX4" fmla="*/ 3110745 w 3110745"/>
              <a:gd name="connsiteY4" fmla="*/ 731767 h 878124"/>
              <a:gd name="connsiteX5" fmla="*/ 2964388 w 3110745"/>
              <a:gd name="connsiteY5" fmla="*/ 878124 h 878124"/>
              <a:gd name="connsiteX6" fmla="*/ 146357 w 3110745"/>
              <a:gd name="connsiteY6" fmla="*/ 878124 h 878124"/>
              <a:gd name="connsiteX7" fmla="*/ 0 w 3110745"/>
              <a:gd name="connsiteY7" fmla="*/ 731767 h 878124"/>
              <a:gd name="connsiteX8" fmla="*/ 0 w 3110745"/>
              <a:gd name="connsiteY8" fmla="*/ 146357 h 878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0745" h="878124">
                <a:moveTo>
                  <a:pt x="0" y="146357"/>
                </a:moveTo>
                <a:cubicBezTo>
                  <a:pt x="0" y="65526"/>
                  <a:pt x="65526" y="0"/>
                  <a:pt x="146357" y="0"/>
                </a:cubicBezTo>
                <a:lnTo>
                  <a:pt x="2964388" y="0"/>
                </a:lnTo>
                <a:cubicBezTo>
                  <a:pt x="3045219" y="0"/>
                  <a:pt x="3110745" y="65526"/>
                  <a:pt x="3110745" y="146357"/>
                </a:cubicBezTo>
                <a:lnTo>
                  <a:pt x="3110745" y="731767"/>
                </a:lnTo>
                <a:cubicBezTo>
                  <a:pt x="3110745" y="812598"/>
                  <a:pt x="3045219" y="878124"/>
                  <a:pt x="2964388" y="878124"/>
                </a:cubicBezTo>
                <a:lnTo>
                  <a:pt x="146357" y="878124"/>
                </a:lnTo>
                <a:cubicBezTo>
                  <a:pt x="65526" y="878124"/>
                  <a:pt x="0" y="812598"/>
                  <a:pt x="0" y="731767"/>
                </a:cubicBezTo>
                <a:lnTo>
                  <a:pt x="0" y="14635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266" tIns="119066" rIns="195266" bIns="119066" numCol="1" spcCol="1270" anchor="ctr" anchorCtr="0">
            <a:noAutofit/>
          </a:bodyPr>
          <a:lstStyle/>
          <a:p>
            <a:pPr lvl="0" algn="ctr" defTabSz="1778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4000" kern="1200" dirty="0" smtClean="0"/>
              <a:t>Kecepatan</a:t>
            </a:r>
            <a:endParaRPr lang="id-ID" sz="4000" kern="12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97208"/>
              </p:ext>
            </p:extLst>
          </p:nvPr>
        </p:nvGraphicFramePr>
        <p:xfrm>
          <a:off x="776536" y="1556792"/>
          <a:ext cx="1152128" cy="1190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r:id="rId3" imgW="380835" imgH="393529" progId="">
                  <p:embed/>
                </p:oleObj>
              </mc:Choice>
              <mc:Fallback>
                <p:oleObj r:id="rId3" imgW="380835" imgH="393529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536" y="1556792"/>
                        <a:ext cx="1152128" cy="11905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Horizontal Scroll 11"/>
          <p:cNvSpPr>
            <a:spLocks noChangeArrowheads="1"/>
          </p:cNvSpPr>
          <p:nvPr/>
        </p:nvSpPr>
        <p:spPr bwMode="auto">
          <a:xfrm>
            <a:off x="3224808" y="1772816"/>
            <a:ext cx="4399875" cy="1296144"/>
          </a:xfrm>
          <a:prstGeom prst="horizontalScrol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nb-NO" i="1" dirty="0"/>
              <a:t>v  </a:t>
            </a:r>
            <a:r>
              <a:rPr lang="nb-NO" dirty="0"/>
              <a:t> = besarnya </a:t>
            </a:r>
            <a:r>
              <a:rPr lang="id-ID" dirty="0" smtClean="0"/>
              <a:t>ke</a:t>
            </a:r>
            <a:r>
              <a:rPr lang="nb-NO" dirty="0" smtClean="0"/>
              <a:t>laju</a:t>
            </a:r>
            <a:r>
              <a:rPr lang="id-ID" dirty="0" smtClean="0"/>
              <a:t>an</a:t>
            </a:r>
            <a:r>
              <a:rPr lang="nb-NO" dirty="0" smtClean="0"/>
              <a:t> </a:t>
            </a:r>
            <a:r>
              <a:rPr lang="nb-NO" dirty="0"/>
              <a:t>(meter/sekon)</a:t>
            </a:r>
            <a:endParaRPr lang="id-ID" dirty="0"/>
          </a:p>
          <a:p>
            <a:r>
              <a:rPr lang="nb-NO" i="1" dirty="0"/>
              <a:t>s</a:t>
            </a:r>
            <a:r>
              <a:rPr lang="nb-NO" dirty="0"/>
              <a:t>   = jarak yang ditempuh (meter)</a:t>
            </a:r>
            <a:endParaRPr lang="id-ID" dirty="0"/>
          </a:p>
          <a:p>
            <a:r>
              <a:rPr lang="nb-NO" i="1" dirty="0"/>
              <a:t>t</a:t>
            </a:r>
            <a:r>
              <a:rPr lang="nb-NO" dirty="0"/>
              <a:t>    = waktu yang diperlukan (sekon)</a:t>
            </a:r>
            <a:endParaRPr lang="id-ID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733993"/>
              </p:ext>
            </p:extLst>
          </p:nvPr>
        </p:nvGraphicFramePr>
        <p:xfrm>
          <a:off x="1640632" y="1952575"/>
          <a:ext cx="10541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r:id="rId5" imgW="380835" imgH="393529" progId="">
                  <p:embed/>
                </p:oleObj>
              </mc:Choice>
              <mc:Fallback>
                <p:oleObj r:id="rId5" imgW="380835" imgH="393529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0632" y="1952575"/>
                        <a:ext cx="1054100" cy="9366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0C0C0"/>
                          </a:gs>
                          <a:gs pos="100000">
                            <a:srgbClr val="FFFFFF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531910"/>
              </p:ext>
            </p:extLst>
          </p:nvPr>
        </p:nvGraphicFramePr>
        <p:xfrm>
          <a:off x="1640632" y="5228679"/>
          <a:ext cx="10541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r:id="rId6" imgW="380835" imgH="393529" progId="">
                  <p:embed/>
                </p:oleObj>
              </mc:Choice>
              <mc:Fallback>
                <p:oleObj r:id="rId6" imgW="380835" imgH="393529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0632" y="5228679"/>
                        <a:ext cx="1054100" cy="9366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0C0C0"/>
                          </a:gs>
                          <a:gs pos="100000">
                            <a:srgbClr val="FFFFFF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Horizontal Scroll 14"/>
          <p:cNvSpPr>
            <a:spLocks noChangeArrowheads="1"/>
          </p:cNvSpPr>
          <p:nvPr/>
        </p:nvSpPr>
        <p:spPr bwMode="auto">
          <a:xfrm>
            <a:off x="3224807" y="5013176"/>
            <a:ext cx="4399875" cy="1296144"/>
          </a:xfrm>
          <a:prstGeom prst="horizontalScrol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nb-NO" i="1" dirty="0"/>
              <a:t>v  </a:t>
            </a:r>
            <a:r>
              <a:rPr lang="nb-NO" dirty="0"/>
              <a:t> = besarnya </a:t>
            </a:r>
            <a:r>
              <a:rPr lang="id-ID" dirty="0" smtClean="0"/>
              <a:t>kecepatan </a:t>
            </a:r>
            <a:r>
              <a:rPr lang="nb-NO" dirty="0" smtClean="0"/>
              <a:t>(meter/sekon</a:t>
            </a:r>
            <a:r>
              <a:rPr lang="nb-NO" dirty="0"/>
              <a:t>)</a:t>
            </a:r>
            <a:endParaRPr lang="id-ID" dirty="0"/>
          </a:p>
          <a:p>
            <a:r>
              <a:rPr lang="nb-NO" i="1" dirty="0"/>
              <a:t>s</a:t>
            </a:r>
            <a:r>
              <a:rPr lang="nb-NO" dirty="0"/>
              <a:t>   = </a:t>
            </a:r>
            <a:r>
              <a:rPr lang="id-ID" dirty="0"/>
              <a:t>perpindahan</a:t>
            </a:r>
            <a:r>
              <a:rPr lang="nb-NO" dirty="0"/>
              <a:t> </a:t>
            </a:r>
            <a:r>
              <a:rPr lang="nb-NO" dirty="0" smtClean="0"/>
              <a:t>(meter</a:t>
            </a:r>
            <a:r>
              <a:rPr lang="nb-NO" dirty="0"/>
              <a:t>)</a:t>
            </a:r>
            <a:endParaRPr lang="id-ID" dirty="0"/>
          </a:p>
          <a:p>
            <a:r>
              <a:rPr lang="nb-NO" i="1" dirty="0"/>
              <a:t>t</a:t>
            </a:r>
            <a:r>
              <a:rPr lang="nb-NO" dirty="0"/>
              <a:t>    = waktu yang diperlukan (sekon)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8587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632520" y="836712"/>
            <a:ext cx="5904656" cy="818171"/>
          </a:xfrm>
          <a:custGeom>
            <a:avLst/>
            <a:gdLst>
              <a:gd name="connsiteX0" fmla="*/ 0 w 2232248"/>
              <a:gd name="connsiteY0" fmla="*/ 111612 h 1116124"/>
              <a:gd name="connsiteX1" fmla="*/ 111612 w 2232248"/>
              <a:gd name="connsiteY1" fmla="*/ 0 h 1116124"/>
              <a:gd name="connsiteX2" fmla="*/ 2120636 w 2232248"/>
              <a:gd name="connsiteY2" fmla="*/ 0 h 1116124"/>
              <a:gd name="connsiteX3" fmla="*/ 2232248 w 2232248"/>
              <a:gd name="connsiteY3" fmla="*/ 111612 h 1116124"/>
              <a:gd name="connsiteX4" fmla="*/ 2232248 w 2232248"/>
              <a:gd name="connsiteY4" fmla="*/ 1004512 h 1116124"/>
              <a:gd name="connsiteX5" fmla="*/ 2120636 w 2232248"/>
              <a:gd name="connsiteY5" fmla="*/ 1116124 h 1116124"/>
              <a:gd name="connsiteX6" fmla="*/ 111612 w 2232248"/>
              <a:gd name="connsiteY6" fmla="*/ 1116124 h 1116124"/>
              <a:gd name="connsiteX7" fmla="*/ 0 w 2232248"/>
              <a:gd name="connsiteY7" fmla="*/ 1004512 h 1116124"/>
              <a:gd name="connsiteX8" fmla="*/ 0 w 223224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24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2120636" y="0"/>
                </a:lnTo>
                <a:cubicBezTo>
                  <a:pt x="2182278" y="0"/>
                  <a:pt x="2232248" y="49970"/>
                  <a:pt x="2232248" y="111612"/>
                </a:cubicBezTo>
                <a:lnTo>
                  <a:pt x="2232248" y="1004512"/>
                </a:lnTo>
                <a:cubicBezTo>
                  <a:pt x="2232248" y="1066154"/>
                  <a:pt x="2182278" y="1116124"/>
                  <a:pt x="212063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505" tIns="61900" rIns="76505" bIns="61900" numCol="1" spcCol="1270" anchor="ctr" anchorCtr="0">
            <a:noAutofit/>
          </a:bodyPr>
          <a:lstStyle/>
          <a:p>
            <a:pPr algn="ctr"/>
            <a:r>
              <a:rPr lang="id-ID" sz="3200" b="1" dirty="0">
                <a:solidFill>
                  <a:schemeClr val="tx1"/>
                </a:solidFill>
              </a:rPr>
              <a:t>GERAK LURUS </a:t>
            </a:r>
            <a:r>
              <a:rPr lang="id-ID" sz="3200" b="1" dirty="0" smtClean="0">
                <a:solidFill>
                  <a:schemeClr val="tx1"/>
                </a:solidFill>
              </a:rPr>
              <a:t>BERATURAN (GLB)</a:t>
            </a: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448944" y="2294194"/>
            <a:ext cx="4176464" cy="799591"/>
          </a:xfrm>
          <a:custGeom>
            <a:avLst/>
            <a:gdLst>
              <a:gd name="connsiteX0" fmla="*/ 0 w 2232248"/>
              <a:gd name="connsiteY0" fmla="*/ 111612 h 1116124"/>
              <a:gd name="connsiteX1" fmla="*/ 111612 w 2232248"/>
              <a:gd name="connsiteY1" fmla="*/ 0 h 1116124"/>
              <a:gd name="connsiteX2" fmla="*/ 2120636 w 2232248"/>
              <a:gd name="connsiteY2" fmla="*/ 0 h 1116124"/>
              <a:gd name="connsiteX3" fmla="*/ 2232248 w 2232248"/>
              <a:gd name="connsiteY3" fmla="*/ 111612 h 1116124"/>
              <a:gd name="connsiteX4" fmla="*/ 2232248 w 2232248"/>
              <a:gd name="connsiteY4" fmla="*/ 1004512 h 1116124"/>
              <a:gd name="connsiteX5" fmla="*/ 2120636 w 2232248"/>
              <a:gd name="connsiteY5" fmla="*/ 1116124 h 1116124"/>
              <a:gd name="connsiteX6" fmla="*/ 111612 w 2232248"/>
              <a:gd name="connsiteY6" fmla="*/ 1116124 h 1116124"/>
              <a:gd name="connsiteX7" fmla="*/ 0 w 2232248"/>
              <a:gd name="connsiteY7" fmla="*/ 1004512 h 1116124"/>
              <a:gd name="connsiteX8" fmla="*/ 0 w 223224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24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2120636" y="0"/>
                </a:lnTo>
                <a:cubicBezTo>
                  <a:pt x="2182278" y="0"/>
                  <a:pt x="2232248" y="49970"/>
                  <a:pt x="2232248" y="111612"/>
                </a:cubicBezTo>
                <a:lnTo>
                  <a:pt x="2232248" y="1004512"/>
                </a:lnTo>
                <a:cubicBezTo>
                  <a:pt x="2232248" y="1066154"/>
                  <a:pt x="2182278" y="1116124"/>
                  <a:pt x="212063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505" tIns="61900" rIns="76505" bIns="61900" numCol="1" spcCol="1270" anchor="ctr" anchorCtr="0">
            <a:noAutofit/>
          </a:bodyPr>
          <a:lstStyle/>
          <a:p>
            <a:pPr algn="ctr"/>
            <a:r>
              <a:rPr lang="id-ID" sz="3200" dirty="0" smtClean="0">
                <a:solidFill>
                  <a:schemeClr val="tx1"/>
                </a:solidFill>
              </a:rPr>
              <a:t>Kecepatannya tetap</a:t>
            </a:r>
            <a:endParaRPr lang="id-ID" sz="3200" dirty="0">
              <a:solidFill>
                <a:schemeClr val="tx1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425543"/>
              </p:ext>
            </p:extLst>
          </p:nvPr>
        </p:nvGraphicFramePr>
        <p:xfrm>
          <a:off x="6321152" y="3789040"/>
          <a:ext cx="10541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r:id="rId3" imgW="380835" imgH="393529" progId="">
                  <p:embed/>
                </p:oleObj>
              </mc:Choice>
              <mc:Fallback>
                <p:oleObj r:id="rId3" imgW="380835" imgH="39352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1152" y="3789040"/>
                        <a:ext cx="1054100" cy="9366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0C0C0"/>
                          </a:gs>
                          <a:gs pos="100000">
                            <a:srgbClr val="FFFFFF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Horizontal Scroll 8"/>
          <p:cNvSpPr>
            <a:spLocks noChangeArrowheads="1"/>
          </p:cNvSpPr>
          <p:nvPr/>
        </p:nvSpPr>
        <p:spPr bwMode="auto">
          <a:xfrm>
            <a:off x="4369549" y="5157192"/>
            <a:ext cx="4399875" cy="1296144"/>
          </a:xfrm>
          <a:prstGeom prst="horizontalScrol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nb-NO" i="1" dirty="0"/>
              <a:t>v  </a:t>
            </a:r>
            <a:r>
              <a:rPr lang="nb-NO" dirty="0"/>
              <a:t> = </a:t>
            </a:r>
            <a:r>
              <a:rPr lang="nb-NO" dirty="0" smtClean="0"/>
              <a:t>k</a:t>
            </a:r>
            <a:r>
              <a:rPr lang="id-ID" dirty="0" smtClean="0"/>
              <a:t>ecepatan tetap </a:t>
            </a:r>
            <a:r>
              <a:rPr lang="nb-NO" dirty="0" smtClean="0"/>
              <a:t>(meter/sekon</a:t>
            </a:r>
            <a:r>
              <a:rPr lang="nb-NO" dirty="0"/>
              <a:t>)</a:t>
            </a:r>
            <a:endParaRPr lang="id-ID" dirty="0"/>
          </a:p>
          <a:p>
            <a:r>
              <a:rPr lang="nb-NO" i="1" dirty="0"/>
              <a:t>s</a:t>
            </a:r>
            <a:r>
              <a:rPr lang="nb-NO" dirty="0"/>
              <a:t>   = </a:t>
            </a:r>
            <a:r>
              <a:rPr lang="id-ID" dirty="0" smtClean="0"/>
              <a:t>perpindahan</a:t>
            </a:r>
            <a:r>
              <a:rPr lang="nb-NO" dirty="0" smtClean="0"/>
              <a:t> </a:t>
            </a:r>
            <a:r>
              <a:rPr lang="nb-NO" dirty="0"/>
              <a:t>(meter)</a:t>
            </a:r>
            <a:endParaRPr lang="id-ID" dirty="0"/>
          </a:p>
          <a:p>
            <a:r>
              <a:rPr lang="nb-NO" i="1" dirty="0"/>
              <a:t>t</a:t>
            </a:r>
            <a:r>
              <a:rPr lang="nb-NO" dirty="0"/>
              <a:t>    = waktu yang diperlukan (sekon)</a:t>
            </a:r>
            <a:endParaRPr lang="id-ID" dirty="0"/>
          </a:p>
        </p:txBody>
      </p:sp>
      <p:grpSp>
        <p:nvGrpSpPr>
          <p:cNvPr id="18" name="Group 17"/>
          <p:cNvGrpSpPr/>
          <p:nvPr/>
        </p:nvGrpSpPr>
        <p:grpSpPr>
          <a:xfrm>
            <a:off x="620796" y="2705064"/>
            <a:ext cx="2492151" cy="2248073"/>
            <a:chOff x="620796" y="2705064"/>
            <a:chExt cx="2492151" cy="2248073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697752" y="4810079"/>
              <a:ext cx="1482354" cy="0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11696" y="3823673"/>
              <a:ext cx="1818897" cy="153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5" name="Straight Connector 14"/>
            <p:cNvCxnSpPr/>
            <p:nvPr/>
          </p:nvCxnSpPr>
          <p:spPr>
            <a:xfrm>
              <a:off x="697752" y="4029107"/>
              <a:ext cx="1386718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275742" y="4667020"/>
              <a:ext cx="837205" cy="2861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waktu  t (s)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8116" y="2705064"/>
              <a:ext cx="1281397" cy="2861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Kecepatan  v (m/s)</a:t>
              </a:r>
              <a:endParaRPr lang="id-ID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134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632520" y="476672"/>
            <a:ext cx="7920880" cy="576064"/>
          </a:xfrm>
          <a:custGeom>
            <a:avLst/>
            <a:gdLst>
              <a:gd name="connsiteX0" fmla="*/ 0 w 2232248"/>
              <a:gd name="connsiteY0" fmla="*/ 111612 h 1116124"/>
              <a:gd name="connsiteX1" fmla="*/ 111612 w 2232248"/>
              <a:gd name="connsiteY1" fmla="*/ 0 h 1116124"/>
              <a:gd name="connsiteX2" fmla="*/ 2120636 w 2232248"/>
              <a:gd name="connsiteY2" fmla="*/ 0 h 1116124"/>
              <a:gd name="connsiteX3" fmla="*/ 2232248 w 2232248"/>
              <a:gd name="connsiteY3" fmla="*/ 111612 h 1116124"/>
              <a:gd name="connsiteX4" fmla="*/ 2232248 w 2232248"/>
              <a:gd name="connsiteY4" fmla="*/ 1004512 h 1116124"/>
              <a:gd name="connsiteX5" fmla="*/ 2120636 w 2232248"/>
              <a:gd name="connsiteY5" fmla="*/ 1116124 h 1116124"/>
              <a:gd name="connsiteX6" fmla="*/ 111612 w 2232248"/>
              <a:gd name="connsiteY6" fmla="*/ 1116124 h 1116124"/>
              <a:gd name="connsiteX7" fmla="*/ 0 w 2232248"/>
              <a:gd name="connsiteY7" fmla="*/ 1004512 h 1116124"/>
              <a:gd name="connsiteX8" fmla="*/ 0 w 223224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24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2120636" y="0"/>
                </a:lnTo>
                <a:cubicBezTo>
                  <a:pt x="2182278" y="0"/>
                  <a:pt x="2232248" y="49970"/>
                  <a:pt x="2232248" y="111612"/>
                </a:cubicBezTo>
                <a:lnTo>
                  <a:pt x="2232248" y="1004512"/>
                </a:lnTo>
                <a:cubicBezTo>
                  <a:pt x="2232248" y="1066154"/>
                  <a:pt x="2182278" y="1116124"/>
                  <a:pt x="212063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505" tIns="61900" rIns="76505" bIns="61900" numCol="1" spcCol="1270" anchor="ctr" anchorCtr="0">
            <a:noAutofit/>
          </a:bodyPr>
          <a:lstStyle/>
          <a:p>
            <a:pPr algn="ctr"/>
            <a:r>
              <a:rPr lang="id-ID" sz="3200" b="1" dirty="0">
                <a:solidFill>
                  <a:schemeClr val="tx1"/>
                </a:solidFill>
              </a:rPr>
              <a:t>GERAK LURUS </a:t>
            </a:r>
            <a:r>
              <a:rPr lang="id-ID" sz="3200" b="1" dirty="0" smtClean="0">
                <a:solidFill>
                  <a:schemeClr val="tx1"/>
                </a:solidFill>
              </a:rPr>
              <a:t>BERUBAH BERATURAN (GLBB)</a:t>
            </a: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23906" y="1412777"/>
            <a:ext cx="4176464" cy="576064"/>
          </a:xfrm>
          <a:custGeom>
            <a:avLst/>
            <a:gdLst>
              <a:gd name="connsiteX0" fmla="*/ 0 w 2232248"/>
              <a:gd name="connsiteY0" fmla="*/ 111612 h 1116124"/>
              <a:gd name="connsiteX1" fmla="*/ 111612 w 2232248"/>
              <a:gd name="connsiteY1" fmla="*/ 0 h 1116124"/>
              <a:gd name="connsiteX2" fmla="*/ 2120636 w 2232248"/>
              <a:gd name="connsiteY2" fmla="*/ 0 h 1116124"/>
              <a:gd name="connsiteX3" fmla="*/ 2232248 w 2232248"/>
              <a:gd name="connsiteY3" fmla="*/ 111612 h 1116124"/>
              <a:gd name="connsiteX4" fmla="*/ 2232248 w 2232248"/>
              <a:gd name="connsiteY4" fmla="*/ 1004512 h 1116124"/>
              <a:gd name="connsiteX5" fmla="*/ 2120636 w 2232248"/>
              <a:gd name="connsiteY5" fmla="*/ 1116124 h 1116124"/>
              <a:gd name="connsiteX6" fmla="*/ 111612 w 2232248"/>
              <a:gd name="connsiteY6" fmla="*/ 1116124 h 1116124"/>
              <a:gd name="connsiteX7" fmla="*/ 0 w 2232248"/>
              <a:gd name="connsiteY7" fmla="*/ 1004512 h 1116124"/>
              <a:gd name="connsiteX8" fmla="*/ 0 w 223224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24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2120636" y="0"/>
                </a:lnTo>
                <a:cubicBezTo>
                  <a:pt x="2182278" y="0"/>
                  <a:pt x="2232248" y="49970"/>
                  <a:pt x="2232248" y="111612"/>
                </a:cubicBezTo>
                <a:lnTo>
                  <a:pt x="2232248" y="1004512"/>
                </a:lnTo>
                <a:cubicBezTo>
                  <a:pt x="2232248" y="1066154"/>
                  <a:pt x="2182278" y="1116124"/>
                  <a:pt x="212063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505" tIns="61900" rIns="76505" bIns="61900" numCol="1" spcCol="1270" anchor="ctr" anchorCtr="0">
            <a:noAutofit/>
          </a:bodyPr>
          <a:lstStyle/>
          <a:p>
            <a:pPr algn="ctr"/>
            <a:r>
              <a:rPr lang="id-ID" sz="3200" dirty="0" smtClean="0">
                <a:solidFill>
                  <a:schemeClr val="tx1"/>
                </a:solidFill>
              </a:rPr>
              <a:t>GLBB dipercepat</a:t>
            </a:r>
            <a:endParaRPr lang="id-ID" sz="3200" dirty="0">
              <a:solidFill>
                <a:schemeClr val="tx1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097016" y="1405274"/>
            <a:ext cx="4176464" cy="583568"/>
          </a:xfrm>
          <a:custGeom>
            <a:avLst/>
            <a:gdLst>
              <a:gd name="connsiteX0" fmla="*/ 0 w 2232248"/>
              <a:gd name="connsiteY0" fmla="*/ 111612 h 1116124"/>
              <a:gd name="connsiteX1" fmla="*/ 111612 w 2232248"/>
              <a:gd name="connsiteY1" fmla="*/ 0 h 1116124"/>
              <a:gd name="connsiteX2" fmla="*/ 2120636 w 2232248"/>
              <a:gd name="connsiteY2" fmla="*/ 0 h 1116124"/>
              <a:gd name="connsiteX3" fmla="*/ 2232248 w 2232248"/>
              <a:gd name="connsiteY3" fmla="*/ 111612 h 1116124"/>
              <a:gd name="connsiteX4" fmla="*/ 2232248 w 2232248"/>
              <a:gd name="connsiteY4" fmla="*/ 1004512 h 1116124"/>
              <a:gd name="connsiteX5" fmla="*/ 2120636 w 2232248"/>
              <a:gd name="connsiteY5" fmla="*/ 1116124 h 1116124"/>
              <a:gd name="connsiteX6" fmla="*/ 111612 w 2232248"/>
              <a:gd name="connsiteY6" fmla="*/ 1116124 h 1116124"/>
              <a:gd name="connsiteX7" fmla="*/ 0 w 2232248"/>
              <a:gd name="connsiteY7" fmla="*/ 1004512 h 1116124"/>
              <a:gd name="connsiteX8" fmla="*/ 0 w 223224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24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2120636" y="0"/>
                </a:lnTo>
                <a:cubicBezTo>
                  <a:pt x="2182278" y="0"/>
                  <a:pt x="2232248" y="49970"/>
                  <a:pt x="2232248" y="111612"/>
                </a:cubicBezTo>
                <a:lnTo>
                  <a:pt x="2232248" y="1004512"/>
                </a:lnTo>
                <a:cubicBezTo>
                  <a:pt x="2232248" y="1066154"/>
                  <a:pt x="2182278" y="1116124"/>
                  <a:pt x="212063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505" tIns="61900" rIns="76505" bIns="61900" numCol="1" spcCol="1270" anchor="ctr" anchorCtr="0">
            <a:noAutofit/>
          </a:bodyPr>
          <a:lstStyle/>
          <a:p>
            <a:pPr algn="ctr"/>
            <a:r>
              <a:rPr lang="id-ID" sz="3200" dirty="0" smtClean="0">
                <a:solidFill>
                  <a:schemeClr val="tx1"/>
                </a:solidFill>
              </a:rPr>
              <a:t>GLBB diperlambat</a:t>
            </a:r>
            <a:endParaRPr lang="id-ID" sz="3200" dirty="0">
              <a:solidFill>
                <a:schemeClr val="tx1"/>
              </a:solidFill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220" y="3009505"/>
            <a:ext cx="2515560" cy="98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Horizontal Scroll 14"/>
          <p:cNvSpPr>
            <a:spLocks noChangeArrowheads="1"/>
          </p:cNvSpPr>
          <p:nvPr/>
        </p:nvSpPr>
        <p:spPr bwMode="auto">
          <a:xfrm>
            <a:off x="1928664" y="4104456"/>
            <a:ext cx="6048672" cy="2708920"/>
          </a:xfrm>
          <a:prstGeom prst="horizontalScrol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/>
              <a:t> </a:t>
            </a:r>
            <a:endParaRPr lang="id-ID" dirty="0"/>
          </a:p>
          <a:p>
            <a:r>
              <a:rPr lang="en-US" dirty="0"/>
              <a:t>Dimana:        a   = 	percepatan </a:t>
            </a:r>
            <a:r>
              <a:rPr lang="id-ID" dirty="0" smtClean="0"/>
              <a:t>atau perlambatan</a:t>
            </a:r>
            <a:r>
              <a:rPr lang="en-US" dirty="0" smtClean="0"/>
              <a:t>(m/s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id-ID" dirty="0" smtClean="0"/>
          </a:p>
          <a:p>
            <a:r>
              <a:rPr lang="id-ID" dirty="0"/>
              <a:t>	 </a:t>
            </a:r>
            <a:r>
              <a:rPr lang="id-ID" dirty="0" smtClean="0"/>
              <a:t>          =    </a:t>
            </a:r>
            <a:r>
              <a:rPr lang="id-ID" dirty="0" smtClean="0">
                <a:solidFill>
                  <a:srgbClr val="FF0000"/>
                </a:solidFill>
              </a:rPr>
              <a:t> + </a:t>
            </a:r>
            <a:r>
              <a:rPr lang="id-ID" dirty="0" smtClean="0"/>
              <a:t>(dipercepat) ;</a:t>
            </a:r>
            <a:r>
              <a:rPr lang="id-ID" dirty="0" smtClean="0">
                <a:solidFill>
                  <a:srgbClr val="FF0000"/>
                </a:solidFill>
              </a:rPr>
              <a:t> - </a:t>
            </a:r>
            <a:r>
              <a:rPr lang="id-ID" dirty="0" smtClean="0"/>
              <a:t>(diperlambat)</a:t>
            </a:r>
            <a:endParaRPr lang="id-ID" dirty="0"/>
          </a:p>
          <a:p>
            <a:r>
              <a:rPr lang="en-US" dirty="0"/>
              <a:t>	</a:t>
            </a:r>
            <a:r>
              <a:rPr lang="id-ID" dirty="0" smtClean="0"/>
              <a:t>   </a:t>
            </a:r>
            <a:r>
              <a:rPr lang="en-US" dirty="0" smtClean="0"/>
              <a:t>Δv </a:t>
            </a:r>
            <a:r>
              <a:rPr lang="id-ID" dirty="0"/>
              <a:t> </a:t>
            </a:r>
            <a:r>
              <a:rPr lang="id-ID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	(baca delta v)</a:t>
            </a:r>
            <a:endParaRPr lang="id-ID" dirty="0"/>
          </a:p>
          <a:p>
            <a:r>
              <a:rPr lang="en-US" dirty="0"/>
              <a:t>	</a:t>
            </a:r>
            <a:r>
              <a:rPr lang="id-ID" dirty="0"/>
              <a:t> </a:t>
            </a:r>
            <a:r>
              <a:rPr lang="id-ID" dirty="0" smtClean="0"/>
              <a:t>          </a:t>
            </a:r>
            <a:r>
              <a:rPr lang="en-US" dirty="0" smtClean="0"/>
              <a:t>= </a:t>
            </a:r>
            <a:r>
              <a:rPr lang="en-US" dirty="0"/>
              <a:t>	</a:t>
            </a:r>
            <a:r>
              <a:rPr lang="id-ID" dirty="0" smtClean="0"/>
              <a:t>perubahan </a:t>
            </a:r>
            <a:r>
              <a:rPr lang="en-US" dirty="0" smtClean="0"/>
              <a:t>kecepatan(m/s</a:t>
            </a:r>
            <a:r>
              <a:rPr lang="en-US" dirty="0"/>
              <a:t>)</a:t>
            </a:r>
            <a:endParaRPr lang="id-ID" dirty="0"/>
          </a:p>
          <a:p>
            <a:r>
              <a:rPr lang="en-US" dirty="0"/>
              <a:t>	</a:t>
            </a:r>
            <a:r>
              <a:rPr lang="id-ID" dirty="0" smtClean="0"/>
              <a:t>    </a:t>
            </a:r>
            <a:r>
              <a:rPr lang="en-US" dirty="0" smtClean="0"/>
              <a:t>Δt</a:t>
            </a:r>
            <a:r>
              <a:rPr lang="id-ID" dirty="0" smtClean="0"/>
              <a:t>  </a:t>
            </a:r>
            <a:r>
              <a:rPr lang="en-US" dirty="0" smtClean="0"/>
              <a:t>= </a:t>
            </a:r>
            <a:r>
              <a:rPr lang="en-US" dirty="0"/>
              <a:t>	(baca delta t)</a:t>
            </a:r>
            <a:endParaRPr lang="id-ID" dirty="0"/>
          </a:p>
          <a:p>
            <a:r>
              <a:rPr lang="en-US" dirty="0"/>
              <a:t>	</a:t>
            </a:r>
            <a:r>
              <a:rPr lang="id-ID" dirty="0"/>
              <a:t> </a:t>
            </a:r>
            <a:r>
              <a:rPr lang="id-ID" dirty="0" smtClean="0"/>
              <a:t>         </a:t>
            </a:r>
            <a:r>
              <a:rPr lang="en-US" dirty="0" smtClean="0"/>
              <a:t>=</a:t>
            </a:r>
            <a:r>
              <a:rPr lang="en-US" dirty="0"/>
              <a:t>	perubahan waktu (s)</a:t>
            </a:r>
            <a:endParaRPr lang="id-ID" dirty="0"/>
          </a:p>
        </p:txBody>
      </p:sp>
      <p:sp>
        <p:nvSpPr>
          <p:cNvPr id="16" name="Freeform 15"/>
          <p:cNvSpPr/>
          <p:nvPr/>
        </p:nvSpPr>
        <p:spPr>
          <a:xfrm>
            <a:off x="597685" y="2127111"/>
            <a:ext cx="4176464" cy="576064"/>
          </a:xfrm>
          <a:custGeom>
            <a:avLst/>
            <a:gdLst>
              <a:gd name="connsiteX0" fmla="*/ 0 w 2232248"/>
              <a:gd name="connsiteY0" fmla="*/ 111612 h 1116124"/>
              <a:gd name="connsiteX1" fmla="*/ 111612 w 2232248"/>
              <a:gd name="connsiteY1" fmla="*/ 0 h 1116124"/>
              <a:gd name="connsiteX2" fmla="*/ 2120636 w 2232248"/>
              <a:gd name="connsiteY2" fmla="*/ 0 h 1116124"/>
              <a:gd name="connsiteX3" fmla="*/ 2232248 w 2232248"/>
              <a:gd name="connsiteY3" fmla="*/ 111612 h 1116124"/>
              <a:gd name="connsiteX4" fmla="*/ 2232248 w 2232248"/>
              <a:gd name="connsiteY4" fmla="*/ 1004512 h 1116124"/>
              <a:gd name="connsiteX5" fmla="*/ 2120636 w 2232248"/>
              <a:gd name="connsiteY5" fmla="*/ 1116124 h 1116124"/>
              <a:gd name="connsiteX6" fmla="*/ 111612 w 2232248"/>
              <a:gd name="connsiteY6" fmla="*/ 1116124 h 1116124"/>
              <a:gd name="connsiteX7" fmla="*/ 0 w 2232248"/>
              <a:gd name="connsiteY7" fmla="*/ 1004512 h 1116124"/>
              <a:gd name="connsiteX8" fmla="*/ 0 w 223224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24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2120636" y="0"/>
                </a:lnTo>
                <a:cubicBezTo>
                  <a:pt x="2182278" y="0"/>
                  <a:pt x="2232248" y="49970"/>
                  <a:pt x="2232248" y="111612"/>
                </a:cubicBezTo>
                <a:lnTo>
                  <a:pt x="2232248" y="1004512"/>
                </a:lnTo>
                <a:cubicBezTo>
                  <a:pt x="2232248" y="1066154"/>
                  <a:pt x="2182278" y="1116124"/>
                  <a:pt x="212063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505" tIns="61900" rIns="76505" bIns="61900" numCol="1" spcCol="1270" anchor="ctr" anchorCtr="0">
            <a:noAutofit/>
          </a:bodyPr>
          <a:lstStyle/>
          <a:p>
            <a:pPr algn="ctr"/>
            <a:r>
              <a:rPr lang="id-ID" sz="3200" dirty="0" smtClean="0">
                <a:solidFill>
                  <a:schemeClr val="tx1"/>
                </a:solidFill>
              </a:rPr>
              <a:t>percepatan tetap</a:t>
            </a:r>
            <a:endParaRPr lang="id-ID" sz="3200" dirty="0">
              <a:solidFill>
                <a:schemeClr val="tx1"/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5097016" y="2127111"/>
            <a:ext cx="4176464" cy="576064"/>
          </a:xfrm>
          <a:custGeom>
            <a:avLst/>
            <a:gdLst>
              <a:gd name="connsiteX0" fmla="*/ 0 w 2232248"/>
              <a:gd name="connsiteY0" fmla="*/ 111612 h 1116124"/>
              <a:gd name="connsiteX1" fmla="*/ 111612 w 2232248"/>
              <a:gd name="connsiteY1" fmla="*/ 0 h 1116124"/>
              <a:gd name="connsiteX2" fmla="*/ 2120636 w 2232248"/>
              <a:gd name="connsiteY2" fmla="*/ 0 h 1116124"/>
              <a:gd name="connsiteX3" fmla="*/ 2232248 w 2232248"/>
              <a:gd name="connsiteY3" fmla="*/ 111612 h 1116124"/>
              <a:gd name="connsiteX4" fmla="*/ 2232248 w 2232248"/>
              <a:gd name="connsiteY4" fmla="*/ 1004512 h 1116124"/>
              <a:gd name="connsiteX5" fmla="*/ 2120636 w 2232248"/>
              <a:gd name="connsiteY5" fmla="*/ 1116124 h 1116124"/>
              <a:gd name="connsiteX6" fmla="*/ 111612 w 2232248"/>
              <a:gd name="connsiteY6" fmla="*/ 1116124 h 1116124"/>
              <a:gd name="connsiteX7" fmla="*/ 0 w 2232248"/>
              <a:gd name="connsiteY7" fmla="*/ 1004512 h 1116124"/>
              <a:gd name="connsiteX8" fmla="*/ 0 w 2232248"/>
              <a:gd name="connsiteY8" fmla="*/ 111612 h 11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248" h="1116124">
                <a:moveTo>
                  <a:pt x="0" y="111612"/>
                </a:moveTo>
                <a:cubicBezTo>
                  <a:pt x="0" y="49970"/>
                  <a:pt x="49970" y="0"/>
                  <a:pt x="111612" y="0"/>
                </a:cubicBezTo>
                <a:lnTo>
                  <a:pt x="2120636" y="0"/>
                </a:lnTo>
                <a:cubicBezTo>
                  <a:pt x="2182278" y="0"/>
                  <a:pt x="2232248" y="49970"/>
                  <a:pt x="2232248" y="111612"/>
                </a:cubicBezTo>
                <a:lnTo>
                  <a:pt x="2232248" y="1004512"/>
                </a:lnTo>
                <a:cubicBezTo>
                  <a:pt x="2232248" y="1066154"/>
                  <a:pt x="2182278" y="1116124"/>
                  <a:pt x="2120636" y="1116124"/>
                </a:cubicBezTo>
                <a:lnTo>
                  <a:pt x="111612" y="1116124"/>
                </a:lnTo>
                <a:cubicBezTo>
                  <a:pt x="49970" y="1116124"/>
                  <a:pt x="0" y="1066154"/>
                  <a:pt x="0" y="1004512"/>
                </a:cubicBezTo>
                <a:lnTo>
                  <a:pt x="0" y="11161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505" tIns="61900" rIns="76505" bIns="61900" numCol="1" spcCol="1270" anchor="ctr" anchorCtr="0">
            <a:noAutofit/>
          </a:bodyPr>
          <a:lstStyle/>
          <a:p>
            <a:pPr algn="ctr"/>
            <a:r>
              <a:rPr lang="id-ID" sz="3200" dirty="0" smtClean="0">
                <a:solidFill>
                  <a:schemeClr val="tx1"/>
                </a:solidFill>
              </a:rPr>
              <a:t>Perlambatan tetap</a:t>
            </a:r>
            <a:endParaRPr lang="id-ID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62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688" y="2492896"/>
            <a:ext cx="594547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800" dirty="0" smtClean="0">
                <a:solidFill>
                  <a:schemeClr val="bg1"/>
                </a:solidFill>
              </a:rPr>
              <a:t>Terima Kasih</a:t>
            </a:r>
            <a:endParaRPr lang="id-ID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10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45.699"/>
  <p:tag name="TIMING" val="|6.496|27.99"/>
  <p:tag name="ISPRING_SLIDE_ID_2" val="{09879762-EC89-4078-A475-D8A277AF3C87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231</Words>
  <Application>Microsoft Office PowerPoint</Application>
  <PresentationFormat>A4 Paper (210x297 mm)</PresentationFormat>
  <Paragraphs>58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FABIAN</dc:creator>
  <cp:lastModifiedBy>FABIAN</cp:lastModifiedBy>
  <cp:revision>27</cp:revision>
  <dcterms:created xsi:type="dcterms:W3CDTF">2020-06-26T10:47:00Z</dcterms:created>
  <dcterms:modified xsi:type="dcterms:W3CDTF">2020-07-15T20:49:33Z</dcterms:modified>
</cp:coreProperties>
</file>