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906000" cy="6858000" type="A4"/>
  <p:notesSz cx="6858000" cy="9144000"/>
  <p:custDataLst>
    <p:tags r:id="rId17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95856-E226-46B6-8045-9929637947AD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0F324-553A-410F-8382-4F3787D22C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7285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87BEC55-F00E-4F70-972A-427106633226}" type="slidenum">
              <a:rPr lang="id-ID" smtClean="0"/>
              <a:pPr eaLnBrk="1" hangingPunct="1"/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5223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1145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8749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5338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202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5501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5338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3223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395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2683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047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83554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24-553A-410F-8382-4F3787D22C0A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102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823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722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780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342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717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60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237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417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260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304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129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0E66A-B1D7-4535-A5A7-9503E7045673}" type="datetimeFigureOut">
              <a:rPr lang="id-ID" smtClean="0"/>
              <a:t>01/08/2020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3F897-8083-4D7F-81D4-5840714188F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779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3062948" y="1844824"/>
            <a:ext cx="5621866" cy="3096493"/>
          </a:xfrm>
          <a:custGeom>
            <a:avLst/>
            <a:gdLst>
              <a:gd name="connsiteX0" fmla="*/ 0 w 5472684"/>
              <a:gd name="connsiteY0" fmla="*/ 0 h 2756916"/>
              <a:gd name="connsiteX1" fmla="*/ 4094226 w 5472684"/>
              <a:gd name="connsiteY1" fmla="*/ 0 h 2756916"/>
              <a:gd name="connsiteX2" fmla="*/ 5472684 w 5472684"/>
              <a:gd name="connsiteY2" fmla="*/ 1378458 h 2756916"/>
              <a:gd name="connsiteX3" fmla="*/ 4094226 w 5472684"/>
              <a:gd name="connsiteY3" fmla="*/ 2756916 h 2756916"/>
              <a:gd name="connsiteX4" fmla="*/ 0 w 5472684"/>
              <a:gd name="connsiteY4" fmla="*/ 2756916 h 2756916"/>
              <a:gd name="connsiteX5" fmla="*/ 0 w 5472684"/>
              <a:gd name="connsiteY5" fmla="*/ 0 h 27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72684" h="2756916">
                <a:moveTo>
                  <a:pt x="5472684" y="2756916"/>
                </a:moveTo>
                <a:lnTo>
                  <a:pt x="1378458" y="2756916"/>
                </a:lnTo>
                <a:lnTo>
                  <a:pt x="0" y="1378458"/>
                </a:lnTo>
                <a:lnTo>
                  <a:pt x="1378458" y="0"/>
                </a:lnTo>
                <a:lnTo>
                  <a:pt x="5472684" y="0"/>
                </a:lnTo>
                <a:lnTo>
                  <a:pt x="5472684" y="275691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04952" tIns="87631" rIns="163576" bIns="87630" spcCol="1270" anchor="ctr"/>
          <a:lstStyle/>
          <a:p>
            <a:pPr algn="ctr" defTabSz="10223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id-ID" sz="3200" dirty="0"/>
          </a:p>
        </p:txBody>
      </p:sp>
      <p:sp>
        <p:nvSpPr>
          <p:cNvPr id="6" name="Oval 5"/>
          <p:cNvSpPr/>
          <p:nvPr/>
        </p:nvSpPr>
        <p:spPr bwMode="auto">
          <a:xfrm>
            <a:off x="1364602" y="1844824"/>
            <a:ext cx="3012334" cy="3096492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0000" b="-20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extBox 1"/>
          <p:cNvSpPr txBox="1"/>
          <p:nvPr/>
        </p:nvSpPr>
        <p:spPr>
          <a:xfrm>
            <a:off x="488504" y="5393481"/>
            <a:ext cx="88961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5400" dirty="0" smtClean="0">
                <a:solidFill>
                  <a:schemeClr val="bg1"/>
                </a:solidFill>
                <a:latin typeface="Arial Rounded MT Bold" pitchFamily="34" charset="0"/>
              </a:rPr>
              <a:t>GAYA &amp; HUKUM NEWTON</a:t>
            </a:r>
            <a:endParaRPr lang="id-ID" sz="5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134" y="2086795"/>
            <a:ext cx="3570115" cy="261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21797833"/>
      </p:ext>
    </p:extLst>
  </p:cSld>
  <p:clrMapOvr>
    <a:masterClrMapping/>
  </p:clrMapOvr>
  <p:transition spd="slow" advClick="0" advTm="456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742774" y="908720"/>
            <a:ext cx="4967142" cy="1700391"/>
          </a:xfrm>
          <a:custGeom>
            <a:avLst/>
            <a:gdLst>
              <a:gd name="connsiteX0" fmla="*/ 0 w 1621480"/>
              <a:gd name="connsiteY0" fmla="*/ 81074 h 810740"/>
              <a:gd name="connsiteX1" fmla="*/ 81074 w 1621480"/>
              <a:gd name="connsiteY1" fmla="*/ 0 h 810740"/>
              <a:gd name="connsiteX2" fmla="*/ 1540406 w 1621480"/>
              <a:gd name="connsiteY2" fmla="*/ 0 h 810740"/>
              <a:gd name="connsiteX3" fmla="*/ 1621480 w 1621480"/>
              <a:gd name="connsiteY3" fmla="*/ 81074 h 810740"/>
              <a:gd name="connsiteX4" fmla="*/ 1621480 w 1621480"/>
              <a:gd name="connsiteY4" fmla="*/ 729666 h 810740"/>
              <a:gd name="connsiteX5" fmla="*/ 1540406 w 1621480"/>
              <a:gd name="connsiteY5" fmla="*/ 810740 h 810740"/>
              <a:gd name="connsiteX6" fmla="*/ 81074 w 1621480"/>
              <a:gd name="connsiteY6" fmla="*/ 810740 h 810740"/>
              <a:gd name="connsiteX7" fmla="*/ 0 w 1621480"/>
              <a:gd name="connsiteY7" fmla="*/ 729666 h 810740"/>
              <a:gd name="connsiteX8" fmla="*/ 0 w 1621480"/>
              <a:gd name="connsiteY8" fmla="*/ 81074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480" h="810740">
                <a:moveTo>
                  <a:pt x="0" y="81074"/>
                </a:moveTo>
                <a:cubicBezTo>
                  <a:pt x="0" y="36298"/>
                  <a:pt x="36298" y="0"/>
                  <a:pt x="81074" y="0"/>
                </a:cubicBezTo>
                <a:lnTo>
                  <a:pt x="1540406" y="0"/>
                </a:lnTo>
                <a:cubicBezTo>
                  <a:pt x="1585182" y="0"/>
                  <a:pt x="1621480" y="36298"/>
                  <a:pt x="1621480" y="81074"/>
                </a:cubicBezTo>
                <a:lnTo>
                  <a:pt x="1621480" y="729666"/>
                </a:lnTo>
                <a:cubicBezTo>
                  <a:pt x="1621480" y="774442"/>
                  <a:pt x="1585182" y="810740"/>
                  <a:pt x="1540406" y="810740"/>
                </a:cubicBezTo>
                <a:lnTo>
                  <a:pt x="81074" y="810740"/>
                </a:lnTo>
                <a:cubicBezTo>
                  <a:pt x="36298" y="810740"/>
                  <a:pt x="0" y="774442"/>
                  <a:pt x="0" y="729666"/>
                </a:cubicBezTo>
                <a:lnTo>
                  <a:pt x="0" y="8107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701" tIns="37716" rIns="44701" bIns="37716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400" i="1" kern="1200" dirty="0" smtClean="0"/>
              <a:t>Gaya gesekan statis</a:t>
            </a:r>
            <a:r>
              <a:rPr lang="id-ID" sz="2400" kern="1200" dirty="0" smtClean="0"/>
              <a:t> </a:t>
            </a:r>
          </a:p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400" kern="1200" dirty="0" smtClean="0"/>
              <a:t>yaitu gaya gesekan yang timbul sejak benda diam sampai tepat mulai bergerak.</a:t>
            </a:r>
            <a:endParaRPr lang="id-ID" sz="2400" kern="1200" dirty="0"/>
          </a:p>
        </p:txBody>
      </p:sp>
      <p:sp>
        <p:nvSpPr>
          <p:cNvPr id="8" name="Freeform 7"/>
          <p:cNvSpPr/>
          <p:nvPr/>
        </p:nvSpPr>
        <p:spPr>
          <a:xfrm>
            <a:off x="779193" y="3120701"/>
            <a:ext cx="4931971" cy="1460427"/>
          </a:xfrm>
          <a:custGeom>
            <a:avLst/>
            <a:gdLst>
              <a:gd name="connsiteX0" fmla="*/ 0 w 1621480"/>
              <a:gd name="connsiteY0" fmla="*/ 81074 h 810740"/>
              <a:gd name="connsiteX1" fmla="*/ 81074 w 1621480"/>
              <a:gd name="connsiteY1" fmla="*/ 0 h 810740"/>
              <a:gd name="connsiteX2" fmla="*/ 1540406 w 1621480"/>
              <a:gd name="connsiteY2" fmla="*/ 0 h 810740"/>
              <a:gd name="connsiteX3" fmla="*/ 1621480 w 1621480"/>
              <a:gd name="connsiteY3" fmla="*/ 81074 h 810740"/>
              <a:gd name="connsiteX4" fmla="*/ 1621480 w 1621480"/>
              <a:gd name="connsiteY4" fmla="*/ 729666 h 810740"/>
              <a:gd name="connsiteX5" fmla="*/ 1540406 w 1621480"/>
              <a:gd name="connsiteY5" fmla="*/ 810740 h 810740"/>
              <a:gd name="connsiteX6" fmla="*/ 81074 w 1621480"/>
              <a:gd name="connsiteY6" fmla="*/ 810740 h 810740"/>
              <a:gd name="connsiteX7" fmla="*/ 0 w 1621480"/>
              <a:gd name="connsiteY7" fmla="*/ 729666 h 810740"/>
              <a:gd name="connsiteX8" fmla="*/ 0 w 1621480"/>
              <a:gd name="connsiteY8" fmla="*/ 81074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480" h="810740">
                <a:moveTo>
                  <a:pt x="0" y="81074"/>
                </a:moveTo>
                <a:cubicBezTo>
                  <a:pt x="0" y="36298"/>
                  <a:pt x="36298" y="0"/>
                  <a:pt x="81074" y="0"/>
                </a:cubicBezTo>
                <a:lnTo>
                  <a:pt x="1540406" y="0"/>
                </a:lnTo>
                <a:cubicBezTo>
                  <a:pt x="1585182" y="0"/>
                  <a:pt x="1621480" y="36298"/>
                  <a:pt x="1621480" y="81074"/>
                </a:cubicBezTo>
                <a:lnTo>
                  <a:pt x="1621480" y="729666"/>
                </a:lnTo>
                <a:cubicBezTo>
                  <a:pt x="1621480" y="774442"/>
                  <a:pt x="1585182" y="810740"/>
                  <a:pt x="1540406" y="810740"/>
                </a:cubicBezTo>
                <a:lnTo>
                  <a:pt x="81074" y="810740"/>
                </a:lnTo>
                <a:cubicBezTo>
                  <a:pt x="36298" y="810740"/>
                  <a:pt x="0" y="774442"/>
                  <a:pt x="0" y="729666"/>
                </a:cubicBezTo>
                <a:lnTo>
                  <a:pt x="0" y="8107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701" tIns="37716" rIns="44701" bIns="37716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400" i="1" kern="1200" dirty="0" smtClean="0"/>
              <a:t>Gaya gesekan kinetis</a:t>
            </a:r>
            <a:r>
              <a:rPr lang="id-ID" sz="2400" kern="1200" dirty="0" smtClean="0"/>
              <a:t> </a:t>
            </a:r>
          </a:p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400" kern="1200" dirty="0" smtClean="0"/>
              <a:t>yaitu gaya gesekan yang timbul ketika benda bergerak.</a:t>
            </a:r>
            <a:endParaRPr lang="id-ID" sz="2400" kern="1200" dirty="0"/>
          </a:p>
        </p:txBody>
      </p:sp>
      <p:sp>
        <p:nvSpPr>
          <p:cNvPr id="9" name="Freeform 8"/>
          <p:cNvSpPr/>
          <p:nvPr/>
        </p:nvSpPr>
        <p:spPr>
          <a:xfrm>
            <a:off x="777946" y="5102480"/>
            <a:ext cx="4931970" cy="990816"/>
          </a:xfrm>
          <a:custGeom>
            <a:avLst/>
            <a:gdLst>
              <a:gd name="connsiteX0" fmla="*/ 0 w 1621480"/>
              <a:gd name="connsiteY0" fmla="*/ 81074 h 810740"/>
              <a:gd name="connsiteX1" fmla="*/ 81074 w 1621480"/>
              <a:gd name="connsiteY1" fmla="*/ 0 h 810740"/>
              <a:gd name="connsiteX2" fmla="*/ 1540406 w 1621480"/>
              <a:gd name="connsiteY2" fmla="*/ 0 h 810740"/>
              <a:gd name="connsiteX3" fmla="*/ 1621480 w 1621480"/>
              <a:gd name="connsiteY3" fmla="*/ 81074 h 810740"/>
              <a:gd name="connsiteX4" fmla="*/ 1621480 w 1621480"/>
              <a:gd name="connsiteY4" fmla="*/ 729666 h 810740"/>
              <a:gd name="connsiteX5" fmla="*/ 1540406 w 1621480"/>
              <a:gd name="connsiteY5" fmla="*/ 810740 h 810740"/>
              <a:gd name="connsiteX6" fmla="*/ 81074 w 1621480"/>
              <a:gd name="connsiteY6" fmla="*/ 810740 h 810740"/>
              <a:gd name="connsiteX7" fmla="*/ 0 w 1621480"/>
              <a:gd name="connsiteY7" fmla="*/ 729666 h 810740"/>
              <a:gd name="connsiteX8" fmla="*/ 0 w 1621480"/>
              <a:gd name="connsiteY8" fmla="*/ 81074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480" h="810740">
                <a:moveTo>
                  <a:pt x="0" y="81074"/>
                </a:moveTo>
                <a:cubicBezTo>
                  <a:pt x="0" y="36298"/>
                  <a:pt x="36298" y="0"/>
                  <a:pt x="81074" y="0"/>
                </a:cubicBezTo>
                <a:lnTo>
                  <a:pt x="1540406" y="0"/>
                </a:lnTo>
                <a:cubicBezTo>
                  <a:pt x="1585182" y="0"/>
                  <a:pt x="1621480" y="36298"/>
                  <a:pt x="1621480" y="81074"/>
                </a:cubicBezTo>
                <a:lnTo>
                  <a:pt x="1621480" y="729666"/>
                </a:lnTo>
                <a:cubicBezTo>
                  <a:pt x="1621480" y="774442"/>
                  <a:pt x="1585182" y="810740"/>
                  <a:pt x="1540406" y="810740"/>
                </a:cubicBezTo>
                <a:lnTo>
                  <a:pt x="81074" y="810740"/>
                </a:lnTo>
                <a:cubicBezTo>
                  <a:pt x="36298" y="810740"/>
                  <a:pt x="0" y="774442"/>
                  <a:pt x="0" y="729666"/>
                </a:cubicBezTo>
                <a:lnTo>
                  <a:pt x="0" y="8107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701" tIns="37716" rIns="44701" bIns="37716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400" kern="1200" dirty="0" smtClean="0"/>
              <a:t>Besarnya gaya gesekan statis lebih besar daripada gaya gesekan kinetis.</a:t>
            </a:r>
            <a:endParaRPr lang="id-ID" sz="2400" kern="1200" dirty="0"/>
          </a:p>
        </p:txBody>
      </p:sp>
      <p:sp>
        <p:nvSpPr>
          <p:cNvPr id="10" name="Freeform 9"/>
          <p:cNvSpPr/>
          <p:nvPr/>
        </p:nvSpPr>
        <p:spPr>
          <a:xfrm>
            <a:off x="6600830" y="734228"/>
            <a:ext cx="2486988" cy="1395092"/>
          </a:xfrm>
          <a:custGeom>
            <a:avLst/>
            <a:gdLst>
              <a:gd name="connsiteX0" fmla="*/ 0 w 1621480"/>
              <a:gd name="connsiteY0" fmla="*/ 81074 h 810740"/>
              <a:gd name="connsiteX1" fmla="*/ 81074 w 1621480"/>
              <a:gd name="connsiteY1" fmla="*/ 0 h 810740"/>
              <a:gd name="connsiteX2" fmla="*/ 1540406 w 1621480"/>
              <a:gd name="connsiteY2" fmla="*/ 0 h 810740"/>
              <a:gd name="connsiteX3" fmla="*/ 1621480 w 1621480"/>
              <a:gd name="connsiteY3" fmla="*/ 81074 h 810740"/>
              <a:gd name="connsiteX4" fmla="*/ 1621480 w 1621480"/>
              <a:gd name="connsiteY4" fmla="*/ 729666 h 810740"/>
              <a:gd name="connsiteX5" fmla="*/ 1540406 w 1621480"/>
              <a:gd name="connsiteY5" fmla="*/ 810740 h 810740"/>
              <a:gd name="connsiteX6" fmla="*/ 81074 w 1621480"/>
              <a:gd name="connsiteY6" fmla="*/ 810740 h 810740"/>
              <a:gd name="connsiteX7" fmla="*/ 0 w 1621480"/>
              <a:gd name="connsiteY7" fmla="*/ 729666 h 810740"/>
              <a:gd name="connsiteX8" fmla="*/ 0 w 1621480"/>
              <a:gd name="connsiteY8" fmla="*/ 81074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480" h="810740">
                <a:moveTo>
                  <a:pt x="0" y="81074"/>
                </a:moveTo>
                <a:cubicBezTo>
                  <a:pt x="0" y="36298"/>
                  <a:pt x="36298" y="0"/>
                  <a:pt x="81074" y="0"/>
                </a:cubicBezTo>
                <a:lnTo>
                  <a:pt x="1540406" y="0"/>
                </a:lnTo>
                <a:cubicBezTo>
                  <a:pt x="1585182" y="0"/>
                  <a:pt x="1621480" y="36298"/>
                  <a:pt x="1621480" y="81074"/>
                </a:cubicBezTo>
                <a:lnTo>
                  <a:pt x="1621480" y="729666"/>
                </a:lnTo>
                <a:cubicBezTo>
                  <a:pt x="1621480" y="774442"/>
                  <a:pt x="1585182" y="810740"/>
                  <a:pt x="1540406" y="810740"/>
                </a:cubicBezTo>
                <a:lnTo>
                  <a:pt x="81074" y="810740"/>
                </a:lnTo>
                <a:cubicBezTo>
                  <a:pt x="36298" y="810740"/>
                  <a:pt x="0" y="774442"/>
                  <a:pt x="0" y="729666"/>
                </a:cubicBezTo>
                <a:lnTo>
                  <a:pt x="0" y="8107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701" tIns="37716" rIns="44701" bIns="37716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_tradnl" sz="2400" kern="1200" dirty="0" smtClean="0"/>
              <a:t>Tiga cara untuk mengurangi gaya gesekan :</a:t>
            </a:r>
            <a:endParaRPr lang="id-ID" sz="24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6341148" y="2420888"/>
            <a:ext cx="3004340" cy="810740"/>
          </a:xfrm>
          <a:custGeom>
            <a:avLst/>
            <a:gdLst>
              <a:gd name="connsiteX0" fmla="*/ 0 w 1297184"/>
              <a:gd name="connsiteY0" fmla="*/ 81074 h 810740"/>
              <a:gd name="connsiteX1" fmla="*/ 81074 w 1297184"/>
              <a:gd name="connsiteY1" fmla="*/ 0 h 810740"/>
              <a:gd name="connsiteX2" fmla="*/ 1216110 w 1297184"/>
              <a:gd name="connsiteY2" fmla="*/ 0 h 810740"/>
              <a:gd name="connsiteX3" fmla="*/ 1297184 w 1297184"/>
              <a:gd name="connsiteY3" fmla="*/ 81074 h 810740"/>
              <a:gd name="connsiteX4" fmla="*/ 1297184 w 1297184"/>
              <a:gd name="connsiteY4" fmla="*/ 729666 h 810740"/>
              <a:gd name="connsiteX5" fmla="*/ 1216110 w 1297184"/>
              <a:gd name="connsiteY5" fmla="*/ 810740 h 810740"/>
              <a:gd name="connsiteX6" fmla="*/ 81074 w 1297184"/>
              <a:gd name="connsiteY6" fmla="*/ 810740 h 810740"/>
              <a:gd name="connsiteX7" fmla="*/ 0 w 1297184"/>
              <a:gd name="connsiteY7" fmla="*/ 729666 h 810740"/>
              <a:gd name="connsiteX8" fmla="*/ 0 w 1297184"/>
              <a:gd name="connsiteY8" fmla="*/ 81074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97184" h="810740">
                <a:moveTo>
                  <a:pt x="0" y="81074"/>
                </a:moveTo>
                <a:cubicBezTo>
                  <a:pt x="0" y="36298"/>
                  <a:pt x="36298" y="0"/>
                  <a:pt x="81074" y="0"/>
                </a:cubicBezTo>
                <a:lnTo>
                  <a:pt x="1216110" y="0"/>
                </a:lnTo>
                <a:cubicBezTo>
                  <a:pt x="1260886" y="0"/>
                  <a:pt x="1297184" y="36298"/>
                  <a:pt x="1297184" y="81074"/>
                </a:cubicBezTo>
                <a:lnTo>
                  <a:pt x="1297184" y="729666"/>
                </a:lnTo>
                <a:cubicBezTo>
                  <a:pt x="1297184" y="774442"/>
                  <a:pt x="1260886" y="810740"/>
                  <a:pt x="1216110" y="810740"/>
                </a:cubicBezTo>
                <a:lnTo>
                  <a:pt x="81074" y="810740"/>
                </a:lnTo>
                <a:cubicBezTo>
                  <a:pt x="36298" y="810740"/>
                  <a:pt x="0" y="774442"/>
                  <a:pt x="0" y="729666"/>
                </a:cubicBezTo>
                <a:lnTo>
                  <a:pt x="0" y="81074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511" tIns="40256" rIns="48511" bIns="40256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_tradnl" sz="2400" kern="1200" dirty="0" smtClean="0"/>
              <a:t>memperlicin permukaan</a:t>
            </a:r>
            <a:endParaRPr lang="id-ID" sz="24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6341148" y="3573016"/>
            <a:ext cx="3004340" cy="1230806"/>
          </a:xfrm>
          <a:custGeom>
            <a:avLst/>
            <a:gdLst>
              <a:gd name="connsiteX0" fmla="*/ 0 w 1297184"/>
              <a:gd name="connsiteY0" fmla="*/ 81074 h 810740"/>
              <a:gd name="connsiteX1" fmla="*/ 81074 w 1297184"/>
              <a:gd name="connsiteY1" fmla="*/ 0 h 810740"/>
              <a:gd name="connsiteX2" fmla="*/ 1216110 w 1297184"/>
              <a:gd name="connsiteY2" fmla="*/ 0 h 810740"/>
              <a:gd name="connsiteX3" fmla="*/ 1297184 w 1297184"/>
              <a:gd name="connsiteY3" fmla="*/ 81074 h 810740"/>
              <a:gd name="connsiteX4" fmla="*/ 1297184 w 1297184"/>
              <a:gd name="connsiteY4" fmla="*/ 729666 h 810740"/>
              <a:gd name="connsiteX5" fmla="*/ 1216110 w 1297184"/>
              <a:gd name="connsiteY5" fmla="*/ 810740 h 810740"/>
              <a:gd name="connsiteX6" fmla="*/ 81074 w 1297184"/>
              <a:gd name="connsiteY6" fmla="*/ 810740 h 810740"/>
              <a:gd name="connsiteX7" fmla="*/ 0 w 1297184"/>
              <a:gd name="connsiteY7" fmla="*/ 729666 h 810740"/>
              <a:gd name="connsiteX8" fmla="*/ 0 w 1297184"/>
              <a:gd name="connsiteY8" fmla="*/ 81074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97184" h="810740">
                <a:moveTo>
                  <a:pt x="0" y="81074"/>
                </a:moveTo>
                <a:cubicBezTo>
                  <a:pt x="0" y="36298"/>
                  <a:pt x="36298" y="0"/>
                  <a:pt x="81074" y="0"/>
                </a:cubicBezTo>
                <a:lnTo>
                  <a:pt x="1216110" y="0"/>
                </a:lnTo>
                <a:cubicBezTo>
                  <a:pt x="1260886" y="0"/>
                  <a:pt x="1297184" y="36298"/>
                  <a:pt x="1297184" y="81074"/>
                </a:cubicBezTo>
                <a:lnTo>
                  <a:pt x="1297184" y="729666"/>
                </a:lnTo>
                <a:cubicBezTo>
                  <a:pt x="1297184" y="774442"/>
                  <a:pt x="1260886" y="810740"/>
                  <a:pt x="1216110" y="810740"/>
                </a:cubicBezTo>
                <a:lnTo>
                  <a:pt x="81074" y="810740"/>
                </a:lnTo>
                <a:cubicBezTo>
                  <a:pt x="36298" y="810740"/>
                  <a:pt x="0" y="774442"/>
                  <a:pt x="0" y="729666"/>
                </a:cubicBezTo>
                <a:lnTo>
                  <a:pt x="0" y="81074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511" tIns="40256" rIns="48511" bIns="40256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_tradnl" sz="2400" kern="1200" dirty="0" smtClean="0"/>
              <a:t>memisahkan kedua permukaan dengan udara </a:t>
            </a:r>
            <a:endParaRPr lang="id-ID" sz="24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6299123" y="5194804"/>
            <a:ext cx="3024336" cy="921773"/>
          </a:xfrm>
          <a:custGeom>
            <a:avLst/>
            <a:gdLst>
              <a:gd name="connsiteX0" fmla="*/ 0 w 1297184"/>
              <a:gd name="connsiteY0" fmla="*/ 81074 h 810740"/>
              <a:gd name="connsiteX1" fmla="*/ 81074 w 1297184"/>
              <a:gd name="connsiteY1" fmla="*/ 0 h 810740"/>
              <a:gd name="connsiteX2" fmla="*/ 1216110 w 1297184"/>
              <a:gd name="connsiteY2" fmla="*/ 0 h 810740"/>
              <a:gd name="connsiteX3" fmla="*/ 1297184 w 1297184"/>
              <a:gd name="connsiteY3" fmla="*/ 81074 h 810740"/>
              <a:gd name="connsiteX4" fmla="*/ 1297184 w 1297184"/>
              <a:gd name="connsiteY4" fmla="*/ 729666 h 810740"/>
              <a:gd name="connsiteX5" fmla="*/ 1216110 w 1297184"/>
              <a:gd name="connsiteY5" fmla="*/ 810740 h 810740"/>
              <a:gd name="connsiteX6" fmla="*/ 81074 w 1297184"/>
              <a:gd name="connsiteY6" fmla="*/ 810740 h 810740"/>
              <a:gd name="connsiteX7" fmla="*/ 0 w 1297184"/>
              <a:gd name="connsiteY7" fmla="*/ 729666 h 810740"/>
              <a:gd name="connsiteX8" fmla="*/ 0 w 1297184"/>
              <a:gd name="connsiteY8" fmla="*/ 81074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97184" h="810740">
                <a:moveTo>
                  <a:pt x="0" y="81074"/>
                </a:moveTo>
                <a:cubicBezTo>
                  <a:pt x="0" y="36298"/>
                  <a:pt x="36298" y="0"/>
                  <a:pt x="81074" y="0"/>
                </a:cubicBezTo>
                <a:lnTo>
                  <a:pt x="1216110" y="0"/>
                </a:lnTo>
                <a:cubicBezTo>
                  <a:pt x="1260886" y="0"/>
                  <a:pt x="1297184" y="36298"/>
                  <a:pt x="1297184" y="81074"/>
                </a:cubicBezTo>
                <a:lnTo>
                  <a:pt x="1297184" y="729666"/>
                </a:lnTo>
                <a:cubicBezTo>
                  <a:pt x="1297184" y="774442"/>
                  <a:pt x="1260886" y="810740"/>
                  <a:pt x="1216110" y="810740"/>
                </a:cubicBezTo>
                <a:lnTo>
                  <a:pt x="81074" y="810740"/>
                </a:lnTo>
                <a:cubicBezTo>
                  <a:pt x="36298" y="810740"/>
                  <a:pt x="0" y="774442"/>
                  <a:pt x="0" y="729666"/>
                </a:cubicBezTo>
                <a:lnTo>
                  <a:pt x="0" y="81074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511" tIns="40256" rIns="48511" bIns="40256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_tradnl" sz="2400" kern="1200" dirty="0" smtClean="0"/>
              <a:t>Menempatkan benda di atas roda.</a:t>
            </a:r>
            <a:endParaRPr lang="id-ID" sz="2400" kern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8447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3857" y="1340768"/>
            <a:ext cx="86996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400" dirty="0">
                <a:solidFill>
                  <a:schemeClr val="bg1"/>
                </a:solidFill>
              </a:rPr>
              <a:t>Berat adalah besarnya gaya tarik bumi terhadap suatu benda, sedangkan massa adalah banyaknya zat yang dikandung oleh suatu </a:t>
            </a:r>
            <a:r>
              <a:rPr lang="en-US" sz="2400" dirty="0">
                <a:solidFill>
                  <a:schemeClr val="bg1"/>
                </a:solidFill>
              </a:rPr>
              <a:t>benda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4488" y="476672"/>
            <a:ext cx="2705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4000" dirty="0" smtClean="0">
                <a:solidFill>
                  <a:schemeClr val="bg1"/>
                </a:solidFill>
              </a:rPr>
              <a:t>GAYA BERAT</a:t>
            </a:r>
            <a:endParaRPr lang="id-ID" sz="4000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73857" y="2964091"/>
            <a:ext cx="427873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Hubungan massa dengan berat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20478" y="4888903"/>
            <a:ext cx="62290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cs typeface="Arial" pitchFamily="34" charset="0"/>
              </a:rPr>
              <a:t>Dimana	: W = berat  (N)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	 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id-ID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m = massa (Kg)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g = percepatan gravtasi (m/s</a:t>
            </a:r>
            <a:r>
              <a:rPr kumimoji="0" lang="sv-SE" sz="24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368824" y="3707532"/>
            <a:ext cx="2244170" cy="692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4000" dirty="0">
                <a:effectLst/>
                <a:latin typeface="Franklin Gothic Book"/>
                <a:ea typeface="Times New Roman"/>
              </a:rPr>
              <a:t>W = m . g</a:t>
            </a:r>
            <a:endParaRPr lang="id-ID" sz="4000" dirty="0">
              <a:effectLst/>
              <a:latin typeface="Times New Roman"/>
              <a:ea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6039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1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3067" y="548680"/>
            <a:ext cx="35335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600" b="1" dirty="0">
                <a:solidFill>
                  <a:schemeClr val="bg1"/>
                </a:solidFill>
              </a:rPr>
              <a:t>Hukum I Newton </a:t>
            </a:r>
            <a:endParaRPr lang="id-ID" sz="3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4488" y="1484784"/>
            <a:ext cx="91450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</a:rPr>
              <a:t>“ Bila resultan gaya pada suatu benda sama dengan nol maka benda yang </a:t>
            </a:r>
            <a:r>
              <a:rPr lang="id-ID" sz="2400" dirty="0" smtClean="0">
                <a:solidFill>
                  <a:schemeClr val="bg1"/>
                </a:solidFill>
              </a:rPr>
              <a:t>mula-mula </a:t>
            </a:r>
            <a:r>
              <a:rPr lang="id-ID" sz="2400" dirty="0">
                <a:solidFill>
                  <a:schemeClr val="bg1"/>
                </a:solidFill>
              </a:rPr>
              <a:t>diam akan terus d</a:t>
            </a:r>
            <a:r>
              <a:rPr lang="en-US" sz="2400" dirty="0">
                <a:solidFill>
                  <a:schemeClr val="bg1"/>
                </a:solidFill>
              </a:rPr>
              <a:t>iam (mempertahankan keadaan diam), sedangkan jika benda mla-mula bergerak akan terus bergerak dengan kecepatan tetap (mempertahankan keadaan bergeraknya)”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008018" y="3429000"/>
            <a:ext cx="1647998" cy="6326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3600" b="1" dirty="0">
                <a:effectLst/>
                <a:latin typeface="Franklin Gothic Book"/>
                <a:ea typeface="Times New Roman"/>
              </a:rPr>
              <a:t>∑F = 0</a:t>
            </a:r>
            <a:endParaRPr lang="id-ID" sz="3600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Times New Roman"/>
                <a:ea typeface="Times New Roman"/>
              </a:rPr>
              <a:t> </a:t>
            </a:r>
            <a:endParaRPr lang="id-ID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7050" y="5301208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Hukum I Newton disebut juga hukum kelembaman (Inersia). 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9832" y="4311522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>
                <a:solidFill>
                  <a:schemeClr val="bg1"/>
                </a:solidFill>
              </a:rPr>
              <a:t>∑</a:t>
            </a:r>
            <a:r>
              <a:rPr lang="id-ID" dirty="0">
                <a:solidFill>
                  <a:schemeClr val="bg1"/>
                </a:solidFill>
              </a:rPr>
              <a:t>F = 0   </a:t>
            </a:r>
            <a:r>
              <a:rPr lang="id-ID" b="1" dirty="0">
                <a:solidFill>
                  <a:schemeClr val="bg1"/>
                </a:solidFill>
              </a:rPr>
              <a:t>a = 0 karena v=0 (diam), atau v= konstan (GLB)</a:t>
            </a:r>
            <a:endParaRPr lang="id-ID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1997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0512" y="694618"/>
            <a:ext cx="3552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600" b="1" dirty="0">
                <a:solidFill>
                  <a:schemeClr val="bg1"/>
                </a:solidFill>
              </a:rPr>
              <a:t>Hukum II Newton</a:t>
            </a:r>
            <a:endParaRPr lang="id-ID" sz="3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3057" y="148670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</a:rPr>
              <a:t>“ Percepatan yang dihasilkan oleh resultan gaya yang bekeja pada suatu benda sebanding dengan resultan gaya dan berbanding terbalik dengan massa benda.”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88313" y="3378844"/>
            <a:ext cx="1748582" cy="5701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800" b="1" dirty="0">
                <a:effectLst/>
                <a:latin typeface="Franklin Gothic Book"/>
                <a:ea typeface="Times New Roman"/>
              </a:rPr>
              <a:t>∑</a:t>
            </a:r>
            <a:r>
              <a:rPr lang="en-US" sz="2800" dirty="0">
                <a:effectLst/>
                <a:latin typeface="Times New Roman"/>
                <a:ea typeface="Times New Roman"/>
              </a:rPr>
              <a:t>F = m . a</a:t>
            </a:r>
            <a:endParaRPr lang="id-ID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675146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anklin Gothic Book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cs typeface="Arial" pitchFamily="34" charset="0"/>
              </a:rPr>
              <a:t>∑F = jumlah gaya (N)</a:t>
            </a:r>
            <a:endParaRPr kumimoji="0" lang="id-ID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m   = massa (Kg)</a:t>
            </a:r>
            <a:endParaRPr kumimoji="0" lang="id-ID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a    = percepatan  (m/s</a:t>
            </a:r>
            <a:r>
              <a:rPr kumimoji="0" lang="en-US" sz="1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88313" y="4458320"/>
            <a:ext cx="388843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Dimana :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∑F = jumlah gaya (N)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m   = massa (Kg)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a    = percepatan  (m/s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rgbClr val="FFFFFF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46503" y="3063759"/>
            <a:ext cx="4953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Contoh :</a:t>
            </a:r>
            <a:endParaRPr lang="id-ID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Sebuah benda yang massanya 3 kg mengalami percepatan 6 m/s</a:t>
            </a:r>
            <a:r>
              <a:rPr lang="en-US" baseline="30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id-ID" dirty="0">
                <a:solidFill>
                  <a:schemeClr val="bg1"/>
                </a:solidFill>
              </a:rPr>
              <a:t>Berapa gaya yang dialami benda?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13040" y="4293901"/>
            <a:ext cx="4953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Dik : m = 3 kg</a:t>
            </a:r>
          </a:p>
          <a:p>
            <a:r>
              <a:rPr lang="id-ID" dirty="0">
                <a:solidFill>
                  <a:schemeClr val="bg1"/>
                </a:solidFill>
              </a:rPr>
              <a:t>         a = 6 m/s</a:t>
            </a:r>
            <a:r>
              <a:rPr lang="id-ID" baseline="30000" dirty="0">
                <a:solidFill>
                  <a:schemeClr val="bg1"/>
                </a:solidFill>
              </a:rPr>
              <a:t>2</a:t>
            </a:r>
            <a:endParaRPr lang="id-ID" dirty="0">
              <a:solidFill>
                <a:schemeClr val="bg1"/>
              </a:solidFill>
            </a:endParaRPr>
          </a:p>
          <a:p>
            <a:r>
              <a:rPr lang="id-ID" dirty="0">
                <a:solidFill>
                  <a:schemeClr val="bg1"/>
                </a:solidFill>
              </a:rPr>
              <a:t>Dit : F</a:t>
            </a:r>
          </a:p>
          <a:p>
            <a:r>
              <a:rPr lang="en-US" dirty="0">
                <a:solidFill>
                  <a:schemeClr val="bg1"/>
                </a:solidFill>
              </a:rPr>
              <a:t>Jawab : </a:t>
            </a:r>
            <a:r>
              <a:rPr lang="en-US" b="1" dirty="0">
                <a:solidFill>
                  <a:schemeClr val="bg1"/>
                </a:solidFill>
              </a:rPr>
              <a:t>∑</a:t>
            </a:r>
            <a:r>
              <a:rPr lang="en-US" dirty="0">
                <a:solidFill>
                  <a:schemeClr val="bg1"/>
                </a:solidFill>
              </a:rPr>
              <a:t>F = m . a</a:t>
            </a:r>
            <a:endParaRPr lang="id-ID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	        = 3 kg . 6 m/s</a:t>
            </a:r>
            <a:r>
              <a:rPr lang="en-US" baseline="30000" dirty="0">
                <a:solidFill>
                  <a:schemeClr val="bg1"/>
                </a:solidFill>
              </a:rPr>
              <a:t>2</a:t>
            </a:r>
            <a:endParaRPr lang="id-ID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	        = 18 N</a:t>
            </a:r>
            <a:endParaRPr lang="id-ID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457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4488" y="404664"/>
            <a:ext cx="37506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Hukum III Newton</a:t>
            </a:r>
            <a:r>
              <a:rPr kumimoji="0" lang="id-ID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60512" y="1412776"/>
            <a:ext cx="892899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“Jika benda pertama mengerjakan gaya pada benda kedua, maka benda kedua akan mengerjakan gaya yang besarnya sama tetapi arahnya berlawanan.”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3421830" y="3257550"/>
            <a:ext cx="3187030" cy="5314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Times New Roman"/>
                <a:ea typeface="Times New Roman"/>
              </a:rPr>
              <a:t>F aksi = - F reaksi</a:t>
            </a:r>
            <a:endParaRPr lang="id-ID" sz="3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76536" y="4686234"/>
            <a:ext cx="8712967" cy="152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Contoh :</a:t>
            </a:r>
            <a:endParaRPr kumimoji="0" lang="id-ID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Boo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Ketika kita berjalan di atas tanah, maka kita mendorong tanah dengan gaya yang arahnya ke belakang.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4148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2795638" y="433293"/>
            <a:ext cx="6693866" cy="805097"/>
          </a:xfrm>
          <a:custGeom>
            <a:avLst/>
            <a:gdLst>
              <a:gd name="connsiteX0" fmla="*/ 134185 w 805096"/>
              <a:gd name="connsiteY0" fmla="*/ 0 h 4101575"/>
              <a:gd name="connsiteX1" fmla="*/ 670911 w 805096"/>
              <a:gd name="connsiteY1" fmla="*/ 0 h 4101575"/>
              <a:gd name="connsiteX2" fmla="*/ 805096 w 805096"/>
              <a:gd name="connsiteY2" fmla="*/ 134185 h 4101575"/>
              <a:gd name="connsiteX3" fmla="*/ 805096 w 805096"/>
              <a:gd name="connsiteY3" fmla="*/ 4101575 h 4101575"/>
              <a:gd name="connsiteX4" fmla="*/ 805096 w 805096"/>
              <a:gd name="connsiteY4" fmla="*/ 4101575 h 4101575"/>
              <a:gd name="connsiteX5" fmla="*/ 0 w 805096"/>
              <a:gd name="connsiteY5" fmla="*/ 4101575 h 4101575"/>
              <a:gd name="connsiteX6" fmla="*/ 0 w 805096"/>
              <a:gd name="connsiteY6" fmla="*/ 4101575 h 4101575"/>
              <a:gd name="connsiteX7" fmla="*/ 0 w 805096"/>
              <a:gd name="connsiteY7" fmla="*/ 134185 h 4101575"/>
              <a:gd name="connsiteX8" fmla="*/ 134185 w 805096"/>
              <a:gd name="connsiteY8" fmla="*/ 0 h 410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5096" h="4101575">
                <a:moveTo>
                  <a:pt x="805096" y="683609"/>
                </a:moveTo>
                <a:lnTo>
                  <a:pt x="805096" y="3417966"/>
                </a:lnTo>
                <a:cubicBezTo>
                  <a:pt x="805096" y="3795510"/>
                  <a:pt x="793303" y="4101572"/>
                  <a:pt x="778757" y="4101572"/>
                </a:cubicBezTo>
                <a:lnTo>
                  <a:pt x="0" y="4101572"/>
                </a:lnTo>
                <a:lnTo>
                  <a:pt x="0" y="4101572"/>
                </a:lnTo>
                <a:lnTo>
                  <a:pt x="0" y="3"/>
                </a:lnTo>
                <a:lnTo>
                  <a:pt x="0" y="3"/>
                </a:lnTo>
                <a:lnTo>
                  <a:pt x="778757" y="3"/>
                </a:lnTo>
                <a:cubicBezTo>
                  <a:pt x="793303" y="3"/>
                  <a:pt x="805096" y="306065"/>
                  <a:pt x="805096" y="683609"/>
                </a:cubicBez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90737" rIns="142172" bIns="90738" numCol="1" spcCol="1270" anchor="ctr" anchorCtr="0">
            <a:noAutofit/>
          </a:bodyPr>
          <a:lstStyle/>
          <a:p>
            <a:pPr marL="0" lvl="1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id-ID" sz="2800" dirty="0"/>
              <a:t>tarikan atau dorongan pada suatu benda</a:t>
            </a:r>
            <a:endParaRPr lang="id-ID" sz="2700" kern="1200" dirty="0"/>
          </a:p>
        </p:txBody>
      </p:sp>
      <p:sp>
        <p:nvSpPr>
          <p:cNvPr id="8" name="Freeform 7"/>
          <p:cNvSpPr/>
          <p:nvPr/>
        </p:nvSpPr>
        <p:spPr>
          <a:xfrm>
            <a:off x="956556" y="450040"/>
            <a:ext cx="936104" cy="3024336"/>
          </a:xfrm>
          <a:custGeom>
            <a:avLst/>
            <a:gdLst>
              <a:gd name="connsiteX0" fmla="*/ 0 w 2307136"/>
              <a:gd name="connsiteY0" fmla="*/ 167732 h 1006371"/>
              <a:gd name="connsiteX1" fmla="*/ 167732 w 2307136"/>
              <a:gd name="connsiteY1" fmla="*/ 0 h 1006371"/>
              <a:gd name="connsiteX2" fmla="*/ 2139404 w 2307136"/>
              <a:gd name="connsiteY2" fmla="*/ 0 h 1006371"/>
              <a:gd name="connsiteX3" fmla="*/ 2307136 w 2307136"/>
              <a:gd name="connsiteY3" fmla="*/ 167732 h 1006371"/>
              <a:gd name="connsiteX4" fmla="*/ 2307136 w 2307136"/>
              <a:gd name="connsiteY4" fmla="*/ 838639 h 1006371"/>
              <a:gd name="connsiteX5" fmla="*/ 2139404 w 2307136"/>
              <a:gd name="connsiteY5" fmla="*/ 1006371 h 1006371"/>
              <a:gd name="connsiteX6" fmla="*/ 167732 w 2307136"/>
              <a:gd name="connsiteY6" fmla="*/ 1006371 h 1006371"/>
              <a:gd name="connsiteX7" fmla="*/ 0 w 2307136"/>
              <a:gd name="connsiteY7" fmla="*/ 838639 h 1006371"/>
              <a:gd name="connsiteX8" fmla="*/ 0 w 2307136"/>
              <a:gd name="connsiteY8" fmla="*/ 167732 h 1006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7136" h="1006371">
                <a:moveTo>
                  <a:pt x="0" y="167732"/>
                </a:moveTo>
                <a:cubicBezTo>
                  <a:pt x="0" y="75096"/>
                  <a:pt x="75096" y="0"/>
                  <a:pt x="167732" y="0"/>
                </a:cubicBezTo>
                <a:lnTo>
                  <a:pt x="2139404" y="0"/>
                </a:lnTo>
                <a:cubicBezTo>
                  <a:pt x="2232040" y="0"/>
                  <a:pt x="2307136" y="75096"/>
                  <a:pt x="2307136" y="167732"/>
                </a:cubicBezTo>
                <a:lnTo>
                  <a:pt x="2307136" y="838639"/>
                </a:lnTo>
                <a:cubicBezTo>
                  <a:pt x="2307136" y="931275"/>
                  <a:pt x="2232040" y="1006371"/>
                  <a:pt x="2139404" y="1006371"/>
                </a:cubicBezTo>
                <a:lnTo>
                  <a:pt x="167732" y="1006371"/>
                </a:lnTo>
                <a:cubicBezTo>
                  <a:pt x="75096" y="1006371"/>
                  <a:pt x="0" y="931275"/>
                  <a:pt x="0" y="838639"/>
                </a:cubicBezTo>
                <a:lnTo>
                  <a:pt x="0" y="16773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437" tIns="146282" rIns="243437" bIns="146282" numCol="1" spcCol="1270" anchor="ctr" anchorCtr="0">
            <a:noAutofit/>
          </a:bodyPr>
          <a:lstStyle/>
          <a:p>
            <a:pPr lvl="0" algn="ctr" defTabSz="2266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5100" kern="1200" dirty="0" smtClean="0"/>
              <a:t>GAYA</a:t>
            </a:r>
            <a:endParaRPr lang="id-ID" sz="5100" kern="1200" dirty="0"/>
          </a:p>
        </p:txBody>
      </p:sp>
      <p:sp>
        <p:nvSpPr>
          <p:cNvPr id="9" name="Freeform 8"/>
          <p:cNvSpPr/>
          <p:nvPr/>
        </p:nvSpPr>
        <p:spPr>
          <a:xfrm>
            <a:off x="2809582" y="1628800"/>
            <a:ext cx="6679922" cy="805097"/>
          </a:xfrm>
          <a:custGeom>
            <a:avLst/>
            <a:gdLst>
              <a:gd name="connsiteX0" fmla="*/ 134185 w 805096"/>
              <a:gd name="connsiteY0" fmla="*/ 0 h 4101575"/>
              <a:gd name="connsiteX1" fmla="*/ 670911 w 805096"/>
              <a:gd name="connsiteY1" fmla="*/ 0 h 4101575"/>
              <a:gd name="connsiteX2" fmla="*/ 805096 w 805096"/>
              <a:gd name="connsiteY2" fmla="*/ 134185 h 4101575"/>
              <a:gd name="connsiteX3" fmla="*/ 805096 w 805096"/>
              <a:gd name="connsiteY3" fmla="*/ 4101575 h 4101575"/>
              <a:gd name="connsiteX4" fmla="*/ 805096 w 805096"/>
              <a:gd name="connsiteY4" fmla="*/ 4101575 h 4101575"/>
              <a:gd name="connsiteX5" fmla="*/ 0 w 805096"/>
              <a:gd name="connsiteY5" fmla="*/ 4101575 h 4101575"/>
              <a:gd name="connsiteX6" fmla="*/ 0 w 805096"/>
              <a:gd name="connsiteY6" fmla="*/ 4101575 h 4101575"/>
              <a:gd name="connsiteX7" fmla="*/ 0 w 805096"/>
              <a:gd name="connsiteY7" fmla="*/ 134185 h 4101575"/>
              <a:gd name="connsiteX8" fmla="*/ 134185 w 805096"/>
              <a:gd name="connsiteY8" fmla="*/ 0 h 410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5096" h="4101575">
                <a:moveTo>
                  <a:pt x="805096" y="683609"/>
                </a:moveTo>
                <a:lnTo>
                  <a:pt x="805096" y="3417966"/>
                </a:lnTo>
                <a:cubicBezTo>
                  <a:pt x="805096" y="3795510"/>
                  <a:pt x="793303" y="4101572"/>
                  <a:pt x="778757" y="4101572"/>
                </a:cubicBezTo>
                <a:lnTo>
                  <a:pt x="0" y="4101572"/>
                </a:lnTo>
                <a:lnTo>
                  <a:pt x="0" y="4101572"/>
                </a:lnTo>
                <a:lnTo>
                  <a:pt x="0" y="3"/>
                </a:lnTo>
                <a:lnTo>
                  <a:pt x="0" y="3"/>
                </a:lnTo>
                <a:lnTo>
                  <a:pt x="778757" y="3"/>
                </a:lnTo>
                <a:cubicBezTo>
                  <a:pt x="793303" y="3"/>
                  <a:pt x="805096" y="306065"/>
                  <a:pt x="805096" y="683609"/>
                </a:cubicBez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1" tIns="90737" rIns="142172" bIns="90738" numCol="1" spcCol="1270" anchor="ctr" anchorCtr="0">
            <a:noAutofit/>
          </a:bodyPr>
          <a:lstStyle/>
          <a:p>
            <a:pPr marL="0" lvl="1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id-ID" sz="2800" dirty="0"/>
              <a:t>penyebab perubahan keadaan suatu benda</a:t>
            </a:r>
            <a:endParaRPr lang="id-ID" sz="27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2787207" y="2739558"/>
            <a:ext cx="6702297" cy="734818"/>
          </a:xfrm>
          <a:custGeom>
            <a:avLst/>
            <a:gdLst>
              <a:gd name="connsiteX0" fmla="*/ 0 w 1196287"/>
              <a:gd name="connsiteY0" fmla="*/ 59814 h 598143"/>
              <a:gd name="connsiteX1" fmla="*/ 59814 w 1196287"/>
              <a:gd name="connsiteY1" fmla="*/ 0 h 598143"/>
              <a:gd name="connsiteX2" fmla="*/ 1136473 w 1196287"/>
              <a:gd name="connsiteY2" fmla="*/ 0 h 598143"/>
              <a:gd name="connsiteX3" fmla="*/ 1196287 w 1196287"/>
              <a:gd name="connsiteY3" fmla="*/ 59814 h 598143"/>
              <a:gd name="connsiteX4" fmla="*/ 1196287 w 1196287"/>
              <a:gd name="connsiteY4" fmla="*/ 538329 h 598143"/>
              <a:gd name="connsiteX5" fmla="*/ 1136473 w 1196287"/>
              <a:gd name="connsiteY5" fmla="*/ 598143 h 598143"/>
              <a:gd name="connsiteX6" fmla="*/ 59814 w 1196287"/>
              <a:gd name="connsiteY6" fmla="*/ 598143 h 598143"/>
              <a:gd name="connsiteX7" fmla="*/ 0 w 1196287"/>
              <a:gd name="connsiteY7" fmla="*/ 538329 h 598143"/>
              <a:gd name="connsiteX8" fmla="*/ 0 w 1196287"/>
              <a:gd name="connsiteY8" fmla="*/ 59814 h 598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6287" h="598143">
                <a:moveTo>
                  <a:pt x="0" y="59814"/>
                </a:moveTo>
                <a:cubicBezTo>
                  <a:pt x="0" y="26780"/>
                  <a:pt x="26780" y="0"/>
                  <a:pt x="59814" y="0"/>
                </a:cubicBezTo>
                <a:lnTo>
                  <a:pt x="1136473" y="0"/>
                </a:lnTo>
                <a:cubicBezTo>
                  <a:pt x="1169507" y="0"/>
                  <a:pt x="1196287" y="26780"/>
                  <a:pt x="1196287" y="59814"/>
                </a:cubicBezTo>
                <a:lnTo>
                  <a:pt x="1196287" y="538329"/>
                </a:lnTo>
                <a:cubicBezTo>
                  <a:pt x="1196287" y="571363"/>
                  <a:pt x="1169507" y="598143"/>
                  <a:pt x="1136473" y="598143"/>
                </a:cubicBezTo>
                <a:lnTo>
                  <a:pt x="59814" y="598143"/>
                </a:lnTo>
                <a:cubicBezTo>
                  <a:pt x="26780" y="598143"/>
                  <a:pt x="0" y="571363"/>
                  <a:pt x="0" y="538329"/>
                </a:cubicBezTo>
                <a:lnTo>
                  <a:pt x="0" y="59814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0379" tIns="32759" rIns="40379" bIns="32759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Perubahan yang ditimbulkan oleh gaya diantaranya  : </a:t>
            </a:r>
            <a:endParaRPr lang="id-ID" sz="28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5241032" y="3790017"/>
            <a:ext cx="1624284" cy="734818"/>
          </a:xfrm>
          <a:custGeom>
            <a:avLst/>
            <a:gdLst>
              <a:gd name="connsiteX0" fmla="*/ 0 w 957029"/>
              <a:gd name="connsiteY0" fmla="*/ 59814 h 598143"/>
              <a:gd name="connsiteX1" fmla="*/ 59814 w 957029"/>
              <a:gd name="connsiteY1" fmla="*/ 0 h 598143"/>
              <a:gd name="connsiteX2" fmla="*/ 897215 w 957029"/>
              <a:gd name="connsiteY2" fmla="*/ 0 h 598143"/>
              <a:gd name="connsiteX3" fmla="*/ 957029 w 957029"/>
              <a:gd name="connsiteY3" fmla="*/ 59814 h 598143"/>
              <a:gd name="connsiteX4" fmla="*/ 957029 w 957029"/>
              <a:gd name="connsiteY4" fmla="*/ 538329 h 598143"/>
              <a:gd name="connsiteX5" fmla="*/ 897215 w 957029"/>
              <a:gd name="connsiteY5" fmla="*/ 598143 h 598143"/>
              <a:gd name="connsiteX6" fmla="*/ 59814 w 957029"/>
              <a:gd name="connsiteY6" fmla="*/ 598143 h 598143"/>
              <a:gd name="connsiteX7" fmla="*/ 0 w 957029"/>
              <a:gd name="connsiteY7" fmla="*/ 538329 h 598143"/>
              <a:gd name="connsiteX8" fmla="*/ 0 w 957029"/>
              <a:gd name="connsiteY8" fmla="*/ 59814 h 598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7029" h="598143">
                <a:moveTo>
                  <a:pt x="0" y="59814"/>
                </a:moveTo>
                <a:cubicBezTo>
                  <a:pt x="0" y="26780"/>
                  <a:pt x="26780" y="0"/>
                  <a:pt x="59814" y="0"/>
                </a:cubicBezTo>
                <a:lnTo>
                  <a:pt x="897215" y="0"/>
                </a:lnTo>
                <a:cubicBezTo>
                  <a:pt x="930249" y="0"/>
                  <a:pt x="957029" y="26780"/>
                  <a:pt x="957029" y="59814"/>
                </a:cubicBezTo>
                <a:lnTo>
                  <a:pt x="957029" y="538329"/>
                </a:lnTo>
                <a:cubicBezTo>
                  <a:pt x="957029" y="571363"/>
                  <a:pt x="930249" y="598143"/>
                  <a:pt x="897215" y="598143"/>
                </a:cubicBezTo>
                <a:lnTo>
                  <a:pt x="59814" y="598143"/>
                </a:lnTo>
                <a:cubicBezTo>
                  <a:pt x="26780" y="598143"/>
                  <a:pt x="0" y="571363"/>
                  <a:pt x="0" y="538329"/>
                </a:cubicBezTo>
                <a:lnTo>
                  <a:pt x="0" y="59814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999" tIns="37839" rIns="47999" bIns="37839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kecepatan</a:t>
            </a:r>
            <a:endParaRPr lang="id-ID" sz="28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5241032" y="4760308"/>
            <a:ext cx="1624284" cy="734818"/>
          </a:xfrm>
          <a:custGeom>
            <a:avLst/>
            <a:gdLst>
              <a:gd name="connsiteX0" fmla="*/ 0 w 957029"/>
              <a:gd name="connsiteY0" fmla="*/ 59814 h 598143"/>
              <a:gd name="connsiteX1" fmla="*/ 59814 w 957029"/>
              <a:gd name="connsiteY1" fmla="*/ 0 h 598143"/>
              <a:gd name="connsiteX2" fmla="*/ 897215 w 957029"/>
              <a:gd name="connsiteY2" fmla="*/ 0 h 598143"/>
              <a:gd name="connsiteX3" fmla="*/ 957029 w 957029"/>
              <a:gd name="connsiteY3" fmla="*/ 59814 h 598143"/>
              <a:gd name="connsiteX4" fmla="*/ 957029 w 957029"/>
              <a:gd name="connsiteY4" fmla="*/ 538329 h 598143"/>
              <a:gd name="connsiteX5" fmla="*/ 897215 w 957029"/>
              <a:gd name="connsiteY5" fmla="*/ 598143 h 598143"/>
              <a:gd name="connsiteX6" fmla="*/ 59814 w 957029"/>
              <a:gd name="connsiteY6" fmla="*/ 598143 h 598143"/>
              <a:gd name="connsiteX7" fmla="*/ 0 w 957029"/>
              <a:gd name="connsiteY7" fmla="*/ 538329 h 598143"/>
              <a:gd name="connsiteX8" fmla="*/ 0 w 957029"/>
              <a:gd name="connsiteY8" fmla="*/ 59814 h 598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7029" h="598143">
                <a:moveTo>
                  <a:pt x="0" y="59814"/>
                </a:moveTo>
                <a:cubicBezTo>
                  <a:pt x="0" y="26780"/>
                  <a:pt x="26780" y="0"/>
                  <a:pt x="59814" y="0"/>
                </a:cubicBezTo>
                <a:lnTo>
                  <a:pt x="897215" y="0"/>
                </a:lnTo>
                <a:cubicBezTo>
                  <a:pt x="930249" y="0"/>
                  <a:pt x="957029" y="26780"/>
                  <a:pt x="957029" y="59814"/>
                </a:cubicBezTo>
                <a:lnTo>
                  <a:pt x="957029" y="538329"/>
                </a:lnTo>
                <a:cubicBezTo>
                  <a:pt x="957029" y="571363"/>
                  <a:pt x="930249" y="598143"/>
                  <a:pt x="897215" y="598143"/>
                </a:cubicBezTo>
                <a:lnTo>
                  <a:pt x="59814" y="598143"/>
                </a:lnTo>
                <a:cubicBezTo>
                  <a:pt x="26780" y="598143"/>
                  <a:pt x="0" y="571363"/>
                  <a:pt x="0" y="538329"/>
                </a:cubicBezTo>
                <a:lnTo>
                  <a:pt x="0" y="59814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999" tIns="37839" rIns="47999" bIns="37839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arah gerak</a:t>
            </a:r>
            <a:endParaRPr lang="id-ID" sz="2800" kern="1200" dirty="0"/>
          </a:p>
        </p:txBody>
      </p:sp>
      <p:sp>
        <p:nvSpPr>
          <p:cNvPr id="19" name="Freeform 18"/>
          <p:cNvSpPr/>
          <p:nvPr/>
        </p:nvSpPr>
        <p:spPr>
          <a:xfrm>
            <a:off x="5221830" y="5862535"/>
            <a:ext cx="1624284" cy="734818"/>
          </a:xfrm>
          <a:custGeom>
            <a:avLst/>
            <a:gdLst>
              <a:gd name="connsiteX0" fmla="*/ 0 w 957029"/>
              <a:gd name="connsiteY0" fmla="*/ 59814 h 598143"/>
              <a:gd name="connsiteX1" fmla="*/ 59814 w 957029"/>
              <a:gd name="connsiteY1" fmla="*/ 0 h 598143"/>
              <a:gd name="connsiteX2" fmla="*/ 897215 w 957029"/>
              <a:gd name="connsiteY2" fmla="*/ 0 h 598143"/>
              <a:gd name="connsiteX3" fmla="*/ 957029 w 957029"/>
              <a:gd name="connsiteY3" fmla="*/ 59814 h 598143"/>
              <a:gd name="connsiteX4" fmla="*/ 957029 w 957029"/>
              <a:gd name="connsiteY4" fmla="*/ 538329 h 598143"/>
              <a:gd name="connsiteX5" fmla="*/ 897215 w 957029"/>
              <a:gd name="connsiteY5" fmla="*/ 598143 h 598143"/>
              <a:gd name="connsiteX6" fmla="*/ 59814 w 957029"/>
              <a:gd name="connsiteY6" fmla="*/ 598143 h 598143"/>
              <a:gd name="connsiteX7" fmla="*/ 0 w 957029"/>
              <a:gd name="connsiteY7" fmla="*/ 538329 h 598143"/>
              <a:gd name="connsiteX8" fmla="*/ 0 w 957029"/>
              <a:gd name="connsiteY8" fmla="*/ 59814 h 598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7029" h="598143">
                <a:moveTo>
                  <a:pt x="0" y="59814"/>
                </a:moveTo>
                <a:cubicBezTo>
                  <a:pt x="0" y="26780"/>
                  <a:pt x="26780" y="0"/>
                  <a:pt x="59814" y="0"/>
                </a:cubicBezTo>
                <a:lnTo>
                  <a:pt x="897215" y="0"/>
                </a:lnTo>
                <a:cubicBezTo>
                  <a:pt x="930249" y="0"/>
                  <a:pt x="957029" y="26780"/>
                  <a:pt x="957029" y="59814"/>
                </a:cubicBezTo>
                <a:lnTo>
                  <a:pt x="957029" y="538329"/>
                </a:lnTo>
                <a:cubicBezTo>
                  <a:pt x="957029" y="571363"/>
                  <a:pt x="930249" y="598143"/>
                  <a:pt x="897215" y="598143"/>
                </a:cubicBezTo>
                <a:lnTo>
                  <a:pt x="59814" y="598143"/>
                </a:lnTo>
                <a:cubicBezTo>
                  <a:pt x="26780" y="598143"/>
                  <a:pt x="0" y="571363"/>
                  <a:pt x="0" y="538329"/>
                </a:cubicBezTo>
                <a:lnTo>
                  <a:pt x="0" y="59814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999" tIns="37839" rIns="47999" bIns="37839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bentuk</a:t>
            </a:r>
            <a:endParaRPr lang="id-ID" sz="2800" kern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194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064568" y="4772986"/>
            <a:ext cx="264280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Gaya otot</a:t>
            </a:r>
          </a:p>
          <a:p>
            <a:pPr algn="ctr"/>
            <a:r>
              <a:rPr lang="id-ID" sz="2400" dirty="0" smtClean="0"/>
              <a:t>Gaya gesekan</a:t>
            </a:r>
          </a:p>
          <a:p>
            <a:pPr algn="ctr"/>
            <a:r>
              <a:rPr lang="id-ID" sz="2400" dirty="0" smtClean="0"/>
              <a:t>Gaya pegas</a:t>
            </a:r>
          </a:p>
        </p:txBody>
      </p:sp>
      <p:sp>
        <p:nvSpPr>
          <p:cNvPr id="7" name="Freeform 6"/>
          <p:cNvSpPr/>
          <p:nvPr/>
        </p:nvSpPr>
        <p:spPr>
          <a:xfrm>
            <a:off x="1820652" y="152636"/>
            <a:ext cx="6264696" cy="936104"/>
          </a:xfrm>
          <a:custGeom>
            <a:avLst/>
            <a:gdLst>
              <a:gd name="connsiteX0" fmla="*/ 0 w 3085936"/>
              <a:gd name="connsiteY0" fmla="*/ 154297 h 1542968"/>
              <a:gd name="connsiteX1" fmla="*/ 154297 w 3085936"/>
              <a:gd name="connsiteY1" fmla="*/ 0 h 1542968"/>
              <a:gd name="connsiteX2" fmla="*/ 2931639 w 3085936"/>
              <a:gd name="connsiteY2" fmla="*/ 0 h 1542968"/>
              <a:gd name="connsiteX3" fmla="*/ 3085936 w 3085936"/>
              <a:gd name="connsiteY3" fmla="*/ 154297 h 1542968"/>
              <a:gd name="connsiteX4" fmla="*/ 3085936 w 3085936"/>
              <a:gd name="connsiteY4" fmla="*/ 1388671 h 1542968"/>
              <a:gd name="connsiteX5" fmla="*/ 2931639 w 3085936"/>
              <a:gd name="connsiteY5" fmla="*/ 1542968 h 1542968"/>
              <a:gd name="connsiteX6" fmla="*/ 154297 w 3085936"/>
              <a:gd name="connsiteY6" fmla="*/ 1542968 h 1542968"/>
              <a:gd name="connsiteX7" fmla="*/ 0 w 3085936"/>
              <a:gd name="connsiteY7" fmla="*/ 1388671 h 1542968"/>
              <a:gd name="connsiteX8" fmla="*/ 0 w 3085936"/>
              <a:gd name="connsiteY8" fmla="*/ 154297 h 1542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85936" h="1542968">
                <a:moveTo>
                  <a:pt x="0" y="154297"/>
                </a:moveTo>
                <a:cubicBezTo>
                  <a:pt x="0" y="69081"/>
                  <a:pt x="69081" y="0"/>
                  <a:pt x="154297" y="0"/>
                </a:cubicBezTo>
                <a:lnTo>
                  <a:pt x="2931639" y="0"/>
                </a:lnTo>
                <a:cubicBezTo>
                  <a:pt x="3016855" y="0"/>
                  <a:pt x="3085936" y="69081"/>
                  <a:pt x="3085936" y="154297"/>
                </a:cubicBezTo>
                <a:lnTo>
                  <a:pt x="3085936" y="1388671"/>
                </a:lnTo>
                <a:cubicBezTo>
                  <a:pt x="3085936" y="1473887"/>
                  <a:pt x="3016855" y="1542968"/>
                  <a:pt x="2931639" y="1542968"/>
                </a:cubicBezTo>
                <a:lnTo>
                  <a:pt x="154297" y="1542968"/>
                </a:lnTo>
                <a:cubicBezTo>
                  <a:pt x="69081" y="1542968"/>
                  <a:pt x="0" y="1473887"/>
                  <a:pt x="0" y="1388671"/>
                </a:cubicBezTo>
                <a:lnTo>
                  <a:pt x="0" y="15429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297" tIns="97262" rIns="123297" bIns="97262" numCol="1" spcCol="1270" anchor="ctr" anchorCtr="0">
            <a:noAutofit/>
          </a:bodyPr>
          <a:lstStyle/>
          <a:p>
            <a:pPr lvl="0" algn="ctr" defTabSz="1822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4100" kern="1200" dirty="0" smtClean="0"/>
              <a:t>Berdasarkan cara kerjanya</a:t>
            </a:r>
            <a:endParaRPr lang="id-ID" sz="4100" kern="1200" dirty="0"/>
          </a:p>
        </p:txBody>
      </p:sp>
      <p:sp>
        <p:nvSpPr>
          <p:cNvPr id="9" name="Freeform 8"/>
          <p:cNvSpPr/>
          <p:nvPr/>
        </p:nvSpPr>
        <p:spPr>
          <a:xfrm>
            <a:off x="776536" y="1337645"/>
            <a:ext cx="3454235" cy="939227"/>
          </a:xfrm>
          <a:custGeom>
            <a:avLst/>
            <a:gdLst>
              <a:gd name="connsiteX0" fmla="*/ 0 w 2468749"/>
              <a:gd name="connsiteY0" fmla="*/ 154297 h 1542968"/>
              <a:gd name="connsiteX1" fmla="*/ 154297 w 2468749"/>
              <a:gd name="connsiteY1" fmla="*/ 0 h 1542968"/>
              <a:gd name="connsiteX2" fmla="*/ 2314452 w 2468749"/>
              <a:gd name="connsiteY2" fmla="*/ 0 h 1542968"/>
              <a:gd name="connsiteX3" fmla="*/ 2468749 w 2468749"/>
              <a:gd name="connsiteY3" fmla="*/ 154297 h 1542968"/>
              <a:gd name="connsiteX4" fmla="*/ 2468749 w 2468749"/>
              <a:gd name="connsiteY4" fmla="*/ 1388671 h 1542968"/>
              <a:gd name="connsiteX5" fmla="*/ 2314452 w 2468749"/>
              <a:gd name="connsiteY5" fmla="*/ 1542968 h 1542968"/>
              <a:gd name="connsiteX6" fmla="*/ 154297 w 2468749"/>
              <a:gd name="connsiteY6" fmla="*/ 1542968 h 1542968"/>
              <a:gd name="connsiteX7" fmla="*/ 0 w 2468749"/>
              <a:gd name="connsiteY7" fmla="*/ 1388671 h 1542968"/>
              <a:gd name="connsiteX8" fmla="*/ 0 w 2468749"/>
              <a:gd name="connsiteY8" fmla="*/ 154297 h 1542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68749" h="1542968">
                <a:moveTo>
                  <a:pt x="0" y="154297"/>
                </a:moveTo>
                <a:cubicBezTo>
                  <a:pt x="0" y="69081"/>
                  <a:pt x="69081" y="0"/>
                  <a:pt x="154297" y="0"/>
                </a:cubicBezTo>
                <a:lnTo>
                  <a:pt x="2314452" y="0"/>
                </a:lnTo>
                <a:cubicBezTo>
                  <a:pt x="2399668" y="0"/>
                  <a:pt x="2468749" y="69081"/>
                  <a:pt x="2468749" y="154297"/>
                </a:cubicBezTo>
                <a:lnTo>
                  <a:pt x="2468749" y="1388671"/>
                </a:lnTo>
                <a:cubicBezTo>
                  <a:pt x="2468749" y="1473887"/>
                  <a:pt x="2399668" y="1542968"/>
                  <a:pt x="2314452" y="1542968"/>
                </a:cubicBezTo>
                <a:lnTo>
                  <a:pt x="154297" y="1542968"/>
                </a:lnTo>
                <a:cubicBezTo>
                  <a:pt x="69081" y="1542968"/>
                  <a:pt x="0" y="1473887"/>
                  <a:pt x="0" y="1388671"/>
                </a:cubicBezTo>
                <a:lnTo>
                  <a:pt x="0" y="154297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107" tIns="99802" rIns="127107" bIns="99802" numCol="1" spcCol="1270" anchor="ctr" anchorCtr="0">
            <a:noAutofit/>
          </a:bodyPr>
          <a:lstStyle/>
          <a:p>
            <a:pPr lvl="0" algn="ctr" defTabSz="1911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4300" kern="1200" dirty="0" smtClean="0"/>
              <a:t>Gaya sentuh</a:t>
            </a:r>
            <a:endParaRPr lang="id-ID" sz="43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5252345" y="1348377"/>
            <a:ext cx="3983066" cy="936104"/>
          </a:xfrm>
          <a:custGeom>
            <a:avLst/>
            <a:gdLst>
              <a:gd name="connsiteX0" fmla="*/ 0 w 2468749"/>
              <a:gd name="connsiteY0" fmla="*/ 154297 h 1542968"/>
              <a:gd name="connsiteX1" fmla="*/ 154297 w 2468749"/>
              <a:gd name="connsiteY1" fmla="*/ 0 h 1542968"/>
              <a:gd name="connsiteX2" fmla="*/ 2314452 w 2468749"/>
              <a:gd name="connsiteY2" fmla="*/ 0 h 1542968"/>
              <a:gd name="connsiteX3" fmla="*/ 2468749 w 2468749"/>
              <a:gd name="connsiteY3" fmla="*/ 154297 h 1542968"/>
              <a:gd name="connsiteX4" fmla="*/ 2468749 w 2468749"/>
              <a:gd name="connsiteY4" fmla="*/ 1388671 h 1542968"/>
              <a:gd name="connsiteX5" fmla="*/ 2314452 w 2468749"/>
              <a:gd name="connsiteY5" fmla="*/ 1542968 h 1542968"/>
              <a:gd name="connsiteX6" fmla="*/ 154297 w 2468749"/>
              <a:gd name="connsiteY6" fmla="*/ 1542968 h 1542968"/>
              <a:gd name="connsiteX7" fmla="*/ 0 w 2468749"/>
              <a:gd name="connsiteY7" fmla="*/ 1388671 h 1542968"/>
              <a:gd name="connsiteX8" fmla="*/ 0 w 2468749"/>
              <a:gd name="connsiteY8" fmla="*/ 154297 h 1542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68749" h="1542968">
                <a:moveTo>
                  <a:pt x="0" y="154297"/>
                </a:moveTo>
                <a:cubicBezTo>
                  <a:pt x="0" y="69081"/>
                  <a:pt x="69081" y="0"/>
                  <a:pt x="154297" y="0"/>
                </a:cubicBezTo>
                <a:lnTo>
                  <a:pt x="2314452" y="0"/>
                </a:lnTo>
                <a:cubicBezTo>
                  <a:pt x="2399668" y="0"/>
                  <a:pt x="2468749" y="69081"/>
                  <a:pt x="2468749" y="154297"/>
                </a:cubicBezTo>
                <a:lnTo>
                  <a:pt x="2468749" y="1388671"/>
                </a:lnTo>
                <a:cubicBezTo>
                  <a:pt x="2468749" y="1473887"/>
                  <a:pt x="2399668" y="1542968"/>
                  <a:pt x="2314452" y="1542968"/>
                </a:cubicBezTo>
                <a:lnTo>
                  <a:pt x="154297" y="1542968"/>
                </a:lnTo>
                <a:cubicBezTo>
                  <a:pt x="69081" y="1542968"/>
                  <a:pt x="0" y="1473887"/>
                  <a:pt x="0" y="1388671"/>
                </a:cubicBezTo>
                <a:lnTo>
                  <a:pt x="0" y="154297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107" tIns="99802" rIns="127107" bIns="99802" numCol="1" spcCol="1270" anchor="ctr" anchorCtr="0">
            <a:noAutofit/>
          </a:bodyPr>
          <a:lstStyle/>
          <a:p>
            <a:pPr lvl="0" algn="ctr" defTabSz="1911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4300" kern="1200" dirty="0" smtClean="0"/>
              <a:t>Gaya taksentuh</a:t>
            </a:r>
            <a:endParaRPr lang="id-ID" sz="4300" kern="1200" dirty="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Pemberi gaya berhubungan langsung (kontak) dengan objeknya</a:t>
            </a:r>
            <a:r>
              <a:rPr kumimoji="0" lang="id-ID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09999" y="2799720"/>
            <a:ext cx="4010953" cy="15429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/>
              <a:t>Pemberi gaya berhubungan langsung (kontak) dengan objeknya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119642" y="2827429"/>
            <a:ext cx="4248472" cy="15429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dirty="0"/>
              <a:t>Pemberi gaya tidak berhubungan langsung (tidak kontak) dengan objeknya</a:t>
            </a:r>
            <a:endParaRPr lang="id-ID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6033120" y="4766027"/>
            <a:ext cx="264280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Gaya gravitasi</a:t>
            </a:r>
          </a:p>
          <a:p>
            <a:pPr algn="ctr"/>
            <a:r>
              <a:rPr lang="id-ID" sz="2400" dirty="0" smtClean="0"/>
              <a:t>Gaya listrik</a:t>
            </a:r>
          </a:p>
          <a:p>
            <a:pPr algn="ctr"/>
            <a:r>
              <a:rPr lang="id-ID" sz="2400" dirty="0" smtClean="0"/>
              <a:t>Gaya magnet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031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9" grpId="0" animBg="1"/>
      <p:bldP spid="11" grpId="0" animBg="1"/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76536" y="471438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3000" dirty="0">
                <a:solidFill>
                  <a:schemeClr val="bg1"/>
                </a:solidFill>
              </a:rPr>
              <a:t>Satuan Gaya  </a:t>
            </a:r>
            <a:r>
              <a:rPr lang="id-ID" sz="3000" dirty="0" smtClean="0">
                <a:solidFill>
                  <a:schemeClr val="bg1"/>
                </a:solidFill>
              </a:rPr>
              <a:t>dalam </a:t>
            </a:r>
            <a:r>
              <a:rPr lang="id-ID" sz="3000" dirty="0">
                <a:solidFill>
                  <a:schemeClr val="bg1"/>
                </a:solidFill>
              </a:rPr>
              <a:t>SI adalah Newton</a:t>
            </a:r>
          </a:p>
          <a:p>
            <a:pPr algn="ctr"/>
            <a:r>
              <a:rPr lang="id-ID" sz="3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id-ID" sz="3000" dirty="0">
                <a:solidFill>
                  <a:schemeClr val="bg1"/>
                </a:solidFill>
              </a:rPr>
              <a:t>      1 Newton adalah besarnya gaya yang diperlukan untuk menimbulkan percepatan 1 </a:t>
            </a:r>
            <a:r>
              <a:rPr lang="id-ID" sz="3000" dirty="0" smtClean="0">
                <a:solidFill>
                  <a:schemeClr val="bg1"/>
                </a:solidFill>
              </a:rPr>
              <a:t>m/</a:t>
            </a:r>
            <a:r>
              <a:rPr lang="en-US" sz="3000" dirty="0">
                <a:solidFill>
                  <a:schemeClr val="bg1"/>
                </a:solidFill>
              </a:rPr>
              <a:t>s</a:t>
            </a:r>
            <a:r>
              <a:rPr lang="en-US" sz="3000" baseline="30000" dirty="0">
                <a:solidFill>
                  <a:schemeClr val="bg1"/>
                </a:solidFill>
              </a:rPr>
              <a:t>2</a:t>
            </a:r>
            <a:endParaRPr lang="id-ID" sz="3000" dirty="0">
              <a:solidFill>
                <a:schemeClr val="bg1"/>
              </a:solidFill>
            </a:endParaRPr>
          </a:p>
          <a:p>
            <a:pPr algn="ctr"/>
            <a:endParaRPr lang="id-ID" sz="3000" dirty="0" smtClean="0">
              <a:solidFill>
                <a:schemeClr val="bg1"/>
              </a:solidFill>
            </a:endParaRPr>
          </a:p>
          <a:p>
            <a:pPr algn="ctr"/>
            <a:r>
              <a:rPr lang="id-ID" sz="3000" dirty="0" smtClean="0">
                <a:solidFill>
                  <a:schemeClr val="bg1"/>
                </a:solidFill>
              </a:rPr>
              <a:t>1 </a:t>
            </a:r>
            <a:r>
              <a:rPr lang="id-ID" sz="3000" dirty="0">
                <a:solidFill>
                  <a:schemeClr val="bg1"/>
                </a:solidFill>
              </a:rPr>
              <a:t>Newton = 1 </a:t>
            </a:r>
            <a:r>
              <a:rPr lang="id-ID" sz="3000" dirty="0" smtClean="0">
                <a:solidFill>
                  <a:schemeClr val="bg1"/>
                </a:solidFill>
              </a:rPr>
              <a:t>kg.m/</a:t>
            </a:r>
            <a:r>
              <a:rPr lang="en-US" sz="3000" dirty="0">
                <a:solidFill>
                  <a:schemeClr val="bg1"/>
                </a:solidFill>
              </a:rPr>
              <a:t>s</a:t>
            </a:r>
            <a:r>
              <a:rPr lang="en-US" sz="3000" baseline="30000" dirty="0">
                <a:solidFill>
                  <a:schemeClr val="bg1"/>
                </a:solidFill>
              </a:rPr>
              <a:t>2</a:t>
            </a:r>
            <a:endParaRPr lang="id-ID" sz="3000" dirty="0">
              <a:solidFill>
                <a:schemeClr val="bg1"/>
              </a:solidFill>
            </a:endParaRPr>
          </a:p>
          <a:p>
            <a:pPr algn="ctr"/>
            <a:r>
              <a:rPr lang="id-ID" sz="3000" dirty="0">
                <a:solidFill>
                  <a:schemeClr val="bg1"/>
                </a:solidFill>
              </a:rPr>
              <a:t>dalam cgs adalah </a:t>
            </a:r>
            <a:r>
              <a:rPr lang="id-ID" sz="3000" dirty="0" smtClean="0">
                <a:solidFill>
                  <a:schemeClr val="bg1"/>
                </a:solidFill>
              </a:rPr>
              <a:t>dyne</a:t>
            </a:r>
          </a:p>
          <a:p>
            <a:pPr algn="ctr"/>
            <a:endParaRPr lang="id-ID" sz="3000" dirty="0">
              <a:solidFill>
                <a:schemeClr val="bg1"/>
              </a:solidFill>
            </a:endParaRPr>
          </a:p>
          <a:p>
            <a:pPr algn="ctr"/>
            <a:r>
              <a:rPr lang="id-ID" sz="3000" dirty="0" smtClean="0">
                <a:solidFill>
                  <a:schemeClr val="bg1"/>
                </a:solidFill>
              </a:rPr>
              <a:t>1 </a:t>
            </a:r>
            <a:r>
              <a:rPr lang="id-ID" sz="3000" dirty="0">
                <a:solidFill>
                  <a:schemeClr val="bg1"/>
                </a:solidFill>
              </a:rPr>
              <a:t>dyne = 1 </a:t>
            </a:r>
            <a:r>
              <a:rPr lang="id-ID" sz="3000" dirty="0" smtClean="0">
                <a:solidFill>
                  <a:schemeClr val="bg1"/>
                </a:solidFill>
              </a:rPr>
              <a:t>g.cm/</a:t>
            </a:r>
            <a:r>
              <a:rPr lang="en-US" sz="3000" dirty="0">
                <a:solidFill>
                  <a:schemeClr val="bg1"/>
                </a:solidFill>
              </a:rPr>
              <a:t>s</a:t>
            </a:r>
            <a:r>
              <a:rPr lang="en-US" sz="3000" baseline="30000" dirty="0">
                <a:solidFill>
                  <a:schemeClr val="bg1"/>
                </a:solidFill>
              </a:rPr>
              <a:t>2</a:t>
            </a:r>
            <a:endParaRPr lang="id-ID" sz="3000" dirty="0">
              <a:solidFill>
                <a:schemeClr val="bg1"/>
              </a:solidFill>
            </a:endParaRPr>
          </a:p>
          <a:p>
            <a:pPr algn="ctr"/>
            <a:endParaRPr lang="id-ID" sz="3000" dirty="0" smtClean="0">
              <a:solidFill>
                <a:schemeClr val="bg1"/>
              </a:solidFill>
            </a:endParaRPr>
          </a:p>
          <a:p>
            <a:pPr algn="ctr"/>
            <a:r>
              <a:rPr lang="id-ID" sz="3000" dirty="0" smtClean="0">
                <a:solidFill>
                  <a:schemeClr val="bg1"/>
                </a:solidFill>
              </a:rPr>
              <a:t>Hubungan </a:t>
            </a:r>
            <a:r>
              <a:rPr lang="id-ID" sz="3000" dirty="0">
                <a:solidFill>
                  <a:schemeClr val="bg1"/>
                </a:solidFill>
              </a:rPr>
              <a:t>antara dyne dan Newton adalah </a:t>
            </a:r>
          </a:p>
          <a:p>
            <a:pPr algn="ctr"/>
            <a:r>
              <a:rPr lang="id-ID" sz="3000" dirty="0">
                <a:solidFill>
                  <a:schemeClr val="bg1"/>
                </a:solidFill>
              </a:rPr>
              <a:t>1 Newton = </a:t>
            </a:r>
            <a:r>
              <a:rPr lang="es-ES_tradnl" sz="3000" dirty="0">
                <a:solidFill>
                  <a:schemeClr val="bg1"/>
                </a:solidFill>
                <a:latin typeface="Franklin Gothic Book"/>
                <a:ea typeface="Times New Roman"/>
                <a:cs typeface="Times New Roman"/>
              </a:rPr>
              <a:t>10</a:t>
            </a:r>
            <a:r>
              <a:rPr lang="es-ES_tradnl" sz="3000" baseline="30000" dirty="0">
                <a:solidFill>
                  <a:schemeClr val="bg1"/>
                </a:solidFill>
                <a:latin typeface="Franklin Gothic Book"/>
                <a:ea typeface="Times New Roman"/>
                <a:cs typeface="Times New Roman"/>
              </a:rPr>
              <a:t>5</a:t>
            </a:r>
            <a:r>
              <a:rPr lang="es-ES_tradnl" sz="3000" dirty="0">
                <a:solidFill>
                  <a:schemeClr val="bg1"/>
                </a:solidFill>
                <a:latin typeface="Franklin Gothic Book"/>
                <a:ea typeface="Times New Roman"/>
                <a:cs typeface="Times New Roman"/>
              </a:rPr>
              <a:t> </a:t>
            </a:r>
            <a:r>
              <a:rPr lang="id-ID" sz="3000" dirty="0">
                <a:solidFill>
                  <a:schemeClr val="bg1"/>
                </a:solidFill>
              </a:rPr>
              <a:t> dyne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8299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es-ES_tradnl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Menggambar gaya</a:t>
            </a:r>
            <a:endParaRPr kumimoji="0" lang="id-ID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es-ES_tradn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Gaya termasuk besaran vektor karena gaya mempunyai besar dan arah. Suatu gaya dapat di gambar dengan menggunakan diagram vektor berupa anak panah.</a:t>
            </a:r>
            <a:endParaRPr kumimoji="0" lang="id-ID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>
            <a:off x="1199515" y="8563610"/>
            <a:ext cx="17049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         A				B</a:t>
            </a:r>
            <a:endParaRPr kumimoji="0" lang="id-ID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Titik A adalah titik pangkal dan titik B titik ujung, panjang ruas garis AB menyatakan nilai gaya dan anak panah menyatakan arah gaya.</a:t>
            </a:r>
            <a:endParaRPr kumimoji="0" lang="es-ES_trad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624" y="22768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d-ID" dirty="0"/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1351915" y="8716010"/>
            <a:ext cx="17049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/>
          <p:nvPr/>
        </p:nvCxnSpPr>
        <p:spPr>
          <a:xfrm>
            <a:off x="3584848" y="4077072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0512" y="457200"/>
            <a:ext cx="864096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dirty="0"/>
              <a:t>Menggambar gaya</a:t>
            </a:r>
          </a:p>
          <a:p>
            <a:pPr algn="ctr"/>
            <a:r>
              <a:rPr lang="id-ID" sz="2800" dirty="0">
                <a:solidFill>
                  <a:schemeClr val="bg1"/>
                </a:solidFill>
              </a:rPr>
              <a:t>Gaya termasuk besaran vektor </a:t>
            </a:r>
            <a:endParaRPr lang="id-ID" sz="2800" dirty="0" smtClean="0">
              <a:solidFill>
                <a:schemeClr val="bg1"/>
              </a:solidFill>
            </a:endParaRPr>
          </a:p>
          <a:p>
            <a:pPr algn="ctr"/>
            <a:r>
              <a:rPr lang="id-ID" sz="2800" dirty="0" smtClean="0">
                <a:solidFill>
                  <a:schemeClr val="bg1"/>
                </a:solidFill>
              </a:rPr>
              <a:t>Suatu </a:t>
            </a:r>
            <a:r>
              <a:rPr lang="id-ID" sz="2800" dirty="0">
                <a:solidFill>
                  <a:schemeClr val="bg1"/>
                </a:solidFill>
              </a:rPr>
              <a:t>gaya dapat di </a:t>
            </a:r>
            <a:r>
              <a:rPr lang="id-ID" sz="2800" dirty="0" smtClean="0">
                <a:solidFill>
                  <a:schemeClr val="bg1"/>
                </a:solidFill>
              </a:rPr>
              <a:t>lukis </a:t>
            </a:r>
          </a:p>
          <a:p>
            <a:pPr algn="ctr"/>
            <a:r>
              <a:rPr lang="id-ID" sz="2800" dirty="0" smtClean="0">
                <a:solidFill>
                  <a:schemeClr val="bg1"/>
                </a:solidFill>
              </a:rPr>
              <a:t>dengan </a:t>
            </a:r>
            <a:r>
              <a:rPr lang="id-ID" sz="2800" dirty="0">
                <a:solidFill>
                  <a:schemeClr val="bg1"/>
                </a:solidFill>
              </a:rPr>
              <a:t>menggunakan diagram vektor </a:t>
            </a:r>
            <a:endParaRPr lang="id-ID" sz="2800" dirty="0" smtClean="0">
              <a:solidFill>
                <a:schemeClr val="bg1"/>
              </a:solidFill>
            </a:endParaRPr>
          </a:p>
          <a:p>
            <a:pPr algn="ctr"/>
            <a:r>
              <a:rPr lang="id-ID" sz="2800" dirty="0" smtClean="0">
                <a:solidFill>
                  <a:schemeClr val="bg1"/>
                </a:solidFill>
              </a:rPr>
              <a:t>berupa </a:t>
            </a:r>
            <a:r>
              <a:rPr lang="id-ID" sz="2800" dirty="0">
                <a:solidFill>
                  <a:schemeClr val="bg1"/>
                </a:solidFill>
              </a:rPr>
              <a:t>anak panah.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72238" y="4293096"/>
            <a:ext cx="75615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800" dirty="0">
                <a:solidFill>
                  <a:schemeClr val="bg1"/>
                </a:solidFill>
              </a:rPr>
              <a:t>Titik A adalah titik pangkal dan titik B titik ujung, panjang ruas garis AB menyatakan nilai gaya dan anak panah menyatakan arah gaya.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76736" y="3284984"/>
            <a:ext cx="46805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44688" y="3068960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476500" y="2967335"/>
            <a:ext cx="4953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d-ID" dirty="0"/>
              <a:t>Titik A adalah titik pangkal dan titik B titik ujung, panjang ruas garis AB menyatakan nilai gaya dan anak panah menyatakan arah gaya.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76500" y="2967335"/>
            <a:ext cx="4953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d-ID" dirty="0"/>
              <a:t>Titik A adalah titik pangkal dan titik B titik ujung, panjang ruas garis AB menyatakan nilai gaya dan anak panah menyatakan arah gaya.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03486" y="3100318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945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20915" y="503094"/>
            <a:ext cx="5176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/>
            <a:r>
              <a:rPr lang="id-ID" sz="3200" dirty="0">
                <a:solidFill>
                  <a:schemeClr val="bg1"/>
                </a:solidFill>
              </a:rPr>
              <a:t>Resultan gaya jika gaya </a:t>
            </a:r>
            <a:r>
              <a:rPr lang="id-ID" sz="3200" dirty="0" smtClean="0">
                <a:solidFill>
                  <a:schemeClr val="bg1"/>
                </a:solidFill>
              </a:rPr>
              <a:t>searah</a:t>
            </a:r>
            <a:endParaRPr lang="id-ID" sz="3200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229290" y="1702270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52736" y="2450786"/>
            <a:ext cx="278486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86100" y="1260930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F1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86100" y="2081454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F2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424608" y="3178595"/>
            <a:ext cx="2223492" cy="5701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Franklin Gothic Book"/>
                <a:ea typeface="Times New Roman"/>
              </a:rPr>
              <a:t>R = F1 + F2</a:t>
            </a:r>
            <a:endParaRPr lang="id-ID" sz="3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01072" y="1363199"/>
            <a:ext cx="920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Contoh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745088" y="1927049"/>
            <a:ext cx="3018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Berapa resultan gaya berikut ?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601072" y="2956667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601072" y="3861048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57882" y="2515327"/>
            <a:ext cx="105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F1= 3 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32966" y="3348065"/>
            <a:ext cx="1144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F2 =3,5 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657869" y="4371531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</a:rPr>
              <a:t>R = F1 + F2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908384" y="5013176"/>
            <a:ext cx="1778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</a:rPr>
              <a:t>= </a:t>
            </a:r>
            <a:r>
              <a:rPr lang="id-ID" sz="2400" dirty="0" smtClean="0">
                <a:solidFill>
                  <a:schemeClr val="bg1"/>
                </a:solidFill>
              </a:rPr>
              <a:t>3 N + 3,5 N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5120" name="Rectangle 5119"/>
          <p:cNvSpPr/>
          <p:nvPr/>
        </p:nvSpPr>
        <p:spPr>
          <a:xfrm>
            <a:off x="5889104" y="5570076"/>
            <a:ext cx="1063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</a:rPr>
              <a:t>=</a:t>
            </a:r>
            <a:r>
              <a:rPr lang="id-ID" sz="2400" dirty="0"/>
              <a:t> </a:t>
            </a:r>
            <a:r>
              <a:rPr lang="id-ID" sz="2400" dirty="0">
                <a:solidFill>
                  <a:schemeClr val="bg1"/>
                </a:solidFill>
              </a:rPr>
              <a:t>6</a:t>
            </a:r>
            <a:r>
              <a:rPr lang="id-ID" sz="2400" dirty="0" smtClean="0">
                <a:solidFill>
                  <a:schemeClr val="bg1"/>
                </a:solidFill>
              </a:rPr>
              <a:t>,5 N</a:t>
            </a:r>
            <a:endParaRPr lang="id-ID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6517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1" grpId="0"/>
      <p:bldP spid="22" grpId="0" animBg="1"/>
      <p:bldP spid="23" grpId="0"/>
      <p:bldP spid="24" grpId="0"/>
      <p:bldP spid="28" grpId="0"/>
      <p:bldP spid="29" grpId="0"/>
      <p:bldP spid="30" grpId="0"/>
      <p:bldP spid="31" grpId="0"/>
      <p:bldP spid="51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20915" y="503094"/>
            <a:ext cx="6872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/>
            <a:r>
              <a:rPr lang="id-ID" sz="3200" dirty="0">
                <a:solidFill>
                  <a:schemeClr val="bg1"/>
                </a:solidFill>
              </a:rPr>
              <a:t>Resultan gaya jika gaya berlawanan arah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229290" y="1702270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229290" y="2494358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86100" y="1260930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F1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86100" y="2081454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F2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424608" y="3178595"/>
            <a:ext cx="2223492" cy="5701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Franklin Gothic Book"/>
                <a:ea typeface="Times New Roman"/>
              </a:rPr>
              <a:t>R = F1 + F2</a:t>
            </a:r>
            <a:endParaRPr lang="id-ID" sz="3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3304" y="4077072"/>
            <a:ext cx="39451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>
                <a:solidFill>
                  <a:schemeClr val="bg1"/>
                </a:solidFill>
              </a:rPr>
              <a:t>Catatan : </a:t>
            </a:r>
            <a:endParaRPr lang="id-ID" b="1" i="1" dirty="0" smtClean="0">
              <a:solidFill>
                <a:schemeClr val="bg1"/>
              </a:solidFill>
            </a:endParaRPr>
          </a:p>
          <a:p>
            <a:r>
              <a:rPr lang="it-IT" b="1" i="1" dirty="0" smtClean="0">
                <a:solidFill>
                  <a:schemeClr val="bg1"/>
                </a:solidFill>
              </a:rPr>
              <a:t>gaya </a:t>
            </a:r>
            <a:r>
              <a:rPr lang="it-IT" b="1" i="1" dirty="0">
                <a:solidFill>
                  <a:schemeClr val="bg1"/>
                </a:solidFill>
              </a:rPr>
              <a:t>yang kecil di beri nilai negative </a:t>
            </a:r>
            <a:r>
              <a:rPr lang="it-IT" b="1" i="1" dirty="0" smtClean="0">
                <a:solidFill>
                  <a:schemeClr val="bg1"/>
                </a:solidFill>
              </a:rPr>
              <a:t>(-</a:t>
            </a:r>
            <a:r>
              <a:rPr lang="id-ID" b="1" i="1" dirty="0" smtClean="0">
                <a:solidFill>
                  <a:schemeClr val="bg1"/>
                </a:solidFill>
              </a:rPr>
              <a:t>)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01072" y="1363199"/>
            <a:ext cx="920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Contoh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745088" y="1927049"/>
            <a:ext cx="3018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Berapa resultan gaya berikut ?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601072" y="2956667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601072" y="3748755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57882" y="2515327"/>
            <a:ext cx="105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F1= 3 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32966" y="3348065"/>
            <a:ext cx="1144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F2 =3,5 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657869" y="4371531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</a:rPr>
              <a:t>R = F1 + F2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908384" y="5013176"/>
            <a:ext cx="1989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</a:rPr>
              <a:t>= (- 3N) + 3,5N</a:t>
            </a:r>
          </a:p>
        </p:txBody>
      </p:sp>
      <p:sp>
        <p:nvSpPr>
          <p:cNvPr id="5120" name="Rectangle 5119"/>
          <p:cNvSpPr/>
          <p:nvPr/>
        </p:nvSpPr>
        <p:spPr>
          <a:xfrm>
            <a:off x="5889104" y="5570076"/>
            <a:ext cx="1063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</a:rPr>
              <a:t>=</a:t>
            </a:r>
            <a:r>
              <a:rPr lang="id-ID" sz="2400" dirty="0"/>
              <a:t> </a:t>
            </a:r>
            <a:r>
              <a:rPr lang="en-US" sz="2400" dirty="0">
                <a:solidFill>
                  <a:schemeClr val="bg1"/>
                </a:solidFill>
              </a:rPr>
              <a:t>0</a:t>
            </a:r>
            <a:r>
              <a:rPr lang="id-ID" sz="2400" dirty="0" smtClean="0">
                <a:solidFill>
                  <a:schemeClr val="bg1"/>
                </a:solidFill>
              </a:rPr>
              <a:t>,5 N</a:t>
            </a:r>
            <a:endParaRPr lang="id-ID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608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1" grpId="0"/>
      <p:bldP spid="22" grpId="0" animBg="1"/>
      <p:bldP spid="20" grpId="0"/>
      <p:bldP spid="23" grpId="0"/>
      <p:bldP spid="24" grpId="0"/>
      <p:bldP spid="28" grpId="0"/>
      <p:bldP spid="29" grpId="0"/>
      <p:bldP spid="30" grpId="0"/>
      <p:bldP spid="31" grpId="0"/>
      <p:bldP spid="51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20915" y="503094"/>
            <a:ext cx="77954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/>
            <a:r>
              <a:rPr lang="id-ID" sz="3200" dirty="0">
                <a:solidFill>
                  <a:schemeClr val="bg1"/>
                </a:solidFill>
              </a:rPr>
              <a:t>Resultan gaya jika gaya membentuk sudut 90</a:t>
            </a:r>
            <a:r>
              <a:rPr lang="id-ID" sz="3200" baseline="30000" dirty="0">
                <a:solidFill>
                  <a:schemeClr val="bg1"/>
                </a:solidFill>
              </a:rPr>
              <a:t>o</a:t>
            </a:r>
            <a:endParaRPr lang="id-ID" sz="3200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046561" y="4157832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024781" y="2068138"/>
            <a:ext cx="0" cy="21617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6889" y="2349437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F1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83913" y="4229840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F2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203211" y="5284996"/>
            <a:ext cx="2957702" cy="808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sz="4000" dirty="0" smtClean="0"/>
              <a:t>R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r>
              <a:rPr lang="en-US" sz="4000" dirty="0"/>
              <a:t>= F</a:t>
            </a:r>
            <a:r>
              <a:rPr lang="en-US" sz="4000" baseline="-25000" dirty="0"/>
              <a:t>1</a:t>
            </a:r>
            <a:r>
              <a:rPr lang="en-US" sz="4000" baseline="30000" dirty="0"/>
              <a:t>2</a:t>
            </a:r>
            <a:r>
              <a:rPr lang="en-US" sz="4000" dirty="0"/>
              <a:t> + F</a:t>
            </a:r>
            <a:r>
              <a:rPr lang="en-US" sz="4000" baseline="-25000" dirty="0"/>
              <a:t>2</a:t>
            </a:r>
            <a:r>
              <a:rPr lang="en-US" sz="4000" baseline="30000" dirty="0"/>
              <a:t>2</a:t>
            </a:r>
            <a:endParaRPr lang="id-ID" sz="4000" dirty="0"/>
          </a:p>
        </p:txBody>
      </p:sp>
      <p:sp>
        <p:nvSpPr>
          <p:cNvPr id="23" name="Rectangle 22"/>
          <p:cNvSpPr/>
          <p:nvPr/>
        </p:nvSpPr>
        <p:spPr>
          <a:xfrm>
            <a:off x="5601072" y="1363199"/>
            <a:ext cx="920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Contoh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745088" y="1927049"/>
            <a:ext cx="3018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Berapa resultan gaya berikut ?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675559" y="3815471"/>
            <a:ext cx="1872208" cy="31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75559" y="2741738"/>
            <a:ext cx="105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F1= 3 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0891" y="3860508"/>
            <a:ext cx="1144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F2 = 4N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657869" y="4371531"/>
            <a:ext cx="2031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>
                <a:solidFill>
                  <a:schemeClr val="bg1"/>
                </a:solidFill>
              </a:rPr>
              <a:t>R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r>
              <a:rPr lang="id-ID" sz="2400" dirty="0" smtClean="0">
                <a:solidFill>
                  <a:schemeClr val="bg1"/>
                </a:solidFill>
              </a:rPr>
              <a:t>  = </a:t>
            </a:r>
            <a:r>
              <a:rPr lang="en-US" sz="2400" dirty="0">
                <a:solidFill>
                  <a:schemeClr val="bg1"/>
                </a:solidFill>
              </a:rPr>
              <a:t>F</a:t>
            </a:r>
            <a:r>
              <a:rPr lang="en-US" sz="2400" baseline="-25000" dirty="0">
                <a:solidFill>
                  <a:schemeClr val="bg1"/>
                </a:solidFill>
              </a:rPr>
              <a:t>1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+ F</a:t>
            </a:r>
            <a:r>
              <a:rPr lang="en-US" sz="2400" baseline="-25000" dirty="0">
                <a:solidFill>
                  <a:schemeClr val="bg1"/>
                </a:solidFill>
              </a:rPr>
              <a:t>2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38653" y="5013176"/>
            <a:ext cx="1218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</a:rPr>
              <a:t>= 3</a:t>
            </a:r>
            <a:r>
              <a:rPr lang="en-US" sz="2400" baseline="30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+ </a:t>
            </a:r>
            <a:r>
              <a:rPr lang="id-ID" sz="2400" dirty="0">
                <a:solidFill>
                  <a:schemeClr val="bg1"/>
                </a:solidFill>
              </a:rPr>
              <a:t>4</a:t>
            </a:r>
            <a:r>
              <a:rPr lang="en-US" sz="2400" baseline="30000" dirty="0" smtClean="0">
                <a:solidFill>
                  <a:schemeClr val="bg1"/>
                </a:solidFill>
              </a:rPr>
              <a:t>2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5120" name="Rectangle 5119"/>
          <p:cNvSpPr/>
          <p:nvPr/>
        </p:nvSpPr>
        <p:spPr>
          <a:xfrm>
            <a:off x="6033120" y="5570076"/>
            <a:ext cx="1226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</a:rPr>
              <a:t>=</a:t>
            </a:r>
            <a:r>
              <a:rPr lang="id-ID" sz="2400" dirty="0"/>
              <a:t> </a:t>
            </a:r>
            <a:r>
              <a:rPr lang="id-ID" sz="2400" dirty="0" smtClean="0">
                <a:solidFill>
                  <a:schemeClr val="bg1"/>
                </a:solidFill>
              </a:rPr>
              <a:t>9+16</a:t>
            </a:r>
            <a:r>
              <a:rPr lang="id-ID" sz="2400" dirty="0" smtClean="0"/>
              <a:t>N</a:t>
            </a:r>
            <a:endParaRPr lang="id-ID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696552" y="2296381"/>
            <a:ext cx="0" cy="15125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827819" y="6036755"/>
            <a:ext cx="997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>
                <a:solidFill>
                  <a:schemeClr val="bg1"/>
                </a:solidFill>
              </a:rPr>
              <a:t>R =</a:t>
            </a:r>
            <a:r>
              <a:rPr lang="id-ID" sz="2400" dirty="0" smtClean="0"/>
              <a:t> </a:t>
            </a:r>
            <a:r>
              <a:rPr lang="id-ID" sz="2400" dirty="0">
                <a:solidFill>
                  <a:schemeClr val="bg1"/>
                </a:solidFill>
              </a:rPr>
              <a:t>5</a:t>
            </a:r>
            <a:r>
              <a:rPr lang="id-ID" sz="2400" dirty="0" smtClean="0"/>
              <a:t>N</a:t>
            </a:r>
            <a:endParaRPr lang="id-ID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3983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 animBg="1"/>
      <p:bldP spid="23" grpId="0"/>
      <p:bldP spid="24" grpId="0"/>
      <p:bldP spid="28" grpId="0"/>
      <p:bldP spid="29" grpId="0"/>
      <p:bldP spid="30" grpId="0"/>
      <p:bldP spid="31" grpId="0"/>
      <p:bldP spid="5120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496" y="686079"/>
            <a:ext cx="31781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000" b="1" dirty="0">
                <a:solidFill>
                  <a:schemeClr val="bg1"/>
                </a:solidFill>
              </a:rPr>
              <a:t>Gaya Gesekan</a:t>
            </a:r>
            <a:endParaRPr lang="id-ID" sz="4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4528" y="3212976"/>
            <a:ext cx="81675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>
                <a:solidFill>
                  <a:schemeClr val="bg1"/>
                </a:solidFill>
              </a:rPr>
              <a:t>Besar </a:t>
            </a:r>
            <a:r>
              <a:rPr lang="id-ID" sz="2800" dirty="0">
                <a:solidFill>
                  <a:schemeClr val="bg1"/>
                </a:solidFill>
              </a:rPr>
              <a:t>gaya gesekan pada berbagai </a:t>
            </a:r>
            <a:r>
              <a:rPr lang="id-ID" sz="2800" dirty="0" smtClean="0">
                <a:solidFill>
                  <a:schemeClr val="bg1"/>
                </a:solidFill>
              </a:rPr>
              <a:t>permukaan	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 smtClean="0">
                <a:solidFill>
                  <a:schemeClr val="bg1"/>
                </a:solidFill>
              </a:rPr>
              <a:t>Pada </a:t>
            </a:r>
            <a:r>
              <a:rPr lang="id-ID" sz="2800" dirty="0">
                <a:solidFill>
                  <a:schemeClr val="bg1"/>
                </a:solidFill>
              </a:rPr>
              <a:t>permukaan licin gaya gesekannya kecil bahkan dapat diabaikan.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solidFill>
                  <a:schemeClr val="bg1"/>
                </a:solidFill>
              </a:rPr>
              <a:t>Pada permukaan yang agak kasar gesekannya sedang.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800" dirty="0">
                <a:solidFill>
                  <a:schemeClr val="bg1"/>
                </a:solidFill>
              </a:rPr>
              <a:t>Pada permukaan yang kasar gaya gesekannya besar</a:t>
            </a:r>
          </a:p>
        </p:txBody>
      </p:sp>
      <p:sp>
        <p:nvSpPr>
          <p:cNvPr id="6" name="Rectangle 5"/>
          <p:cNvSpPr/>
          <p:nvPr/>
        </p:nvSpPr>
        <p:spPr>
          <a:xfrm>
            <a:off x="423067" y="1781526"/>
            <a:ext cx="91224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600" dirty="0">
                <a:solidFill>
                  <a:schemeClr val="bg1"/>
                </a:solidFill>
              </a:rPr>
              <a:t>gaya yang melawan gaya </a:t>
            </a:r>
            <a:r>
              <a:rPr lang="id-ID" sz="3600" dirty="0" smtClean="0">
                <a:solidFill>
                  <a:schemeClr val="bg1"/>
                </a:solidFill>
              </a:rPr>
              <a:t>tarikan atau dorongan </a:t>
            </a:r>
            <a:endParaRPr lang="id-ID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2604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5B5B4B5D-56B9-4432-B113-BB943AB093BA}"/>
  <p:tag name="ISPRING_RESOURCE_FOLDER" val="D:\ADMIN MAPEL 2021\MATERI MENGAJAR\GAYA dan HK NEWTON\"/>
  <p:tag name="ISPRING_PRESENTATION_PATH" val="D:\ADMIN MAPEL 2021\MATERI MENGAJAR\GAYA dan HK NEWTON.pptx"/>
  <p:tag name="ISPRING_PROJECT_VERSION" val="9.3"/>
  <p:tag name="ISPRING_PROJECT_FOLDER_UPDATED" val="1"/>
  <p:tag name="ISPRING_SCREEN_RECS_UPDATED" val="D:\ADMIN MAPEL 2021\MATERI MENGAJAR\GAYA dan HK NEWTON\"/>
  <p:tag name="FLASHSPRING_ZOOM_TAG" val="66"/>
  <p:tag name="ISPRING_PRESENTATION_INFO_2" val="&lt;?xml version=&quot;1.0&quot; encoding=&quot;UTF-8&quot; standalone=&quot;no&quot; ?&gt;&#10;&lt;presentation2&gt;&#10;&#10;  &lt;slides&gt;&#10;    &lt;slide id=&quot;{92DBA866-03BA-44A8-8F86-6845D67663E9}&quot; pptId=&quot;257&quot;/&gt;&#10;    &lt;slide id=&quot;{5723D204-265A-403F-A6C3-1A086EFFB292}&quot; pptId=&quot;258&quot;/&gt;&#10;    &lt;slide id=&quot;{7F0E412F-F982-425E-A47C-8BD1EE3FA7DB}&quot; pptId=&quot;259&quot;/&gt;&#10;    &lt;slide id=&quot;{5A33AE1B-B4AF-4274-A510-1B7AC1393C9A}&quot; pptId=&quot;260&quot;/&gt;&#10;    &lt;slide id=&quot;{E82E7556-1935-4F8D-81D9-875A9EBBD57D}&quot; pptId=&quot;261&quot;/&gt;&#10;    &lt;slide id=&quot;{A04A95BC-AA45-4750-95F9-65E41FD34F33}&quot; pptId=&quot;263&quot;/&gt;&#10;    &lt;slide id=&quot;{382317C9-C55E-4045-8004-C1F71C315B18}&quot; pptId=&quot;264&quot;/&gt;&#10;    &lt;slide id=&quot;{8B2E8C15-AC3B-4CF6-97D5-D8A43BA0B11C}&quot; pptId=&quot;265&quot;/&gt;&#10;    &lt;slide id=&quot;{3AE577C4-3B00-4596-B930-B5C2B5A6CC60}&quot; pptId=&quot;266&quot;/&gt;&#10;    &lt;slide id=&quot;{D7EF80FD-1AF1-4DD5-A5EF-651A685B515B}&quot; pptId=&quot;267&quot;/&gt;&#10;    &lt;slide id=&quot;{0DBBED9E-7BB9-45B6-879C-1E84C27FCBBB}&quot; pptId=&quot;268&quot;/&gt;&#10;    &lt;slide id=&quot;{1E1DE7A6-0268-46F0-BF26-257005F79C76}&quot; pptId=&quot;269&quot;/&gt;&#10;    &lt;slide id=&quot;{913702E3-9421-4DFA-846E-7B50C59EEAC0}&quot; pptId=&quot;270&quot;/&gt;&#10;    &lt;slide id=&quot;{F80796FE-CFE2-454E-81FC-028291C0F89A}&quot; pptId=&quot;271&quot;/&gt;&#10;  &lt;/slides&gt;&#10;&#10;  &lt;narration&gt;&#10;    &lt;audioTracks/&gt;&#10;    &lt;videoTracks&gt;&#10;      &lt;videoTrack muted=&quot;false&quot; name=&quot;Video 1&quot; resource=&quot;b38f08f9&quot; slideId=&quot;{92DBA866-03BA-44A8-8F86-6845D67663E9}&quot; startTime=&quot;0&quot; stepIndex=&quot;0&quot; volume=&quot;1&quot;&gt;&#10;        &lt;video format=&quot;yuv420p&quot; frameRate=&quot;30&quot; height=&quot;1080&quot; pixelAspectRatio=&quot;1&quot; width=&quot;1920&quot;/&gt;&#10;        &lt;audio channels=&quot;1&quot; format=&quot;s16&quot; sampleRate=&quot;44100&quot;/&gt;&#10;      &lt;/videoTrack&gt;&#10;    &lt;/videoTracks&gt;&#10;  &lt;/narration&gt;&#10;&#10;&lt;/presentation2&gt;&#10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3AE577C4-3B00-4596-B930-B5C2B5A6CC60}"/>
  <p:tag name="GENSWF_ADVANCE_TIME" val="5.000"/>
  <p:tag name="TIMING" val="|0.001|0.5|0.5"/>
  <p:tag name="ISPRING_CUSTOM_TIMING_USE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D7EF80FD-1AF1-4DD5-A5EF-651A685B515B}"/>
  <p:tag name="GENSWF_ADVANCE_TIME" val="5.000"/>
  <p:tag name="TIMING" val="|0.001|0.5|0.5|0.5|0.5|0.5|0.5"/>
  <p:tag name="ISPRING_CUSTOM_TIMING_USE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0DBBED9E-7BB9-45B6-879C-1E84C27FCBBB}"/>
  <p:tag name="GENSWF_ADVANCE_TIME" val="5.000"/>
  <p:tag name="TIMING" val="|0.001|0.5|0.5"/>
  <p:tag name="ISPRING_CUSTOM_TIMING_USE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1E1DE7A6-0268-46F0-BF26-257005F79C76}"/>
  <p:tag name="GENSWF_ADVANCE_TIME" val="5.000"/>
  <p:tag name="TIMING" val="|0.001|0.5|0.5|0.5"/>
  <p:tag name="ISPRING_CUSTOM_TIMING_USED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913702E3-9421-4DFA-846E-7B50C59EEAC0}"/>
  <p:tag name="GENSWF_ADVANCE_TIME" val="5.000"/>
  <p:tag name="TIMING" val="|0.001|0.5|0.5|0.5|0.5"/>
  <p:tag name="ISPRING_CUSTOM_TIMING_USED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F80796FE-CFE2-454E-81FC-028291C0F89A}"/>
  <p:tag name="GENSWF_ADVANCE_TIME" val="5.000"/>
  <p:tag name="TIMING" val="|0.001|0.5|0.5|0.5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45.699"/>
  <p:tag name="ISPRING_SLIDE_ID_2" val="{92DBA866-03BA-44A8-8F86-6845D67663E9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5723D204-265A-403F-A6C3-1A086EFFB292}"/>
  <p:tag name="GENSWF_ADVANCE_TIME" val="5.000"/>
  <p:tag name="TIMING" val="|0.001|0.5|0.5|0.5|0.5|0.5|0.5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7F0E412F-F982-425E-A47C-8BD1EE3FA7DB}"/>
  <p:tag name="GENSWF_ADVANCE_TIME" val="5.000"/>
  <p:tag name="TIMING" val="|0.001|0.5|0.5|0.5|0.5|0.5|0.5"/>
  <p:tag name="ISPRING_CUSTOM_TIMING_US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5A33AE1B-B4AF-4274-A510-1B7AC1393C9A}"/>
  <p:tag name="GENSWF_ADVANCE_TIME" val="5.000"/>
  <p:tag name="ISPRING_CUSTOM_TIMING_US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82E7556-1935-4F8D-81D9-875A9EBBD57D}"/>
  <p:tag name="GENSWF_ADVANCE_TIME" val="5.000"/>
  <p:tag name="ISPRING_CUSTOM_TIMING_US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A04A95BC-AA45-4750-95F9-65E41FD34F33}"/>
  <p:tag name="GENSWF_ADVANCE_TIME" val="5.000"/>
  <p:tag name="TIMING" val="|0.001|0.5|0.5"/>
  <p:tag name="ISPRING_CUSTOM_TIMING_US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382317C9-C55E-4045-8004-C1F71C315B18}"/>
  <p:tag name="GENSWF_ADVANCE_TIME" val="5.000"/>
  <p:tag name="TIMING" val="|0.001|0.5|0.5|0.5"/>
  <p:tag name="ISPRING_CUSTOM_TIMING_US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8B2E8C15-AC3B-4CF6-97D5-D8A43BA0B11C}"/>
  <p:tag name="GENSWF_ADVANCE_TIME" val="5.000"/>
  <p:tag name="TIMING" val="|0.001|0.5"/>
  <p:tag name="ISPRING_CUSTOM_TIMING_US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730</Words>
  <Application>Microsoft Office PowerPoint</Application>
  <PresentationFormat>A4 Paper (210x297 mm)</PresentationFormat>
  <Paragraphs>149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FABIAN</dc:creator>
  <cp:lastModifiedBy>hp</cp:lastModifiedBy>
  <cp:revision>28</cp:revision>
  <dcterms:created xsi:type="dcterms:W3CDTF">2020-06-27T14:53:42Z</dcterms:created>
  <dcterms:modified xsi:type="dcterms:W3CDTF">2020-08-01T14:48:02Z</dcterms:modified>
</cp:coreProperties>
</file>