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0" r:id="rId3"/>
    <p:sldId id="258" r:id="rId4"/>
    <p:sldId id="259" r:id="rId5"/>
    <p:sldId id="260" r:id="rId6"/>
    <p:sldId id="274" r:id="rId7"/>
    <p:sldId id="261" r:id="rId8"/>
    <p:sldId id="270" r:id="rId9"/>
    <p:sldId id="271" r:id="rId10"/>
    <p:sldId id="272" r:id="rId11"/>
    <p:sldId id="273" r:id="rId12"/>
    <p:sldId id="267" r:id="rId13"/>
    <p:sldId id="263" r:id="rId14"/>
    <p:sldId id="275" r:id="rId15"/>
    <p:sldId id="288" r:id="rId16"/>
    <p:sldId id="276" r:id="rId17"/>
    <p:sldId id="278" r:id="rId18"/>
    <p:sldId id="268" r:id="rId19"/>
    <p:sldId id="266" r:id="rId20"/>
    <p:sldId id="269" r:id="rId21"/>
    <p:sldId id="279" r:id="rId22"/>
    <p:sldId id="281" r:id="rId23"/>
    <p:sldId id="282" r:id="rId24"/>
    <p:sldId id="283" r:id="rId25"/>
    <p:sldId id="284" r:id="rId26"/>
    <p:sldId id="287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60"/>
  </p:normalViewPr>
  <p:slideViewPr>
    <p:cSldViewPr>
      <p:cViewPr varScale="1">
        <p:scale>
          <a:sx n="65" d="100"/>
          <a:sy n="65" d="100"/>
        </p:scale>
        <p:origin x="-1080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CBB4-06B2-4123-8FEB-3EA9D00498B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847F0-1149-43DD-AD64-0C179241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3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9425-94C4-48A8-8D74-0E358419422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AF9A-1921-42CE-AD69-1581DDCA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materiipa.com/gerak-tropisme-pada-tumbuhan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fayrienaa/gerak-niktinasti-pada-lamtor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biologie.com/2016/11/tropismes-definition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tannirmala.blogspot.com/2012/06/gerak-pada-tumbuhan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unibiologi.blogspot.com/2011/05/gambar-gerak-tigmotropism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mp.prasacademy.com/2018/02/gerak-tropisme-pada-tumbuhan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tannirmala.blogspot.com/2012/06/gerak-pada-tumbuha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an&amp;tbm=isch&amp;ved=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lang&amp;tbm=isch&amp;ved=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katak&amp;tbm=isch&amp;ved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ular&amp;tbm=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tannirmala.blogspot.com/2012/06/gerak-pada-tumbuha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tannirmala.blogspot.com/2012/06/gerak-pada-tumbuha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i1999.blogspot.com/2014/12/iritabilita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062949" y="1844826"/>
            <a:ext cx="5621866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234258"/>
            <a:ext cx="4400550" cy="23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364602" y="1844824"/>
            <a:ext cx="3012334" cy="309649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13414" y="5359556"/>
            <a:ext cx="934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GERAK PADA TUMBUHAN &amp; HEWAN</a:t>
            </a:r>
            <a:endParaRPr lang="id-ID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8041" y="4572000"/>
            <a:ext cx="32430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6"/>
              </a:rPr>
              <a:t>https://materiipa.com/gerak-tropisme-pada-tumbuhan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800656"/>
      </p:ext>
    </p:extLst>
  </p:cSld>
  <p:clrMapOvr>
    <a:masterClrMapping/>
  </p:clrMapOvr>
  <p:transition spd="slow" advClick="0" advTm="45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942814" y="583611"/>
            <a:ext cx="2504958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err="1" smtClean="0"/>
              <a:t>niktinasi</a:t>
            </a:r>
            <a:endParaRPr lang="en-US" sz="40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471568" y="1676400"/>
            <a:ext cx="6030013" cy="908613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/>
              <a:t>Rangsang</a:t>
            </a:r>
            <a:r>
              <a:rPr lang="en-US" sz="3600" dirty="0" smtClean="0"/>
              <a:t> </a:t>
            </a:r>
            <a:r>
              <a:rPr lang="en-US" sz="3600" dirty="0" err="1" smtClean="0"/>
              <a:t>cahaya</a:t>
            </a:r>
            <a:r>
              <a:rPr lang="en-US" sz="3600" dirty="0" smtClean="0"/>
              <a:t> di </a:t>
            </a:r>
            <a:r>
              <a:rPr lang="en-US" sz="3600" dirty="0" err="1" smtClean="0"/>
              <a:t>malam</a:t>
            </a:r>
            <a:r>
              <a:rPr lang="en-US" sz="3600" dirty="0" smtClean="0"/>
              <a:t> </a:t>
            </a:r>
            <a:r>
              <a:rPr lang="en-US" sz="3600" dirty="0" err="1" smtClean="0"/>
              <a:t>hari</a:t>
            </a:r>
            <a:r>
              <a:rPr lang="en-US" sz="3600" kern="1200" dirty="0" smtClean="0"/>
              <a:t>,</a:t>
            </a:r>
            <a:endParaRPr lang="en-US" sz="36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966867" y="3234812"/>
            <a:ext cx="2919333" cy="2861188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/>
              <a:t>Gerak</a:t>
            </a:r>
            <a:r>
              <a:rPr lang="en-US" sz="3600" dirty="0" smtClean="0"/>
              <a:t> </a:t>
            </a:r>
            <a:r>
              <a:rPr lang="en-US" sz="3600" dirty="0" err="1" smtClean="0"/>
              <a:t>daun</a:t>
            </a:r>
            <a:r>
              <a:rPr lang="en-US" sz="3600" dirty="0" smtClean="0"/>
              <a:t> </a:t>
            </a:r>
            <a:r>
              <a:rPr lang="en-US" sz="3600" dirty="0" err="1" smtClean="0"/>
              <a:t>turi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petai</a:t>
            </a:r>
            <a:r>
              <a:rPr lang="en-US" sz="3600" dirty="0" smtClean="0"/>
              <a:t> </a:t>
            </a:r>
            <a:r>
              <a:rPr lang="en-US" sz="3600" dirty="0" err="1" smtClean="0"/>
              <a:t>cina</a:t>
            </a:r>
            <a:r>
              <a:rPr lang="en-US" sz="3600" dirty="0" smtClean="0"/>
              <a:t> </a:t>
            </a:r>
            <a:r>
              <a:rPr lang="en-US" sz="3600" dirty="0" err="1" smtClean="0"/>
              <a:t>saat</a:t>
            </a:r>
            <a:r>
              <a:rPr lang="en-US" sz="3600" dirty="0" smtClean="0"/>
              <a:t> </a:t>
            </a:r>
            <a:r>
              <a:rPr lang="en-US" sz="3600" dirty="0" err="1" smtClean="0"/>
              <a:t>malam</a:t>
            </a:r>
            <a:r>
              <a:rPr lang="en-US" sz="3600" dirty="0" smtClean="0"/>
              <a:t> </a:t>
            </a:r>
            <a:r>
              <a:rPr lang="en-US" sz="3600" dirty="0" err="1" smtClean="0"/>
              <a:t>hari</a:t>
            </a:r>
            <a:endParaRPr lang="en-US" sz="3600" kern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4890"/>
            <a:ext cx="4865367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6421150"/>
            <a:ext cx="396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https://www.slideshare.net/fayrienaa/gerak-niktinasti-pada-lamtoro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42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914400" y="949478"/>
            <a:ext cx="4565010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err="1" smtClean="0"/>
              <a:t>nasti</a:t>
            </a:r>
            <a:r>
              <a:rPr lang="en-US" sz="4000" kern="1200" dirty="0" smtClean="0"/>
              <a:t> </a:t>
            </a:r>
            <a:r>
              <a:rPr lang="en-US" sz="4000" kern="1200" dirty="0" err="1" smtClean="0"/>
              <a:t>kompleks</a:t>
            </a:r>
            <a:endParaRPr lang="en-US" sz="40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12456" y="2057400"/>
            <a:ext cx="7308209" cy="99060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/>
              <a:t>Disebabkan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1 </a:t>
            </a:r>
            <a:r>
              <a:rPr lang="en-US" sz="3600" dirty="0" err="1" smtClean="0"/>
              <a:t>rangsang</a:t>
            </a:r>
            <a:endParaRPr lang="en-US" sz="3600" dirty="0" smtClean="0"/>
          </a:p>
        </p:txBody>
      </p:sp>
      <p:sp>
        <p:nvSpPr>
          <p:cNvPr id="24" name="Freeform 23"/>
          <p:cNvSpPr/>
          <p:nvPr/>
        </p:nvSpPr>
        <p:spPr>
          <a:xfrm>
            <a:off x="712456" y="3276600"/>
            <a:ext cx="3783344" cy="320040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gerak</a:t>
            </a:r>
            <a:r>
              <a:rPr lang="en-US" sz="3600" dirty="0"/>
              <a:t> </a:t>
            </a:r>
            <a:r>
              <a:rPr lang="en-US" sz="3600" dirty="0" err="1"/>
              <a:t>membuka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menutupnya</a:t>
            </a:r>
            <a:r>
              <a:rPr lang="en-US" sz="3600" dirty="0"/>
              <a:t> stomata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pengaruh</a:t>
            </a:r>
            <a:r>
              <a:rPr lang="en-US" sz="3600" dirty="0"/>
              <a:t> </a:t>
            </a:r>
            <a:r>
              <a:rPr lang="en-US" sz="3600" dirty="0" err="1"/>
              <a:t>cahaya</a:t>
            </a:r>
            <a:r>
              <a:rPr lang="en-US" sz="3600" dirty="0"/>
              <a:t> </a:t>
            </a:r>
            <a:r>
              <a:rPr lang="en-US" sz="3600" dirty="0" err="1"/>
              <a:t>matahari</a:t>
            </a:r>
            <a:r>
              <a:rPr lang="en-US" sz="3600" dirty="0"/>
              <a:t>, </a:t>
            </a:r>
            <a:r>
              <a:rPr lang="en-US" sz="3600" dirty="0" err="1"/>
              <a:t>zat</a:t>
            </a:r>
            <a:r>
              <a:rPr lang="en-US" sz="3600" dirty="0"/>
              <a:t> </a:t>
            </a:r>
            <a:r>
              <a:rPr lang="en-US" sz="3600" dirty="0" err="1"/>
              <a:t>kimia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air.</a:t>
            </a:r>
            <a:endParaRPr lang="en-US" sz="3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58" y="4038600"/>
            <a:ext cx="50006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32" y="6242716"/>
            <a:ext cx="4029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2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9490" y="333662"/>
            <a:ext cx="3810000" cy="817345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GERAK</a:t>
            </a:r>
            <a:r>
              <a:rPr lang="en-US" sz="2500" dirty="0" smtClean="0"/>
              <a:t> TROPISME</a:t>
            </a:r>
            <a:endParaRPr lang="en-US" sz="2500" kern="1200" dirty="0"/>
          </a:p>
        </p:txBody>
      </p:sp>
      <p:sp>
        <p:nvSpPr>
          <p:cNvPr id="5" name="Freeform 4"/>
          <p:cNvSpPr/>
          <p:nvPr/>
        </p:nvSpPr>
        <p:spPr>
          <a:xfrm>
            <a:off x="469490" y="1371601"/>
            <a:ext cx="3492909" cy="4988730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tumbuhan</a:t>
            </a:r>
            <a:r>
              <a:rPr lang="en-US" sz="2800" dirty="0"/>
              <a:t>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menjauhi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. </a:t>
            </a:r>
            <a:r>
              <a:rPr lang="en-US" sz="2800" dirty="0" err="1"/>
              <a:t>Tropisme</a:t>
            </a:r>
            <a:r>
              <a:rPr lang="en-US" sz="2800" dirty="0"/>
              <a:t> yang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, </a:t>
            </a:r>
            <a:r>
              <a:rPr lang="en-US" sz="2800" dirty="0" err="1"/>
              <a:t>sedangkan</a:t>
            </a:r>
            <a:r>
              <a:rPr lang="en-US" sz="2800" dirty="0"/>
              <a:t> yang </a:t>
            </a:r>
            <a:r>
              <a:rPr lang="en-US" sz="2800" dirty="0" err="1"/>
              <a:t>menjauhi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.</a:t>
            </a:r>
            <a:endParaRPr lang="en-US" sz="2500" kern="1200" dirty="0"/>
          </a:p>
        </p:txBody>
      </p:sp>
      <p:sp>
        <p:nvSpPr>
          <p:cNvPr id="8" name="Freeform 7"/>
          <p:cNvSpPr/>
          <p:nvPr/>
        </p:nvSpPr>
        <p:spPr>
          <a:xfrm>
            <a:off x="4724400" y="2249129"/>
            <a:ext cx="4953000" cy="762000"/>
          </a:xfrm>
          <a:custGeom>
            <a:avLst/>
            <a:gdLst>
              <a:gd name="connsiteX0" fmla="*/ 0 w 1040159"/>
              <a:gd name="connsiteY0" fmla="*/ 52008 h 520079"/>
              <a:gd name="connsiteX1" fmla="*/ 52008 w 1040159"/>
              <a:gd name="connsiteY1" fmla="*/ 0 h 520079"/>
              <a:gd name="connsiteX2" fmla="*/ 988151 w 1040159"/>
              <a:gd name="connsiteY2" fmla="*/ 0 h 520079"/>
              <a:gd name="connsiteX3" fmla="*/ 1040159 w 1040159"/>
              <a:gd name="connsiteY3" fmla="*/ 52008 h 520079"/>
              <a:gd name="connsiteX4" fmla="*/ 1040159 w 1040159"/>
              <a:gd name="connsiteY4" fmla="*/ 468071 h 520079"/>
              <a:gd name="connsiteX5" fmla="*/ 988151 w 1040159"/>
              <a:gd name="connsiteY5" fmla="*/ 520079 h 520079"/>
              <a:gd name="connsiteX6" fmla="*/ 52008 w 1040159"/>
              <a:gd name="connsiteY6" fmla="*/ 520079 h 520079"/>
              <a:gd name="connsiteX7" fmla="*/ 0 w 1040159"/>
              <a:gd name="connsiteY7" fmla="*/ 468071 h 520079"/>
              <a:gd name="connsiteX8" fmla="*/ 0 w 1040159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159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988151" y="0"/>
                </a:lnTo>
                <a:cubicBezTo>
                  <a:pt x="1016874" y="0"/>
                  <a:pt x="1040159" y="23285"/>
                  <a:pt x="1040159" y="52008"/>
                </a:cubicBezTo>
                <a:lnTo>
                  <a:pt x="1040159" y="468071"/>
                </a:lnTo>
                <a:cubicBezTo>
                  <a:pt x="1040159" y="496794"/>
                  <a:pt x="1016874" y="520079"/>
                  <a:pt x="988151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rangsang</a:t>
            </a:r>
            <a:r>
              <a:rPr lang="en-US" sz="3200" dirty="0"/>
              <a:t> yang </a:t>
            </a:r>
            <a:r>
              <a:rPr lang="en-US" sz="3200" dirty="0" err="1" smtClean="0"/>
              <a:t>mempengaruhinya</a:t>
            </a:r>
            <a:r>
              <a:rPr lang="en-US" sz="3200" dirty="0" smtClean="0"/>
              <a:t> </a:t>
            </a:r>
            <a:endParaRPr lang="en-US" sz="3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768645" y="3436193"/>
            <a:ext cx="2020529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/>
              <a:t>fototropisme</a:t>
            </a:r>
            <a:endParaRPr lang="en-US" sz="2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7176602" y="3454273"/>
            <a:ext cx="2272198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/>
              <a:t>kemotropisme</a:t>
            </a:r>
            <a:endParaRPr lang="en-US" sz="28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486400" y="4510186"/>
            <a:ext cx="3143891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/>
              <a:t>hidrotropisme</a:t>
            </a:r>
            <a:endParaRPr lang="en-US" sz="2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4724401" y="5612717"/>
            <a:ext cx="2064774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/>
              <a:t>geotropisme</a:t>
            </a:r>
            <a:endParaRPr lang="en-US" sz="2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7176601" y="5612717"/>
            <a:ext cx="2272199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/>
              <a:t>tigmotropisme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9580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762000"/>
            <a:ext cx="3972232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/>
              <a:t>fototropisme</a:t>
            </a:r>
            <a:endParaRPr lang="en-US" sz="4000" kern="1200" dirty="0"/>
          </a:p>
        </p:txBody>
      </p:sp>
      <p:sp>
        <p:nvSpPr>
          <p:cNvPr id="8" name="Freeform 7"/>
          <p:cNvSpPr/>
          <p:nvPr/>
        </p:nvSpPr>
        <p:spPr>
          <a:xfrm>
            <a:off x="503904" y="2878394"/>
            <a:ext cx="3733800" cy="2989006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pengaruh</a:t>
            </a:r>
            <a:r>
              <a:rPr lang="en-US" sz="3600" dirty="0"/>
              <a:t> </a:t>
            </a:r>
            <a:r>
              <a:rPr lang="en-US" sz="3600" dirty="0" err="1"/>
              <a:t>arah</a:t>
            </a:r>
            <a:r>
              <a:rPr lang="en-US" sz="3600" dirty="0"/>
              <a:t> </a:t>
            </a:r>
            <a:r>
              <a:rPr lang="en-US" sz="3600" dirty="0" err="1"/>
              <a:t>datangnya</a:t>
            </a:r>
            <a:r>
              <a:rPr lang="en-US" sz="3600" dirty="0"/>
              <a:t> </a:t>
            </a:r>
            <a:r>
              <a:rPr lang="en-US" sz="3600" dirty="0" err="1"/>
              <a:t>rangsang</a:t>
            </a:r>
            <a:r>
              <a:rPr lang="en-US" sz="3600" dirty="0"/>
              <a:t> </a:t>
            </a:r>
            <a:r>
              <a:rPr lang="en-US" sz="3600" dirty="0" err="1"/>
              <a:t>berupa</a:t>
            </a:r>
            <a:r>
              <a:rPr lang="en-US" sz="3600" dirty="0"/>
              <a:t> </a:t>
            </a:r>
            <a:r>
              <a:rPr lang="en-US" sz="3600" dirty="0" err="1"/>
              <a:t>cahaya</a:t>
            </a:r>
            <a:endParaRPr lang="en-US" sz="3600" kern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71135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1934" y="6324600"/>
            <a:ext cx="3667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http://www.mabiologie.com/2016/11/tropismes-definition.html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87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95400" y="770702"/>
            <a:ext cx="3198414" cy="10524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/>
              <a:t>kemotropisme</a:t>
            </a:r>
            <a:endParaRPr lang="en-US" sz="4000" kern="1200" dirty="0"/>
          </a:p>
        </p:txBody>
      </p:sp>
      <p:sp>
        <p:nvSpPr>
          <p:cNvPr id="9" name="Freeform 8"/>
          <p:cNvSpPr/>
          <p:nvPr/>
        </p:nvSpPr>
        <p:spPr>
          <a:xfrm>
            <a:off x="609600" y="2895600"/>
            <a:ext cx="3884214" cy="1528916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rangsang</a:t>
            </a:r>
            <a:r>
              <a:rPr lang="en-US" sz="3600" dirty="0"/>
              <a:t> yang </a:t>
            </a:r>
            <a:r>
              <a:rPr lang="en-US" sz="3600" dirty="0" err="1"/>
              <a:t>berupa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kimia</a:t>
            </a:r>
            <a:endParaRPr lang="en-US" sz="3600" kern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74374"/>
            <a:ext cx="3515033" cy="351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79" y="6400800"/>
            <a:ext cx="4029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95400" y="770702"/>
            <a:ext cx="3198414" cy="10524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 smtClean="0"/>
              <a:t>hidrotropisme</a:t>
            </a:r>
            <a:endParaRPr lang="en-US" sz="4000" kern="1200" dirty="0"/>
          </a:p>
        </p:txBody>
      </p:sp>
      <p:sp>
        <p:nvSpPr>
          <p:cNvPr id="9" name="Freeform 8"/>
          <p:cNvSpPr/>
          <p:nvPr/>
        </p:nvSpPr>
        <p:spPr>
          <a:xfrm>
            <a:off x="609600" y="2895600"/>
            <a:ext cx="3884214" cy="1528916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gerak</a:t>
            </a:r>
            <a:r>
              <a:rPr lang="en-US" sz="3600" dirty="0"/>
              <a:t> </a:t>
            </a:r>
            <a:r>
              <a:rPr lang="en-US" sz="3600" dirty="0" err="1"/>
              <a:t>bagian</a:t>
            </a:r>
            <a:r>
              <a:rPr lang="en-US" sz="3600" dirty="0"/>
              <a:t> </a:t>
            </a:r>
            <a:r>
              <a:rPr lang="en-US" sz="3600" dirty="0" err="1"/>
              <a:t>tubuh</a:t>
            </a:r>
            <a:r>
              <a:rPr lang="en-US" sz="3600" dirty="0"/>
              <a:t> </a:t>
            </a:r>
            <a:r>
              <a:rPr lang="en-US" sz="3600" dirty="0" err="1"/>
              <a:t>tumbuhan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pengaruh</a:t>
            </a:r>
            <a:r>
              <a:rPr lang="en-US" sz="3600" dirty="0"/>
              <a:t> air</a:t>
            </a:r>
            <a:endParaRPr lang="en-US" sz="3600" kern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74374"/>
            <a:ext cx="3515033" cy="351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79" y="6400800"/>
            <a:ext cx="4029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2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52052" y="754807"/>
            <a:ext cx="4114800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/>
              <a:t>geotropisme</a:t>
            </a:r>
            <a:endParaRPr lang="en-US" sz="4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06246" y="1981200"/>
            <a:ext cx="5105400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pengaruh</a:t>
            </a:r>
            <a:r>
              <a:rPr lang="en-US" sz="3600" dirty="0"/>
              <a:t> </a:t>
            </a:r>
            <a:r>
              <a:rPr lang="en-US" sz="3600" dirty="0" err="1"/>
              <a:t>gaya</a:t>
            </a:r>
            <a:r>
              <a:rPr lang="en-US" sz="3600" dirty="0"/>
              <a:t> </a:t>
            </a:r>
            <a:r>
              <a:rPr lang="en-US" sz="3600" dirty="0" err="1"/>
              <a:t>gravitasi</a:t>
            </a:r>
            <a:endParaRPr lang="en-US" sz="3600" kern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5257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5333999"/>
            <a:ext cx="39354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http://intannirmala.blogspot.com/2012/06/gerak-pada-tumbuhan.html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70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09600" y="507206"/>
            <a:ext cx="3872399" cy="838200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/>
              <a:t>tigmotropisme</a:t>
            </a:r>
            <a:endParaRPr lang="en-US" sz="4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09600" y="2057400"/>
            <a:ext cx="8077200" cy="1752600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gerak</a:t>
            </a:r>
            <a:r>
              <a:rPr lang="en-US" sz="3600" dirty="0"/>
              <a:t> </a:t>
            </a:r>
            <a:r>
              <a:rPr lang="en-US" sz="3600" dirty="0" err="1"/>
              <a:t>membeloknya</a:t>
            </a:r>
            <a:r>
              <a:rPr lang="en-US" sz="3600" dirty="0"/>
              <a:t> </a:t>
            </a:r>
            <a:r>
              <a:rPr lang="en-US" sz="3600" dirty="0" err="1"/>
              <a:t>bagian</a:t>
            </a:r>
            <a:r>
              <a:rPr lang="en-US" sz="3600" dirty="0"/>
              <a:t> </a:t>
            </a:r>
            <a:r>
              <a:rPr lang="en-US" sz="3600" dirty="0" err="1"/>
              <a:t>tubuh</a:t>
            </a:r>
            <a:r>
              <a:rPr lang="en-US" sz="3600" dirty="0"/>
              <a:t> </a:t>
            </a:r>
            <a:r>
              <a:rPr lang="en-US" sz="3600" dirty="0" err="1"/>
              <a:t>tumbuhan</a:t>
            </a:r>
            <a:r>
              <a:rPr lang="en-US" sz="3600" dirty="0"/>
              <a:t> </a:t>
            </a:r>
            <a:r>
              <a:rPr lang="en-US" sz="3600" dirty="0" err="1"/>
              <a:t>akibat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persinggungan</a:t>
            </a:r>
            <a:r>
              <a:rPr lang="en-US" sz="3600" dirty="0"/>
              <a:t> (</a:t>
            </a:r>
            <a:r>
              <a:rPr lang="en-US" sz="3600" dirty="0" err="1"/>
              <a:t>sentuhan</a:t>
            </a:r>
            <a:r>
              <a:rPr lang="en-US" sz="3600" dirty="0" smtClean="0"/>
              <a:t>)</a:t>
            </a:r>
            <a:endParaRPr lang="en-US" sz="3600" kern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28575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6419850"/>
            <a:ext cx="426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http://yunibiologi.blogspot.com/2011/05/gambar-gerak-tigmotropisme.html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577645" y="6429275"/>
            <a:ext cx="4953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https://smp.prasacademy.com/2018/02/gerak-tropisme-pada-tumbuhan.html</a:t>
            </a:r>
            <a:endParaRPr lang="en-US" sz="1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2955"/>
            <a:ext cx="3200400" cy="212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9490" y="333662"/>
            <a:ext cx="3810000" cy="817345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GERAK</a:t>
            </a:r>
            <a:r>
              <a:rPr lang="en-US" sz="4000" dirty="0" smtClean="0"/>
              <a:t> TAKSIS</a:t>
            </a:r>
            <a:endParaRPr lang="en-US" sz="4000" kern="1200" dirty="0"/>
          </a:p>
        </p:txBody>
      </p:sp>
      <p:sp>
        <p:nvSpPr>
          <p:cNvPr id="5" name="Freeform 4"/>
          <p:cNvSpPr/>
          <p:nvPr/>
        </p:nvSpPr>
        <p:spPr>
          <a:xfrm>
            <a:off x="469490" y="1371601"/>
            <a:ext cx="3492909" cy="4988730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tumbuhan</a:t>
            </a:r>
            <a:r>
              <a:rPr lang="en-US" sz="2800" dirty="0"/>
              <a:t>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menjauhi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. </a:t>
            </a:r>
            <a:r>
              <a:rPr lang="en-US" sz="2800" dirty="0" err="1"/>
              <a:t>Gerak</a:t>
            </a:r>
            <a:r>
              <a:rPr lang="en-US" sz="2800" dirty="0"/>
              <a:t> yang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datangnya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taksis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,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gerak</a:t>
            </a:r>
            <a:r>
              <a:rPr lang="en-US" sz="2800" dirty="0"/>
              <a:t> yang </a:t>
            </a:r>
            <a:r>
              <a:rPr lang="en-US" sz="2800" dirty="0" err="1"/>
              <a:t>menjauhi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taksis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endParaRPr lang="en-US" sz="2500" kern="1200" dirty="0"/>
          </a:p>
        </p:txBody>
      </p:sp>
      <p:sp>
        <p:nvSpPr>
          <p:cNvPr id="8" name="Freeform 7"/>
          <p:cNvSpPr/>
          <p:nvPr/>
        </p:nvSpPr>
        <p:spPr>
          <a:xfrm>
            <a:off x="4724400" y="2249128"/>
            <a:ext cx="4953000" cy="1027471"/>
          </a:xfrm>
          <a:custGeom>
            <a:avLst/>
            <a:gdLst>
              <a:gd name="connsiteX0" fmla="*/ 0 w 1040159"/>
              <a:gd name="connsiteY0" fmla="*/ 52008 h 520079"/>
              <a:gd name="connsiteX1" fmla="*/ 52008 w 1040159"/>
              <a:gd name="connsiteY1" fmla="*/ 0 h 520079"/>
              <a:gd name="connsiteX2" fmla="*/ 988151 w 1040159"/>
              <a:gd name="connsiteY2" fmla="*/ 0 h 520079"/>
              <a:gd name="connsiteX3" fmla="*/ 1040159 w 1040159"/>
              <a:gd name="connsiteY3" fmla="*/ 52008 h 520079"/>
              <a:gd name="connsiteX4" fmla="*/ 1040159 w 1040159"/>
              <a:gd name="connsiteY4" fmla="*/ 468071 h 520079"/>
              <a:gd name="connsiteX5" fmla="*/ 988151 w 1040159"/>
              <a:gd name="connsiteY5" fmla="*/ 520079 h 520079"/>
              <a:gd name="connsiteX6" fmla="*/ 52008 w 1040159"/>
              <a:gd name="connsiteY6" fmla="*/ 520079 h 520079"/>
              <a:gd name="connsiteX7" fmla="*/ 0 w 1040159"/>
              <a:gd name="connsiteY7" fmla="*/ 468071 h 520079"/>
              <a:gd name="connsiteX8" fmla="*/ 0 w 1040159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159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988151" y="0"/>
                </a:lnTo>
                <a:cubicBezTo>
                  <a:pt x="1016874" y="0"/>
                  <a:pt x="1040159" y="23285"/>
                  <a:pt x="1040159" y="52008"/>
                </a:cubicBezTo>
                <a:lnTo>
                  <a:pt x="1040159" y="468071"/>
                </a:lnTo>
                <a:cubicBezTo>
                  <a:pt x="1040159" y="496794"/>
                  <a:pt x="1016874" y="520079"/>
                  <a:pt x="988151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rangsang</a:t>
            </a:r>
            <a:r>
              <a:rPr lang="en-US" sz="3200" dirty="0"/>
              <a:t> yang </a:t>
            </a:r>
            <a:r>
              <a:rPr lang="en-US" sz="3200" dirty="0" err="1" smtClean="0"/>
              <a:t>memengaruhinya</a:t>
            </a:r>
            <a:r>
              <a:rPr lang="en-US" sz="3200" dirty="0" smtClean="0"/>
              <a:t> </a:t>
            </a:r>
            <a:endParaRPr lang="en-US" sz="3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682821" y="3897351"/>
            <a:ext cx="3036158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/>
              <a:t>fototaksis</a:t>
            </a:r>
            <a:endParaRPr lang="en-US" sz="3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665615" y="5410200"/>
            <a:ext cx="3053364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/>
              <a:t>kemotaksis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3774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71243" y="933680"/>
            <a:ext cx="2891157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 smtClean="0"/>
              <a:t>fototaksis</a:t>
            </a:r>
            <a:endParaRPr lang="en-US" sz="4000" kern="1200" dirty="0"/>
          </a:p>
        </p:txBody>
      </p:sp>
      <p:sp>
        <p:nvSpPr>
          <p:cNvPr id="5" name="Freeform 4"/>
          <p:cNvSpPr/>
          <p:nvPr/>
        </p:nvSpPr>
        <p:spPr>
          <a:xfrm>
            <a:off x="1093366" y="2133600"/>
            <a:ext cx="6450434" cy="1447800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pindah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tumbuhan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pengaruh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 </a:t>
            </a:r>
            <a:r>
              <a:rPr lang="en-US" sz="2800" dirty="0" err="1"/>
              <a:t>cahaya</a:t>
            </a:r>
            <a:r>
              <a:rPr lang="en-US" sz="2800" dirty="0"/>
              <a:t>.</a:t>
            </a:r>
            <a:endParaRPr lang="en-US" sz="2800" kern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25" y="3733800"/>
            <a:ext cx="3905900" cy="259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25" y="6346570"/>
            <a:ext cx="4029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7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9607" y="1981200"/>
            <a:ext cx="6333785" cy="2477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>
                <a:solidFill>
                  <a:schemeClr val="bg1"/>
                </a:solidFill>
                <a:latin typeface="Baskerville Old Face" pitchFamily="18" charset="0"/>
              </a:rPr>
              <a:t>GERAK PADA </a:t>
            </a:r>
            <a:endParaRPr lang="en-US" sz="72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 smtClean="0">
                <a:solidFill>
                  <a:schemeClr val="bg1"/>
                </a:solidFill>
                <a:latin typeface="Baskerville Old Face" pitchFamily="18" charset="0"/>
              </a:rPr>
              <a:t>TUMBUHAN</a:t>
            </a:r>
            <a:endParaRPr lang="en-US" sz="72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57200" y="2133600"/>
            <a:ext cx="4876800" cy="4123450"/>
          </a:xfrm>
          <a:custGeom>
            <a:avLst/>
            <a:gdLst>
              <a:gd name="connsiteX0" fmla="*/ 0 w 2121872"/>
              <a:gd name="connsiteY0" fmla="*/ 132617 h 1326170"/>
              <a:gd name="connsiteX1" fmla="*/ 132617 w 2121872"/>
              <a:gd name="connsiteY1" fmla="*/ 0 h 1326170"/>
              <a:gd name="connsiteX2" fmla="*/ 1989255 w 2121872"/>
              <a:gd name="connsiteY2" fmla="*/ 0 h 1326170"/>
              <a:gd name="connsiteX3" fmla="*/ 2121872 w 2121872"/>
              <a:gd name="connsiteY3" fmla="*/ 132617 h 1326170"/>
              <a:gd name="connsiteX4" fmla="*/ 2121872 w 2121872"/>
              <a:gd name="connsiteY4" fmla="*/ 1193553 h 1326170"/>
              <a:gd name="connsiteX5" fmla="*/ 1989255 w 2121872"/>
              <a:gd name="connsiteY5" fmla="*/ 1326170 h 1326170"/>
              <a:gd name="connsiteX6" fmla="*/ 132617 w 2121872"/>
              <a:gd name="connsiteY6" fmla="*/ 1326170 h 1326170"/>
              <a:gd name="connsiteX7" fmla="*/ 0 w 2121872"/>
              <a:gd name="connsiteY7" fmla="*/ 1193553 h 1326170"/>
              <a:gd name="connsiteX8" fmla="*/ 0 w 2121872"/>
              <a:gd name="connsiteY8" fmla="*/ 132617 h 13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872" h="1326170">
                <a:moveTo>
                  <a:pt x="0" y="132617"/>
                </a:moveTo>
                <a:cubicBezTo>
                  <a:pt x="0" y="59375"/>
                  <a:pt x="59375" y="0"/>
                  <a:pt x="132617" y="0"/>
                </a:cubicBezTo>
                <a:lnTo>
                  <a:pt x="1989255" y="0"/>
                </a:lnTo>
                <a:cubicBezTo>
                  <a:pt x="2062497" y="0"/>
                  <a:pt x="2121872" y="59375"/>
                  <a:pt x="2121872" y="132617"/>
                </a:cubicBezTo>
                <a:lnTo>
                  <a:pt x="2121872" y="1193553"/>
                </a:lnTo>
                <a:cubicBezTo>
                  <a:pt x="2121872" y="1266795"/>
                  <a:pt x="2062497" y="1326170"/>
                  <a:pt x="1989255" y="1326170"/>
                </a:cubicBezTo>
                <a:lnTo>
                  <a:pt x="132617" y="1326170"/>
                </a:lnTo>
                <a:cubicBezTo>
                  <a:pt x="59375" y="1326170"/>
                  <a:pt x="0" y="1266795"/>
                  <a:pt x="0" y="1193553"/>
                </a:cubicBezTo>
                <a:lnTo>
                  <a:pt x="0" y="13261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132" tIns="61702" rIns="73132" bIns="61702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err="1" smtClean="0"/>
              <a:t>gerak</a:t>
            </a:r>
            <a:r>
              <a:rPr lang="en-US" sz="3200" dirty="0" smtClean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tumbuhan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pengaruh</a:t>
            </a:r>
            <a:r>
              <a:rPr lang="en-US" sz="3200" dirty="0"/>
              <a:t> </a:t>
            </a:r>
            <a:r>
              <a:rPr lang="en-US" sz="3200" dirty="0" err="1"/>
              <a:t>perubahan</a:t>
            </a:r>
            <a:r>
              <a:rPr lang="en-US" sz="3200" dirty="0"/>
              <a:t> </a:t>
            </a:r>
            <a:r>
              <a:rPr lang="en-US" sz="3200" dirty="0" err="1"/>
              <a:t>kadar</a:t>
            </a:r>
            <a:r>
              <a:rPr lang="en-US" sz="3200" dirty="0"/>
              <a:t> air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pengerutan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merata</a:t>
            </a:r>
            <a:r>
              <a:rPr lang="en-US" sz="3200" dirty="0"/>
              <a:t>.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higroskopis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 smtClean="0"/>
              <a:t>bagian-bagian</a:t>
            </a:r>
            <a:r>
              <a:rPr lang="en-US" sz="3200" dirty="0" smtClean="0"/>
              <a:t> </a:t>
            </a:r>
            <a:r>
              <a:rPr lang="en-US" sz="3200" dirty="0" err="1"/>
              <a:t>tanaman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 smtClean="0"/>
              <a:t>lagi</a:t>
            </a:r>
            <a:endParaRPr lang="en-US" sz="3200" kern="1200" dirty="0"/>
          </a:p>
        </p:txBody>
      </p:sp>
      <p:sp>
        <p:nvSpPr>
          <p:cNvPr id="6" name="Freeform 5"/>
          <p:cNvSpPr/>
          <p:nvPr/>
        </p:nvSpPr>
        <p:spPr>
          <a:xfrm>
            <a:off x="685800" y="533400"/>
            <a:ext cx="6019800" cy="1143000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 err="1"/>
              <a:t>Gerak</a:t>
            </a:r>
            <a:r>
              <a:rPr lang="en-US" sz="4800" b="1" dirty="0"/>
              <a:t>  </a:t>
            </a:r>
            <a:r>
              <a:rPr lang="en-US" sz="4800" b="1" dirty="0" err="1" smtClean="0"/>
              <a:t>Higroskopis</a:t>
            </a: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57462"/>
            <a:ext cx="3876737" cy="257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1703" y="5333999"/>
            <a:ext cx="40291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http://intannirmala.blogspot.com/2012/06/gerak-pada-tumbuhan.html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99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6108" y="2019640"/>
            <a:ext cx="6333785" cy="2477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>
                <a:solidFill>
                  <a:schemeClr val="bg1"/>
                </a:solidFill>
                <a:latin typeface="Baskerville Old Face" pitchFamily="18" charset="0"/>
              </a:rPr>
              <a:t>GERAK PADA </a:t>
            </a:r>
            <a:endParaRPr lang="en-US" sz="72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 smtClean="0">
                <a:solidFill>
                  <a:schemeClr val="bg1"/>
                </a:solidFill>
                <a:latin typeface="Baskerville Old Face" pitchFamily="18" charset="0"/>
              </a:rPr>
              <a:t>HEWAN</a:t>
            </a:r>
            <a:endParaRPr lang="en-US" sz="72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290" y="699090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schemeClr val="bg1"/>
                </a:solidFill>
              </a:rPr>
              <a:t>System </a:t>
            </a:r>
            <a:r>
              <a:rPr lang="en-US" sz="4000" dirty="0" err="1" smtClean="0">
                <a:solidFill>
                  <a:schemeClr val="bg1"/>
                </a:solidFill>
              </a:rPr>
              <a:t>Gerak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Ikan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5790" y="2819400"/>
            <a:ext cx="1295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schemeClr val="bg1"/>
                </a:solidFill>
              </a:rPr>
              <a:t>Sirip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Ekor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53226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67416" y="6324599"/>
            <a:ext cx="3190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https://www.google.com/search?q=ikan&amp;tbm=isch&amp;ved=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17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4632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System </a:t>
            </a:r>
            <a:r>
              <a:rPr lang="en-US" sz="4000" dirty="0" err="1" smtClean="0">
                <a:solidFill>
                  <a:schemeClr val="bg1"/>
                </a:solidFill>
              </a:rPr>
              <a:t>Gerak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Burung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514600"/>
            <a:ext cx="136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solidFill>
                  <a:schemeClr val="bg1"/>
                </a:solidFill>
              </a:rPr>
              <a:t>sayap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51703"/>
            <a:ext cx="63150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5791200"/>
            <a:ext cx="3729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sz="1000" dirty="0">
                <a:hlinkClick r:id="rId3"/>
              </a:rPr>
              <a:t>www.google.com/search?q=elang&amp;tbm=isch&amp;ved</a:t>
            </a:r>
            <a:r>
              <a:rPr lang="en-US" dirty="0">
                <a:hlinkClick r:id="rId3"/>
              </a:rPr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4488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System </a:t>
            </a:r>
            <a:r>
              <a:rPr lang="en-US" sz="4000" dirty="0" err="1" smtClean="0">
                <a:solidFill>
                  <a:schemeClr val="bg1"/>
                </a:solidFill>
              </a:rPr>
              <a:t>Gerak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Amfibi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2715" y="1676400"/>
            <a:ext cx="1003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kaki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52" y="2595241"/>
            <a:ext cx="6400800" cy="36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3676" y="6400800"/>
            <a:ext cx="4953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https://www.google.com/search?q=katak&amp;tbm=isch&amp;ved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9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4321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System </a:t>
            </a:r>
            <a:r>
              <a:rPr lang="en-US" sz="4000" dirty="0" err="1" smtClean="0">
                <a:solidFill>
                  <a:schemeClr val="bg1"/>
                </a:solidFill>
              </a:rPr>
              <a:t>Gerak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Reptil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595302"/>
            <a:ext cx="1248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solidFill>
                  <a:schemeClr val="bg1"/>
                </a:solidFill>
              </a:rPr>
              <a:t>Otot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95302"/>
            <a:ext cx="571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6386988"/>
            <a:ext cx="2650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https://www.google.com/search?q=ular&amp;tbm=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9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688" y="2492896"/>
            <a:ext cx="59454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800" dirty="0" smtClean="0">
                <a:solidFill>
                  <a:schemeClr val="bg1"/>
                </a:solidFill>
              </a:rPr>
              <a:t>Terima Kasih</a:t>
            </a:r>
            <a:endParaRPr lang="id-ID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00403" y="841502"/>
            <a:ext cx="5714999" cy="1326170"/>
          </a:xfrm>
          <a:custGeom>
            <a:avLst/>
            <a:gdLst>
              <a:gd name="connsiteX0" fmla="*/ 0 w 2652340"/>
              <a:gd name="connsiteY0" fmla="*/ 132617 h 1326170"/>
              <a:gd name="connsiteX1" fmla="*/ 132617 w 2652340"/>
              <a:gd name="connsiteY1" fmla="*/ 0 h 1326170"/>
              <a:gd name="connsiteX2" fmla="*/ 2519723 w 2652340"/>
              <a:gd name="connsiteY2" fmla="*/ 0 h 1326170"/>
              <a:gd name="connsiteX3" fmla="*/ 2652340 w 2652340"/>
              <a:gd name="connsiteY3" fmla="*/ 132617 h 1326170"/>
              <a:gd name="connsiteX4" fmla="*/ 2652340 w 2652340"/>
              <a:gd name="connsiteY4" fmla="*/ 1193553 h 1326170"/>
              <a:gd name="connsiteX5" fmla="*/ 2519723 w 2652340"/>
              <a:gd name="connsiteY5" fmla="*/ 1326170 h 1326170"/>
              <a:gd name="connsiteX6" fmla="*/ 132617 w 2652340"/>
              <a:gd name="connsiteY6" fmla="*/ 1326170 h 1326170"/>
              <a:gd name="connsiteX7" fmla="*/ 0 w 2652340"/>
              <a:gd name="connsiteY7" fmla="*/ 1193553 h 1326170"/>
              <a:gd name="connsiteX8" fmla="*/ 0 w 2652340"/>
              <a:gd name="connsiteY8" fmla="*/ 132617 h 13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2340" h="1326170">
                <a:moveTo>
                  <a:pt x="0" y="132617"/>
                </a:moveTo>
                <a:cubicBezTo>
                  <a:pt x="0" y="59375"/>
                  <a:pt x="59375" y="0"/>
                  <a:pt x="132617" y="0"/>
                </a:cubicBezTo>
                <a:lnTo>
                  <a:pt x="2519723" y="0"/>
                </a:lnTo>
                <a:cubicBezTo>
                  <a:pt x="2592965" y="0"/>
                  <a:pt x="2652340" y="59375"/>
                  <a:pt x="2652340" y="132617"/>
                </a:cubicBezTo>
                <a:lnTo>
                  <a:pt x="2652340" y="1193553"/>
                </a:lnTo>
                <a:cubicBezTo>
                  <a:pt x="2652340" y="1266795"/>
                  <a:pt x="2592965" y="1326170"/>
                  <a:pt x="2519723" y="1326170"/>
                </a:cubicBezTo>
                <a:lnTo>
                  <a:pt x="132617" y="1326170"/>
                </a:lnTo>
                <a:cubicBezTo>
                  <a:pt x="59375" y="1326170"/>
                  <a:pt x="0" y="1266795"/>
                  <a:pt x="0" y="1193553"/>
                </a:cubicBezTo>
                <a:lnTo>
                  <a:pt x="0" y="1326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82" tIns="74402" rIns="92182" bIns="7440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err="1" smtClean="0"/>
              <a:t>Berdasarkan</a:t>
            </a:r>
            <a:r>
              <a:rPr lang="en-US" sz="4000" kern="1200" dirty="0" smtClean="0"/>
              <a:t> </a:t>
            </a:r>
            <a:r>
              <a:rPr lang="en-US" sz="4000" kern="1200" dirty="0" err="1" smtClean="0"/>
              <a:t>ada</a:t>
            </a:r>
            <a:r>
              <a:rPr lang="en-US" sz="4000" kern="1200" dirty="0" smtClean="0"/>
              <a:t> </a:t>
            </a:r>
            <a:r>
              <a:rPr lang="en-US" sz="4000" kern="1200" dirty="0" err="1" smtClean="0"/>
              <a:t>tidaknya</a:t>
            </a:r>
            <a:r>
              <a:rPr lang="en-US" sz="4000" kern="1200" dirty="0" smtClean="0"/>
              <a:t> </a:t>
            </a:r>
            <a:r>
              <a:rPr lang="en-US" sz="4000" kern="1200" dirty="0" err="1" smtClean="0"/>
              <a:t>rangsangan</a:t>
            </a:r>
            <a:endParaRPr lang="en-US" sz="4000" kern="1200" dirty="0"/>
          </a:p>
        </p:txBody>
      </p:sp>
      <p:sp>
        <p:nvSpPr>
          <p:cNvPr id="9" name="Freeform 8"/>
          <p:cNvSpPr/>
          <p:nvPr/>
        </p:nvSpPr>
        <p:spPr>
          <a:xfrm>
            <a:off x="1447800" y="2651614"/>
            <a:ext cx="7848600" cy="1463186"/>
          </a:xfrm>
          <a:custGeom>
            <a:avLst/>
            <a:gdLst>
              <a:gd name="connsiteX0" fmla="*/ 0 w 2121872"/>
              <a:gd name="connsiteY0" fmla="*/ 132617 h 1326170"/>
              <a:gd name="connsiteX1" fmla="*/ 132617 w 2121872"/>
              <a:gd name="connsiteY1" fmla="*/ 0 h 1326170"/>
              <a:gd name="connsiteX2" fmla="*/ 1989255 w 2121872"/>
              <a:gd name="connsiteY2" fmla="*/ 0 h 1326170"/>
              <a:gd name="connsiteX3" fmla="*/ 2121872 w 2121872"/>
              <a:gd name="connsiteY3" fmla="*/ 132617 h 1326170"/>
              <a:gd name="connsiteX4" fmla="*/ 2121872 w 2121872"/>
              <a:gd name="connsiteY4" fmla="*/ 1193553 h 1326170"/>
              <a:gd name="connsiteX5" fmla="*/ 1989255 w 2121872"/>
              <a:gd name="connsiteY5" fmla="*/ 1326170 h 1326170"/>
              <a:gd name="connsiteX6" fmla="*/ 132617 w 2121872"/>
              <a:gd name="connsiteY6" fmla="*/ 1326170 h 1326170"/>
              <a:gd name="connsiteX7" fmla="*/ 0 w 2121872"/>
              <a:gd name="connsiteY7" fmla="*/ 1193553 h 1326170"/>
              <a:gd name="connsiteX8" fmla="*/ 0 w 2121872"/>
              <a:gd name="connsiteY8" fmla="*/ 132617 h 13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872" h="1326170">
                <a:moveTo>
                  <a:pt x="0" y="132617"/>
                </a:moveTo>
                <a:cubicBezTo>
                  <a:pt x="0" y="59375"/>
                  <a:pt x="59375" y="0"/>
                  <a:pt x="132617" y="0"/>
                </a:cubicBezTo>
                <a:lnTo>
                  <a:pt x="1989255" y="0"/>
                </a:lnTo>
                <a:cubicBezTo>
                  <a:pt x="2062497" y="0"/>
                  <a:pt x="2121872" y="59375"/>
                  <a:pt x="2121872" y="132617"/>
                </a:cubicBezTo>
                <a:lnTo>
                  <a:pt x="2121872" y="1193553"/>
                </a:lnTo>
                <a:cubicBezTo>
                  <a:pt x="2121872" y="1266795"/>
                  <a:pt x="2062497" y="1326170"/>
                  <a:pt x="1989255" y="1326170"/>
                </a:cubicBezTo>
                <a:lnTo>
                  <a:pt x="132617" y="1326170"/>
                </a:lnTo>
                <a:cubicBezTo>
                  <a:pt x="59375" y="1326170"/>
                  <a:pt x="0" y="1266795"/>
                  <a:pt x="0" y="1193553"/>
                </a:cubicBezTo>
                <a:lnTo>
                  <a:pt x="0" y="13261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132" tIns="61702" rIns="73132" bIns="61702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/>
              <a:t>Gerak</a:t>
            </a:r>
            <a:r>
              <a:rPr lang="en-US" sz="2800" b="1" kern="1200" dirty="0" smtClean="0"/>
              <a:t> </a:t>
            </a:r>
            <a:r>
              <a:rPr lang="en-US" sz="2800" b="1" kern="1200" dirty="0" err="1" smtClean="0"/>
              <a:t>Autonom</a:t>
            </a:r>
            <a:r>
              <a:rPr lang="id-ID" sz="2800" b="1" kern="1200" dirty="0" smtClean="0"/>
              <a:t> (gerak endonom)</a:t>
            </a:r>
            <a:endParaRPr lang="en-US" sz="2800" kern="1200" dirty="0"/>
          </a:p>
          <a:p>
            <a:pPr marL="0" lvl="1" algn="ctr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 err="1" smtClean="0"/>
              <a:t>gerak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tumbuhan</a:t>
            </a:r>
            <a:r>
              <a:rPr lang="en-US" sz="2800" kern="1200" dirty="0" smtClean="0"/>
              <a:t> yang </a:t>
            </a:r>
            <a:r>
              <a:rPr lang="en-US" sz="2800" kern="1200" dirty="0" err="1" smtClean="0"/>
              <a:t>tidak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disebabkan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oleh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rangsangan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dari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luar</a:t>
            </a:r>
            <a:r>
              <a:rPr lang="en-US" sz="2800" kern="1200" dirty="0" smtClean="0"/>
              <a:t>. </a:t>
            </a:r>
            <a:endParaRPr lang="en-US" sz="2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447800" y="4572000"/>
            <a:ext cx="7848600" cy="1447800"/>
          </a:xfrm>
          <a:custGeom>
            <a:avLst/>
            <a:gdLst>
              <a:gd name="connsiteX0" fmla="*/ 0 w 2121872"/>
              <a:gd name="connsiteY0" fmla="*/ 132617 h 1326170"/>
              <a:gd name="connsiteX1" fmla="*/ 132617 w 2121872"/>
              <a:gd name="connsiteY1" fmla="*/ 0 h 1326170"/>
              <a:gd name="connsiteX2" fmla="*/ 1989255 w 2121872"/>
              <a:gd name="connsiteY2" fmla="*/ 0 h 1326170"/>
              <a:gd name="connsiteX3" fmla="*/ 2121872 w 2121872"/>
              <a:gd name="connsiteY3" fmla="*/ 132617 h 1326170"/>
              <a:gd name="connsiteX4" fmla="*/ 2121872 w 2121872"/>
              <a:gd name="connsiteY4" fmla="*/ 1193553 h 1326170"/>
              <a:gd name="connsiteX5" fmla="*/ 1989255 w 2121872"/>
              <a:gd name="connsiteY5" fmla="*/ 1326170 h 1326170"/>
              <a:gd name="connsiteX6" fmla="*/ 132617 w 2121872"/>
              <a:gd name="connsiteY6" fmla="*/ 1326170 h 1326170"/>
              <a:gd name="connsiteX7" fmla="*/ 0 w 2121872"/>
              <a:gd name="connsiteY7" fmla="*/ 1193553 h 1326170"/>
              <a:gd name="connsiteX8" fmla="*/ 0 w 2121872"/>
              <a:gd name="connsiteY8" fmla="*/ 132617 h 13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872" h="1326170">
                <a:moveTo>
                  <a:pt x="0" y="132617"/>
                </a:moveTo>
                <a:cubicBezTo>
                  <a:pt x="0" y="59375"/>
                  <a:pt x="59375" y="0"/>
                  <a:pt x="132617" y="0"/>
                </a:cubicBezTo>
                <a:lnTo>
                  <a:pt x="1989255" y="0"/>
                </a:lnTo>
                <a:cubicBezTo>
                  <a:pt x="2062497" y="0"/>
                  <a:pt x="2121872" y="59375"/>
                  <a:pt x="2121872" y="132617"/>
                </a:cubicBezTo>
                <a:lnTo>
                  <a:pt x="2121872" y="1193553"/>
                </a:lnTo>
                <a:cubicBezTo>
                  <a:pt x="2121872" y="1266795"/>
                  <a:pt x="2062497" y="1326170"/>
                  <a:pt x="1989255" y="1326170"/>
                </a:cubicBezTo>
                <a:lnTo>
                  <a:pt x="132617" y="1326170"/>
                </a:lnTo>
                <a:cubicBezTo>
                  <a:pt x="59375" y="1326170"/>
                  <a:pt x="0" y="1266795"/>
                  <a:pt x="0" y="1193553"/>
                </a:cubicBezTo>
                <a:lnTo>
                  <a:pt x="0" y="13261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132" tIns="61702" rIns="73132" bIns="61702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/>
              <a:t>Gerak</a:t>
            </a:r>
            <a:r>
              <a:rPr lang="en-US" sz="2800" b="1" kern="1200" dirty="0" smtClean="0"/>
              <a:t> </a:t>
            </a:r>
            <a:r>
              <a:rPr lang="en-US" sz="2800" b="1" kern="1200" dirty="0" err="1" smtClean="0"/>
              <a:t>Esionom</a:t>
            </a:r>
            <a:endParaRPr lang="en-US" sz="2800" kern="1200" dirty="0"/>
          </a:p>
          <a:p>
            <a:pPr marL="0" lvl="1" algn="ctr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 err="1" smtClean="0"/>
              <a:t>gerak</a:t>
            </a:r>
            <a:r>
              <a:rPr lang="en-US" sz="2800" kern="1200" dirty="0" smtClean="0"/>
              <a:t> yang </a:t>
            </a:r>
            <a:r>
              <a:rPr lang="en-US" sz="2800" kern="1200" dirty="0" err="1" smtClean="0"/>
              <a:t>dipengaruhi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oleh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rangsang</a:t>
            </a:r>
            <a:r>
              <a:rPr lang="en-US" sz="2800" kern="1200" dirty="0" smtClean="0"/>
              <a:t> yang </a:t>
            </a:r>
            <a:r>
              <a:rPr lang="en-US" sz="2800" kern="1200" dirty="0" err="1" smtClean="0"/>
              <a:t>berasal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dari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luar</a:t>
            </a:r>
            <a:r>
              <a:rPr lang="en-US" sz="2800" kern="1200" dirty="0" smtClean="0"/>
              <a:t> 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14269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85800" y="517633"/>
            <a:ext cx="3810000" cy="817345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GERAK ESIONOM</a:t>
            </a:r>
            <a:endParaRPr lang="en-US" sz="4000" kern="1200" dirty="0"/>
          </a:p>
        </p:txBody>
      </p:sp>
      <p:sp>
        <p:nvSpPr>
          <p:cNvPr id="8" name="Freeform 7"/>
          <p:cNvSpPr/>
          <p:nvPr/>
        </p:nvSpPr>
        <p:spPr>
          <a:xfrm>
            <a:off x="883218" y="2099187"/>
            <a:ext cx="4329564" cy="817345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dibedakan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atas</a:t>
            </a:r>
            <a:r>
              <a:rPr lang="en-US" sz="3600" kern="1200" dirty="0" smtClean="0"/>
              <a:t> </a:t>
            </a:r>
            <a:endParaRPr lang="en-US" sz="3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099950" y="3377379"/>
            <a:ext cx="3112832" cy="817345"/>
          </a:xfrm>
          <a:custGeom>
            <a:avLst/>
            <a:gdLst>
              <a:gd name="connsiteX0" fmla="*/ 0 w 1307752"/>
              <a:gd name="connsiteY0" fmla="*/ 81735 h 817345"/>
              <a:gd name="connsiteX1" fmla="*/ 81735 w 1307752"/>
              <a:gd name="connsiteY1" fmla="*/ 0 h 817345"/>
              <a:gd name="connsiteX2" fmla="*/ 1226018 w 1307752"/>
              <a:gd name="connsiteY2" fmla="*/ 0 h 817345"/>
              <a:gd name="connsiteX3" fmla="*/ 1307753 w 1307752"/>
              <a:gd name="connsiteY3" fmla="*/ 81735 h 817345"/>
              <a:gd name="connsiteX4" fmla="*/ 1307752 w 1307752"/>
              <a:gd name="connsiteY4" fmla="*/ 735611 h 817345"/>
              <a:gd name="connsiteX5" fmla="*/ 1226017 w 1307752"/>
              <a:gd name="connsiteY5" fmla="*/ 817346 h 817345"/>
              <a:gd name="connsiteX6" fmla="*/ 81735 w 1307752"/>
              <a:gd name="connsiteY6" fmla="*/ 817345 h 817345"/>
              <a:gd name="connsiteX7" fmla="*/ 0 w 1307752"/>
              <a:gd name="connsiteY7" fmla="*/ 735610 h 817345"/>
              <a:gd name="connsiteX8" fmla="*/ 0 w 1307752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752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226018" y="0"/>
                </a:lnTo>
                <a:cubicBezTo>
                  <a:pt x="1271159" y="0"/>
                  <a:pt x="1307753" y="36594"/>
                  <a:pt x="1307753" y="81735"/>
                </a:cubicBezTo>
                <a:cubicBezTo>
                  <a:pt x="1307753" y="299694"/>
                  <a:pt x="1307752" y="517652"/>
                  <a:pt x="1307752" y="735611"/>
                </a:cubicBezTo>
                <a:cubicBezTo>
                  <a:pt x="1307752" y="780752"/>
                  <a:pt x="1271158" y="817346"/>
                  <a:pt x="1226017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54" tIns="53149" rIns="67754" bIns="53149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/>
              <a:t>gerak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nasti</a:t>
            </a:r>
            <a:endParaRPr lang="en-US" sz="3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804635" y="4621794"/>
            <a:ext cx="3545426" cy="817345"/>
          </a:xfrm>
          <a:custGeom>
            <a:avLst/>
            <a:gdLst>
              <a:gd name="connsiteX0" fmla="*/ 0 w 1307752"/>
              <a:gd name="connsiteY0" fmla="*/ 81735 h 817345"/>
              <a:gd name="connsiteX1" fmla="*/ 81735 w 1307752"/>
              <a:gd name="connsiteY1" fmla="*/ 0 h 817345"/>
              <a:gd name="connsiteX2" fmla="*/ 1226018 w 1307752"/>
              <a:gd name="connsiteY2" fmla="*/ 0 h 817345"/>
              <a:gd name="connsiteX3" fmla="*/ 1307753 w 1307752"/>
              <a:gd name="connsiteY3" fmla="*/ 81735 h 817345"/>
              <a:gd name="connsiteX4" fmla="*/ 1307752 w 1307752"/>
              <a:gd name="connsiteY4" fmla="*/ 735611 h 817345"/>
              <a:gd name="connsiteX5" fmla="*/ 1226017 w 1307752"/>
              <a:gd name="connsiteY5" fmla="*/ 817346 h 817345"/>
              <a:gd name="connsiteX6" fmla="*/ 81735 w 1307752"/>
              <a:gd name="connsiteY6" fmla="*/ 817345 h 817345"/>
              <a:gd name="connsiteX7" fmla="*/ 0 w 1307752"/>
              <a:gd name="connsiteY7" fmla="*/ 735610 h 817345"/>
              <a:gd name="connsiteX8" fmla="*/ 0 w 1307752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752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226018" y="0"/>
                </a:lnTo>
                <a:cubicBezTo>
                  <a:pt x="1271159" y="0"/>
                  <a:pt x="1307753" y="36594"/>
                  <a:pt x="1307753" y="81735"/>
                </a:cubicBezTo>
                <a:cubicBezTo>
                  <a:pt x="1307753" y="299694"/>
                  <a:pt x="1307752" y="517652"/>
                  <a:pt x="1307752" y="735611"/>
                </a:cubicBezTo>
                <a:cubicBezTo>
                  <a:pt x="1307752" y="780752"/>
                  <a:pt x="1271158" y="817346"/>
                  <a:pt x="1226017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54" tIns="53149" rIns="67754" bIns="53149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/>
              <a:t>gerak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tropisme</a:t>
            </a:r>
            <a:endParaRPr lang="en-US" sz="3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638800" y="5715000"/>
            <a:ext cx="3112832" cy="817345"/>
          </a:xfrm>
          <a:custGeom>
            <a:avLst/>
            <a:gdLst>
              <a:gd name="connsiteX0" fmla="*/ 0 w 1307752"/>
              <a:gd name="connsiteY0" fmla="*/ 81735 h 817345"/>
              <a:gd name="connsiteX1" fmla="*/ 81735 w 1307752"/>
              <a:gd name="connsiteY1" fmla="*/ 0 h 817345"/>
              <a:gd name="connsiteX2" fmla="*/ 1226018 w 1307752"/>
              <a:gd name="connsiteY2" fmla="*/ 0 h 817345"/>
              <a:gd name="connsiteX3" fmla="*/ 1307753 w 1307752"/>
              <a:gd name="connsiteY3" fmla="*/ 81735 h 817345"/>
              <a:gd name="connsiteX4" fmla="*/ 1307752 w 1307752"/>
              <a:gd name="connsiteY4" fmla="*/ 735611 h 817345"/>
              <a:gd name="connsiteX5" fmla="*/ 1226017 w 1307752"/>
              <a:gd name="connsiteY5" fmla="*/ 817346 h 817345"/>
              <a:gd name="connsiteX6" fmla="*/ 81735 w 1307752"/>
              <a:gd name="connsiteY6" fmla="*/ 817345 h 817345"/>
              <a:gd name="connsiteX7" fmla="*/ 0 w 1307752"/>
              <a:gd name="connsiteY7" fmla="*/ 735610 h 817345"/>
              <a:gd name="connsiteX8" fmla="*/ 0 w 1307752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752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226018" y="0"/>
                </a:lnTo>
                <a:cubicBezTo>
                  <a:pt x="1271159" y="0"/>
                  <a:pt x="1307753" y="36594"/>
                  <a:pt x="1307753" y="81735"/>
                </a:cubicBezTo>
                <a:cubicBezTo>
                  <a:pt x="1307753" y="299694"/>
                  <a:pt x="1307752" y="517652"/>
                  <a:pt x="1307752" y="735611"/>
                </a:cubicBezTo>
                <a:cubicBezTo>
                  <a:pt x="1307752" y="780752"/>
                  <a:pt x="1271158" y="817346"/>
                  <a:pt x="1226017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54" tIns="53149" rIns="67754" bIns="53149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/>
              <a:t>gerak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taksis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3221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762000"/>
            <a:ext cx="3810000" cy="817345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GERAK NASTI</a:t>
            </a:r>
            <a:endParaRPr lang="en-US" sz="4000" kern="1200" dirty="0"/>
          </a:p>
        </p:txBody>
      </p:sp>
      <p:sp>
        <p:nvSpPr>
          <p:cNvPr id="5" name="Freeform 4"/>
          <p:cNvSpPr/>
          <p:nvPr/>
        </p:nvSpPr>
        <p:spPr>
          <a:xfrm>
            <a:off x="1265903" y="2286000"/>
            <a:ext cx="7924800" cy="1524000"/>
          </a:xfrm>
          <a:custGeom>
            <a:avLst/>
            <a:gdLst>
              <a:gd name="connsiteX0" fmla="*/ 0 w 1634690"/>
              <a:gd name="connsiteY0" fmla="*/ 81735 h 817345"/>
              <a:gd name="connsiteX1" fmla="*/ 81735 w 1634690"/>
              <a:gd name="connsiteY1" fmla="*/ 0 h 817345"/>
              <a:gd name="connsiteX2" fmla="*/ 1552956 w 1634690"/>
              <a:gd name="connsiteY2" fmla="*/ 0 h 817345"/>
              <a:gd name="connsiteX3" fmla="*/ 1634691 w 1634690"/>
              <a:gd name="connsiteY3" fmla="*/ 81735 h 817345"/>
              <a:gd name="connsiteX4" fmla="*/ 1634690 w 1634690"/>
              <a:gd name="connsiteY4" fmla="*/ 735611 h 817345"/>
              <a:gd name="connsiteX5" fmla="*/ 1552955 w 1634690"/>
              <a:gd name="connsiteY5" fmla="*/ 817346 h 817345"/>
              <a:gd name="connsiteX6" fmla="*/ 81735 w 1634690"/>
              <a:gd name="connsiteY6" fmla="*/ 817345 h 817345"/>
              <a:gd name="connsiteX7" fmla="*/ 0 w 1634690"/>
              <a:gd name="connsiteY7" fmla="*/ 735610 h 817345"/>
              <a:gd name="connsiteX8" fmla="*/ 0 w 1634690"/>
              <a:gd name="connsiteY8" fmla="*/ 81735 h 8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90" h="817345">
                <a:moveTo>
                  <a:pt x="0" y="81735"/>
                </a:moveTo>
                <a:cubicBezTo>
                  <a:pt x="0" y="36594"/>
                  <a:pt x="36594" y="0"/>
                  <a:pt x="81735" y="0"/>
                </a:cubicBezTo>
                <a:lnTo>
                  <a:pt x="1552956" y="0"/>
                </a:lnTo>
                <a:cubicBezTo>
                  <a:pt x="1598097" y="0"/>
                  <a:pt x="1634691" y="36594"/>
                  <a:pt x="1634691" y="81735"/>
                </a:cubicBezTo>
                <a:cubicBezTo>
                  <a:pt x="1634691" y="299694"/>
                  <a:pt x="1634690" y="517652"/>
                  <a:pt x="1634690" y="735611"/>
                </a:cubicBezTo>
                <a:cubicBezTo>
                  <a:pt x="1634690" y="780752"/>
                  <a:pt x="1598096" y="817346"/>
                  <a:pt x="1552955" y="817346"/>
                </a:cubicBezTo>
                <a:lnTo>
                  <a:pt x="81735" y="817345"/>
                </a:lnTo>
                <a:cubicBezTo>
                  <a:pt x="36594" y="817345"/>
                  <a:pt x="0" y="780751"/>
                  <a:pt x="0" y="735610"/>
                </a:cubicBezTo>
                <a:lnTo>
                  <a:pt x="0" y="8173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64" tIns="55689" rIns="71564" bIns="5568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solidFill>
                  <a:schemeClr val="bg1"/>
                </a:solidFill>
              </a:rPr>
              <a:t>gerak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bagian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tubuh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tumbuhan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arahnya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tidak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ditentukan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atau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ditujukan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atau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sumber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rangsang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kern="1200" dirty="0"/>
          </a:p>
        </p:txBody>
      </p:sp>
      <p:sp>
        <p:nvSpPr>
          <p:cNvPr id="8" name="Freeform 7"/>
          <p:cNvSpPr/>
          <p:nvPr/>
        </p:nvSpPr>
        <p:spPr>
          <a:xfrm>
            <a:off x="2362199" y="4343400"/>
            <a:ext cx="6096001" cy="762000"/>
          </a:xfrm>
          <a:custGeom>
            <a:avLst/>
            <a:gdLst>
              <a:gd name="connsiteX0" fmla="*/ 0 w 1040159"/>
              <a:gd name="connsiteY0" fmla="*/ 52008 h 520079"/>
              <a:gd name="connsiteX1" fmla="*/ 52008 w 1040159"/>
              <a:gd name="connsiteY1" fmla="*/ 0 h 520079"/>
              <a:gd name="connsiteX2" fmla="*/ 988151 w 1040159"/>
              <a:gd name="connsiteY2" fmla="*/ 0 h 520079"/>
              <a:gd name="connsiteX3" fmla="*/ 1040159 w 1040159"/>
              <a:gd name="connsiteY3" fmla="*/ 52008 h 520079"/>
              <a:gd name="connsiteX4" fmla="*/ 1040159 w 1040159"/>
              <a:gd name="connsiteY4" fmla="*/ 468071 h 520079"/>
              <a:gd name="connsiteX5" fmla="*/ 988151 w 1040159"/>
              <a:gd name="connsiteY5" fmla="*/ 520079 h 520079"/>
              <a:gd name="connsiteX6" fmla="*/ 52008 w 1040159"/>
              <a:gd name="connsiteY6" fmla="*/ 520079 h 520079"/>
              <a:gd name="connsiteX7" fmla="*/ 0 w 1040159"/>
              <a:gd name="connsiteY7" fmla="*/ 468071 h 520079"/>
              <a:gd name="connsiteX8" fmla="*/ 0 w 1040159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159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988151" y="0"/>
                </a:lnTo>
                <a:cubicBezTo>
                  <a:pt x="1016874" y="0"/>
                  <a:pt x="1040159" y="23285"/>
                  <a:pt x="1040159" y="52008"/>
                </a:cubicBezTo>
                <a:lnTo>
                  <a:pt x="1040159" y="468071"/>
                </a:lnTo>
                <a:cubicBezTo>
                  <a:pt x="1040159" y="496794"/>
                  <a:pt x="1016874" y="520079"/>
                  <a:pt x="988151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Rangsang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tersebut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dapat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berupa</a:t>
            </a:r>
            <a:endParaRPr lang="en-US" sz="3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106129" y="5532311"/>
            <a:ext cx="1600200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/>
              <a:t>sentuhan</a:t>
            </a:r>
            <a:endParaRPr lang="en-US" sz="28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3239729" y="5532311"/>
            <a:ext cx="1143000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/>
              <a:t>suhu</a:t>
            </a:r>
            <a:endParaRPr lang="en-US" sz="28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4916129" y="5532311"/>
            <a:ext cx="1342103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/>
              <a:t>cahaya</a:t>
            </a:r>
            <a:endParaRPr lang="en-US" sz="28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6744929" y="5532311"/>
            <a:ext cx="2033765" cy="747614"/>
          </a:xfrm>
          <a:custGeom>
            <a:avLst/>
            <a:gdLst>
              <a:gd name="connsiteX0" fmla="*/ 0 w 832127"/>
              <a:gd name="connsiteY0" fmla="*/ 52008 h 520079"/>
              <a:gd name="connsiteX1" fmla="*/ 52008 w 832127"/>
              <a:gd name="connsiteY1" fmla="*/ 0 h 520079"/>
              <a:gd name="connsiteX2" fmla="*/ 780119 w 832127"/>
              <a:gd name="connsiteY2" fmla="*/ 0 h 520079"/>
              <a:gd name="connsiteX3" fmla="*/ 832127 w 832127"/>
              <a:gd name="connsiteY3" fmla="*/ 52008 h 520079"/>
              <a:gd name="connsiteX4" fmla="*/ 832127 w 832127"/>
              <a:gd name="connsiteY4" fmla="*/ 468071 h 520079"/>
              <a:gd name="connsiteX5" fmla="*/ 780119 w 832127"/>
              <a:gd name="connsiteY5" fmla="*/ 520079 h 520079"/>
              <a:gd name="connsiteX6" fmla="*/ 52008 w 832127"/>
              <a:gd name="connsiteY6" fmla="*/ 520079 h 520079"/>
              <a:gd name="connsiteX7" fmla="*/ 0 w 832127"/>
              <a:gd name="connsiteY7" fmla="*/ 468071 h 520079"/>
              <a:gd name="connsiteX8" fmla="*/ 0 w 832127"/>
              <a:gd name="connsiteY8" fmla="*/ 52008 h 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127" h="520079">
                <a:moveTo>
                  <a:pt x="0" y="52008"/>
                </a:moveTo>
                <a:cubicBezTo>
                  <a:pt x="0" y="23285"/>
                  <a:pt x="23285" y="0"/>
                  <a:pt x="52008" y="0"/>
                </a:cubicBezTo>
                <a:lnTo>
                  <a:pt x="780119" y="0"/>
                </a:lnTo>
                <a:cubicBezTo>
                  <a:pt x="808842" y="0"/>
                  <a:pt x="832127" y="23285"/>
                  <a:pt x="832127" y="52008"/>
                </a:cubicBezTo>
                <a:lnTo>
                  <a:pt x="832127" y="468071"/>
                </a:lnTo>
                <a:cubicBezTo>
                  <a:pt x="832127" y="496794"/>
                  <a:pt x="808842" y="520079"/>
                  <a:pt x="780119" y="520079"/>
                </a:cubicBezTo>
                <a:lnTo>
                  <a:pt x="52008" y="520079"/>
                </a:lnTo>
                <a:cubicBezTo>
                  <a:pt x="23285" y="520079"/>
                  <a:pt x="0" y="496794"/>
                  <a:pt x="0" y="468071"/>
                </a:cubicBezTo>
                <a:lnTo>
                  <a:pt x="0" y="5200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88" tIns="29203" rIns="36188" bIns="29203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/>
              <a:t>kelembaban</a:t>
            </a:r>
            <a:endParaRPr lang="en-US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24787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1000" y="228600"/>
            <a:ext cx="5334000" cy="1523999"/>
          </a:xfrm>
          <a:custGeom>
            <a:avLst/>
            <a:gdLst>
              <a:gd name="connsiteX0" fmla="*/ 0 w 1370781"/>
              <a:gd name="connsiteY0" fmla="*/ 68539 h 685390"/>
              <a:gd name="connsiteX1" fmla="*/ 68539 w 1370781"/>
              <a:gd name="connsiteY1" fmla="*/ 0 h 685390"/>
              <a:gd name="connsiteX2" fmla="*/ 1302242 w 1370781"/>
              <a:gd name="connsiteY2" fmla="*/ 0 h 685390"/>
              <a:gd name="connsiteX3" fmla="*/ 1370781 w 1370781"/>
              <a:gd name="connsiteY3" fmla="*/ 68539 h 685390"/>
              <a:gd name="connsiteX4" fmla="*/ 1370781 w 1370781"/>
              <a:gd name="connsiteY4" fmla="*/ 616851 h 685390"/>
              <a:gd name="connsiteX5" fmla="*/ 1302242 w 1370781"/>
              <a:gd name="connsiteY5" fmla="*/ 685390 h 685390"/>
              <a:gd name="connsiteX6" fmla="*/ 68539 w 1370781"/>
              <a:gd name="connsiteY6" fmla="*/ 685390 h 685390"/>
              <a:gd name="connsiteX7" fmla="*/ 0 w 1370781"/>
              <a:gd name="connsiteY7" fmla="*/ 616851 h 685390"/>
              <a:gd name="connsiteX8" fmla="*/ 0 w 1370781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0781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302242" y="0"/>
                </a:lnTo>
                <a:cubicBezTo>
                  <a:pt x="1340095" y="0"/>
                  <a:pt x="1370781" y="30686"/>
                  <a:pt x="1370781" y="68539"/>
                </a:cubicBezTo>
                <a:lnTo>
                  <a:pt x="1370781" y="616851"/>
                </a:lnTo>
                <a:cubicBezTo>
                  <a:pt x="1370781" y="654704"/>
                  <a:pt x="1340095" y="685390"/>
                  <a:pt x="1302242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124" tIns="32774" rIns="39124" bIns="32774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Berdasarkan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jenis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rangsang</a:t>
            </a:r>
            <a:r>
              <a:rPr lang="en-US" sz="2800" kern="1200" dirty="0" smtClean="0"/>
              <a:t> yang </a:t>
            </a:r>
            <a:r>
              <a:rPr lang="en-US" sz="2800" kern="1200" dirty="0" err="1" smtClean="0"/>
              <a:t>mempengaruhi</a:t>
            </a:r>
            <a:r>
              <a:rPr lang="en-US" sz="2800" kern="1200" dirty="0" smtClean="0"/>
              <a:t>, </a:t>
            </a:r>
            <a:r>
              <a:rPr lang="en-US" sz="2800" kern="1200" dirty="0" err="1" smtClean="0"/>
              <a:t>gerak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nasti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dibedakan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menjadi</a:t>
            </a:r>
            <a:r>
              <a:rPr lang="en-US" sz="2800" kern="1200" dirty="0" smtClean="0"/>
              <a:t> </a:t>
            </a:r>
            <a:endParaRPr lang="en-US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464193" y="2020528"/>
            <a:ext cx="2279007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termonasti</a:t>
            </a:r>
            <a:endParaRPr lang="en-US" sz="3200" kern="1200" dirty="0"/>
          </a:p>
        </p:txBody>
      </p:sp>
      <p:sp>
        <p:nvSpPr>
          <p:cNvPr id="9" name="Freeform 8"/>
          <p:cNvSpPr/>
          <p:nvPr/>
        </p:nvSpPr>
        <p:spPr>
          <a:xfrm>
            <a:off x="2730908" y="3886200"/>
            <a:ext cx="3539978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Tigmo</a:t>
            </a:r>
            <a:r>
              <a:rPr lang="en-US" sz="3200" kern="1200" dirty="0" smtClean="0"/>
              <a:t>/</a:t>
            </a:r>
            <a:r>
              <a:rPr lang="en-US" sz="3200" kern="1200" dirty="0" err="1" smtClean="0"/>
              <a:t>seismonasti</a:t>
            </a:r>
            <a:endParaRPr lang="en-US" sz="3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533215" y="4876800"/>
            <a:ext cx="2279007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niktinasti</a:t>
            </a:r>
            <a:endParaRPr lang="en-US" sz="3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721100" y="5867400"/>
            <a:ext cx="3050371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nasti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kompleks</a:t>
            </a:r>
            <a:endParaRPr lang="en-US" sz="3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1591405" y="2997595"/>
            <a:ext cx="2279007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fotonasti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8542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295425" y="592035"/>
            <a:ext cx="2743200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err="1" smtClean="0"/>
              <a:t>termonasti</a:t>
            </a:r>
            <a:endParaRPr lang="en-US" sz="40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889819" y="1852613"/>
            <a:ext cx="3554413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Rangsang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suhu</a:t>
            </a:r>
            <a:endParaRPr lang="en-US" sz="36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1181125" y="3072581"/>
            <a:ext cx="2971800" cy="220980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Bunga</a:t>
            </a:r>
            <a:r>
              <a:rPr lang="en-US" sz="3600" kern="1200" dirty="0" smtClean="0"/>
              <a:t> tulip </a:t>
            </a:r>
            <a:r>
              <a:rPr lang="en-US" sz="3600" kern="1200" dirty="0" err="1" smtClean="0"/>
              <a:t>mekar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jika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suhunya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sesuai</a:t>
            </a:r>
            <a:endParaRPr lang="en-US" sz="3600" kern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7300"/>
            <a:ext cx="4670074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860698" y="5943600"/>
            <a:ext cx="40926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http://intannirmala.blogspot.com/2012/06/gerak-pada-tumbuhan.html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87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94441" y="1676400"/>
            <a:ext cx="4558560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Rangsang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cahaya</a:t>
            </a:r>
            <a:endParaRPr lang="en-US" sz="36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1052436" y="592035"/>
            <a:ext cx="3242568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err="1" smtClean="0"/>
              <a:t>fotonasti</a:t>
            </a:r>
            <a:endParaRPr lang="en-US" sz="40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762000" y="3483768"/>
            <a:ext cx="2954097" cy="198120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Gerak</a:t>
            </a:r>
            <a:r>
              <a:rPr lang="en-US" sz="3600" dirty="0"/>
              <a:t> </a:t>
            </a:r>
            <a:r>
              <a:rPr lang="en-US" sz="3600" dirty="0" err="1"/>
              <a:t>bunga</a:t>
            </a:r>
            <a:r>
              <a:rPr lang="en-US" sz="3600" dirty="0"/>
              <a:t> </a:t>
            </a:r>
            <a:r>
              <a:rPr lang="en-US" sz="3600" dirty="0" err="1"/>
              <a:t>pukul</a:t>
            </a:r>
            <a:r>
              <a:rPr lang="en-US" sz="3600" dirty="0"/>
              <a:t> </a:t>
            </a:r>
            <a:r>
              <a:rPr lang="en-US" sz="3600" dirty="0" err="1"/>
              <a:t>empat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1" y="2971800"/>
            <a:ext cx="5416444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1" y="6172200"/>
            <a:ext cx="4114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http://intannirmala.blogspot.com/2012/06/gerak-pada-tumbuhan.html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42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67032" y="583611"/>
            <a:ext cx="4638367" cy="68539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err="1" smtClean="0"/>
              <a:t>Tigmo</a:t>
            </a:r>
            <a:r>
              <a:rPr lang="en-US" sz="4000" kern="1200" dirty="0" smtClean="0"/>
              <a:t>/</a:t>
            </a:r>
            <a:r>
              <a:rPr lang="en-US" sz="4000" kern="1200" dirty="0" err="1" smtClean="0"/>
              <a:t>seismonasti</a:t>
            </a:r>
            <a:endParaRPr lang="en-US" sz="40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67033" y="1821166"/>
            <a:ext cx="5400367" cy="998234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Rangsang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sentuhan</a:t>
            </a:r>
            <a:r>
              <a:rPr lang="en-US" sz="3600" dirty="0" smtClean="0"/>
              <a:t>/ </a:t>
            </a:r>
            <a:r>
              <a:rPr lang="en-US" sz="3600" dirty="0" err="1" smtClean="0"/>
              <a:t>getaran</a:t>
            </a:r>
            <a:endParaRPr lang="en-US" sz="36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5813348" y="3835437"/>
            <a:ext cx="3647768" cy="1828800"/>
          </a:xfrm>
          <a:custGeom>
            <a:avLst/>
            <a:gdLst>
              <a:gd name="connsiteX0" fmla="*/ 0 w 1096625"/>
              <a:gd name="connsiteY0" fmla="*/ 68539 h 685390"/>
              <a:gd name="connsiteX1" fmla="*/ 68539 w 1096625"/>
              <a:gd name="connsiteY1" fmla="*/ 0 h 685390"/>
              <a:gd name="connsiteX2" fmla="*/ 1028086 w 1096625"/>
              <a:gd name="connsiteY2" fmla="*/ 0 h 685390"/>
              <a:gd name="connsiteX3" fmla="*/ 1096625 w 1096625"/>
              <a:gd name="connsiteY3" fmla="*/ 68539 h 685390"/>
              <a:gd name="connsiteX4" fmla="*/ 1096625 w 1096625"/>
              <a:gd name="connsiteY4" fmla="*/ 616851 h 685390"/>
              <a:gd name="connsiteX5" fmla="*/ 1028086 w 1096625"/>
              <a:gd name="connsiteY5" fmla="*/ 685390 h 685390"/>
              <a:gd name="connsiteX6" fmla="*/ 68539 w 1096625"/>
              <a:gd name="connsiteY6" fmla="*/ 685390 h 685390"/>
              <a:gd name="connsiteX7" fmla="*/ 0 w 1096625"/>
              <a:gd name="connsiteY7" fmla="*/ 616851 h 685390"/>
              <a:gd name="connsiteX8" fmla="*/ 0 w 1096625"/>
              <a:gd name="connsiteY8" fmla="*/ 68539 h 6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625" h="685390">
                <a:moveTo>
                  <a:pt x="0" y="68539"/>
                </a:moveTo>
                <a:cubicBezTo>
                  <a:pt x="0" y="30686"/>
                  <a:pt x="30686" y="0"/>
                  <a:pt x="68539" y="0"/>
                </a:cubicBezTo>
                <a:lnTo>
                  <a:pt x="1028086" y="0"/>
                </a:lnTo>
                <a:cubicBezTo>
                  <a:pt x="1065939" y="0"/>
                  <a:pt x="1096625" y="30686"/>
                  <a:pt x="1096625" y="68539"/>
                </a:cubicBezTo>
                <a:lnTo>
                  <a:pt x="1096625" y="616851"/>
                </a:lnTo>
                <a:cubicBezTo>
                  <a:pt x="1096625" y="654704"/>
                  <a:pt x="1065939" y="685390"/>
                  <a:pt x="1028086" y="685390"/>
                </a:cubicBezTo>
                <a:lnTo>
                  <a:pt x="68539" y="685390"/>
                </a:lnTo>
                <a:cubicBezTo>
                  <a:pt x="30686" y="685390"/>
                  <a:pt x="0" y="654704"/>
                  <a:pt x="0" y="616851"/>
                </a:cubicBezTo>
                <a:lnTo>
                  <a:pt x="0" y="685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554" tIns="40394" rIns="50554" bIns="4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gerak</a:t>
            </a:r>
            <a:r>
              <a:rPr lang="en-US" sz="3600" dirty="0"/>
              <a:t> </a:t>
            </a:r>
            <a:r>
              <a:rPr lang="en-US" sz="3600" dirty="0" err="1"/>
              <a:t>menutupnya</a:t>
            </a:r>
            <a:r>
              <a:rPr lang="en-US" sz="3600" dirty="0"/>
              <a:t> </a:t>
            </a:r>
            <a:r>
              <a:rPr lang="en-US" sz="3600" dirty="0" err="1"/>
              <a:t>daun</a:t>
            </a:r>
            <a:r>
              <a:rPr lang="en-US" sz="3600" dirty="0"/>
              <a:t> </a:t>
            </a:r>
            <a:r>
              <a:rPr lang="en-US" sz="3600" dirty="0" err="1"/>
              <a:t>putri</a:t>
            </a:r>
            <a:r>
              <a:rPr lang="en-US" sz="3600" dirty="0"/>
              <a:t> </a:t>
            </a:r>
            <a:r>
              <a:rPr lang="en-US" sz="3600" dirty="0" err="1"/>
              <a:t>malu</a:t>
            </a:r>
            <a:r>
              <a:rPr lang="en-US" sz="3600" dirty="0"/>
              <a:t> </a:t>
            </a:r>
            <a:r>
              <a:rPr lang="en-US" sz="3600" dirty="0" err="1"/>
              <a:t>ketika</a:t>
            </a:r>
            <a:r>
              <a:rPr lang="en-US" sz="3600" dirty="0"/>
              <a:t> </a:t>
            </a:r>
            <a:r>
              <a:rPr lang="en-US" sz="3600" dirty="0" err="1"/>
              <a:t>disentuh</a:t>
            </a:r>
            <a:endParaRPr lang="en-US" sz="3600" kern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56" y="3352799"/>
            <a:ext cx="3725433" cy="27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1030" y="6293406"/>
            <a:ext cx="33478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http://biologi1999.blogspot.com/2014/12/iritabilitas.html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42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3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385</Words>
  <Application>Microsoft Office PowerPoint</Application>
  <PresentationFormat>A4 Paper (210x297 mm)</PresentationFormat>
  <Paragraphs>94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</cp:revision>
  <dcterms:created xsi:type="dcterms:W3CDTF">2020-08-04T17:30:19Z</dcterms:created>
  <dcterms:modified xsi:type="dcterms:W3CDTF">2020-08-05T18:23:45Z</dcterms:modified>
</cp:coreProperties>
</file>