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58" r:id="rId3"/>
    <p:sldId id="271" r:id="rId4"/>
    <p:sldId id="272" r:id="rId5"/>
    <p:sldId id="267" r:id="rId6"/>
    <p:sldId id="273" r:id="rId7"/>
    <p:sldId id="274" r:id="rId8"/>
    <p:sldId id="268" r:id="rId9"/>
  </p:sldIdLst>
  <p:sldSz cx="9906000" cy="6858000" type="A4"/>
  <p:notesSz cx="6858000" cy="9144000"/>
  <p:custDataLst>
    <p:tags r:id="rId11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34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626BD-2CD2-43D5-9E96-18888C227FBE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D237C-830F-4127-8FB2-6F616CE0B4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188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87BEC55-F00E-4F70-972A-427106633226}" type="slidenum">
              <a:rPr lang="id-ID" smtClean="0"/>
              <a:pPr eaLnBrk="1" hangingPunct="1"/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8740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6356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73362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1321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8370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1565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D237C-830F-4127-8FB2-6F616CE0B45A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382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789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241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4858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855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125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83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875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658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574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8609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48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7F0B6-A08D-494D-8E6A-4F79DEC05B0B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89685-A5C2-48DF-9773-E7F97F097DD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86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hyperlink" Target="https://www.studiobelajar.com/usaha-energi-rumus-kinetik-potensial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70769" y="5373216"/>
            <a:ext cx="43717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ucida Calligraphy" pitchFamily="66" charset="0"/>
                <a:cs typeface="Arial" pitchFamily="34" charset="0"/>
              </a:rPr>
              <a:t>USAHA</a:t>
            </a:r>
            <a:endParaRPr lang="id-ID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Lucida Calligraphy" pitchFamily="66" charset="0"/>
              <a:cs typeface="Arial" pitchFamily="34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3062948" y="1844824"/>
            <a:ext cx="5621866" cy="3096493"/>
          </a:xfrm>
          <a:custGeom>
            <a:avLst/>
            <a:gdLst>
              <a:gd name="connsiteX0" fmla="*/ 0 w 5472684"/>
              <a:gd name="connsiteY0" fmla="*/ 0 h 2756916"/>
              <a:gd name="connsiteX1" fmla="*/ 4094226 w 5472684"/>
              <a:gd name="connsiteY1" fmla="*/ 0 h 2756916"/>
              <a:gd name="connsiteX2" fmla="*/ 5472684 w 5472684"/>
              <a:gd name="connsiteY2" fmla="*/ 1378458 h 2756916"/>
              <a:gd name="connsiteX3" fmla="*/ 4094226 w 5472684"/>
              <a:gd name="connsiteY3" fmla="*/ 2756916 h 2756916"/>
              <a:gd name="connsiteX4" fmla="*/ 0 w 5472684"/>
              <a:gd name="connsiteY4" fmla="*/ 2756916 h 2756916"/>
              <a:gd name="connsiteX5" fmla="*/ 0 w 5472684"/>
              <a:gd name="connsiteY5" fmla="*/ 0 h 27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72684" h="2756916">
                <a:moveTo>
                  <a:pt x="5472684" y="2756916"/>
                </a:moveTo>
                <a:lnTo>
                  <a:pt x="1378458" y="2756916"/>
                </a:lnTo>
                <a:lnTo>
                  <a:pt x="0" y="1378458"/>
                </a:lnTo>
                <a:lnTo>
                  <a:pt x="1378458" y="0"/>
                </a:lnTo>
                <a:lnTo>
                  <a:pt x="5472684" y="0"/>
                </a:lnTo>
                <a:lnTo>
                  <a:pt x="5472684" y="2756916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904952" tIns="87631" rIns="163576" bIns="87630" spcCol="1270" anchor="ctr"/>
          <a:lstStyle/>
          <a:p>
            <a:pPr algn="ctr" defTabSz="10223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id-ID" sz="3200" dirty="0"/>
          </a:p>
        </p:txBody>
      </p:sp>
      <p:sp>
        <p:nvSpPr>
          <p:cNvPr id="6" name="Oval 5"/>
          <p:cNvSpPr/>
          <p:nvPr/>
        </p:nvSpPr>
        <p:spPr bwMode="auto">
          <a:xfrm>
            <a:off x="1364602" y="1844824"/>
            <a:ext cx="3012334" cy="3096492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0000" b="-20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952" y="2326754"/>
            <a:ext cx="4032448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953000" y="4581128"/>
            <a:ext cx="316835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hlinkClick r:id="rId6"/>
              </a:rPr>
              <a:t>https://www.studiobelajar.com/usaha-energi-rumus-kinetik-potensial/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6075884"/>
      </p:ext>
    </p:extLst>
  </p:cSld>
  <p:clrMapOvr>
    <a:masterClrMapping/>
  </p:clrMapOvr>
  <p:transition spd="slow" advClick="0" advTm="89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289612" y="1196752"/>
            <a:ext cx="9283031" cy="4536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600" dirty="0" err="1">
                <a:solidFill>
                  <a:schemeClr val="bg1"/>
                </a:solidFill>
              </a:rPr>
              <a:t>segala</a:t>
            </a:r>
            <a:r>
              <a:rPr lang="en-US" sz="6600" dirty="0">
                <a:solidFill>
                  <a:schemeClr val="bg1"/>
                </a:solidFill>
              </a:rPr>
              <a:t> </a:t>
            </a:r>
            <a:r>
              <a:rPr lang="en-US" sz="6600" dirty="0" err="1">
                <a:solidFill>
                  <a:schemeClr val="bg1"/>
                </a:solidFill>
              </a:rPr>
              <a:t>sesuatu</a:t>
            </a:r>
            <a:r>
              <a:rPr lang="en-US" sz="6600" dirty="0">
                <a:solidFill>
                  <a:schemeClr val="bg1"/>
                </a:solidFill>
              </a:rPr>
              <a:t> </a:t>
            </a:r>
            <a:endParaRPr lang="en-US" sz="66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600" dirty="0" smtClean="0">
                <a:solidFill>
                  <a:schemeClr val="bg1"/>
                </a:solidFill>
              </a:rPr>
              <a:t>yang </a:t>
            </a:r>
            <a:r>
              <a:rPr lang="en-US" sz="6600" dirty="0" err="1">
                <a:solidFill>
                  <a:schemeClr val="bg1"/>
                </a:solidFill>
              </a:rPr>
              <a:t>dikerjakan</a:t>
            </a:r>
            <a:r>
              <a:rPr lang="en-US" sz="6600" dirty="0">
                <a:solidFill>
                  <a:schemeClr val="bg1"/>
                </a:solidFill>
              </a:rPr>
              <a:t> </a:t>
            </a:r>
            <a:endParaRPr lang="en-US" sz="66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600" dirty="0" err="1" smtClean="0">
                <a:solidFill>
                  <a:schemeClr val="bg1"/>
                </a:solidFill>
              </a:rPr>
              <a:t>pada</a:t>
            </a:r>
            <a:r>
              <a:rPr lang="en-US" sz="6600" dirty="0" smtClean="0">
                <a:solidFill>
                  <a:schemeClr val="bg1"/>
                </a:solidFill>
              </a:rPr>
              <a:t> </a:t>
            </a:r>
            <a:r>
              <a:rPr lang="en-US" sz="6600" dirty="0" err="1">
                <a:solidFill>
                  <a:schemeClr val="bg1"/>
                </a:solidFill>
              </a:rPr>
              <a:t>suatu</a:t>
            </a:r>
            <a:r>
              <a:rPr lang="en-US" sz="6600" dirty="0">
                <a:solidFill>
                  <a:schemeClr val="bg1"/>
                </a:solidFill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</a:rPr>
              <a:t>benda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2484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616"/>
    </mc:Choice>
    <mc:Fallback>
      <p:transition spd="slow" advClick="0" advTm="86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0552" y="1556792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chemeClr val="bg1"/>
                </a:solidFill>
              </a:rPr>
              <a:t>Dalam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fisika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usaha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didefinisikan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sebagai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perkalian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antara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besar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gaya</a:t>
            </a:r>
            <a:r>
              <a:rPr lang="en-US" sz="4000" dirty="0">
                <a:solidFill>
                  <a:schemeClr val="bg1"/>
                </a:solidFill>
              </a:rPr>
              <a:t> yang </a:t>
            </a:r>
            <a:r>
              <a:rPr lang="en-US" sz="4000" dirty="0" err="1">
                <a:solidFill>
                  <a:schemeClr val="bg1"/>
                </a:solidFill>
              </a:rPr>
              <a:t>menyebabkan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benda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berpindah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dengan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besar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perpindahan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benda</a:t>
            </a:r>
            <a:r>
              <a:rPr lang="en-US" sz="4000" dirty="0">
                <a:solidFill>
                  <a:schemeClr val="bg1"/>
                </a:solidFill>
              </a:rPr>
              <a:t> yang </a:t>
            </a:r>
            <a:r>
              <a:rPr lang="en-US" sz="4000" dirty="0" err="1">
                <a:solidFill>
                  <a:schemeClr val="bg1"/>
                </a:solidFill>
              </a:rPr>
              <a:t>searah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dengan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arah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gaya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itu</a:t>
            </a:r>
            <a:endParaRPr lang="id-ID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9473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7574"/>
    </mc:Choice>
    <mc:Fallback>
      <p:transition spd="slow" advClick="0" advTm="175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640632" y="3068166"/>
            <a:ext cx="619268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520" y="1628800"/>
            <a:ext cx="1427162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>
            <a:endCxn id="2050" idx="1"/>
          </p:cNvCxnSpPr>
          <p:nvPr/>
        </p:nvCxnSpPr>
        <p:spPr>
          <a:xfrm>
            <a:off x="488504" y="2348483"/>
            <a:ext cx="115212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262181" y="3429000"/>
            <a:ext cx="5040991" cy="0"/>
          </a:xfrm>
          <a:prstGeom prst="straightConnector1">
            <a:avLst/>
          </a:prstGeom>
          <a:ln w="28575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32" y="1628800"/>
            <a:ext cx="1425903" cy="1439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68524" y="1628800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84948" y="3429000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7092" y="332656"/>
            <a:ext cx="27464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RUMUS 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USAHA</a:t>
            </a:r>
            <a:endParaRPr lang="id-ID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928664" y="4848290"/>
            <a:ext cx="3735317" cy="815490"/>
            <a:chOff x="0" y="7753"/>
            <a:chExt cx="3735317" cy="815490"/>
          </a:xfrm>
          <a:scene3d>
            <a:camera prst="orthographicFront"/>
            <a:lightRig rig="flat" dir="t"/>
          </a:scene3d>
        </p:grpSpPr>
        <p:sp>
          <p:nvSpPr>
            <p:cNvPr id="31" name="Rounded Rectangle 30"/>
            <p:cNvSpPr/>
            <p:nvPr/>
          </p:nvSpPr>
          <p:spPr>
            <a:xfrm>
              <a:off x="0" y="7753"/>
              <a:ext cx="3735317" cy="81549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39809" y="47562"/>
              <a:ext cx="3655699" cy="7358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ctr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400" kern="1200" dirty="0" smtClean="0"/>
                <a:t>W </a:t>
              </a:r>
              <a:r>
                <a:rPr lang="id-ID" sz="3400" kern="1200" dirty="0" smtClean="0"/>
                <a:t>= </a:t>
              </a:r>
              <a:r>
                <a:rPr lang="id-ID" sz="3400" kern="1200" dirty="0" smtClean="0"/>
                <a:t>F x </a:t>
              </a:r>
              <a:r>
                <a:rPr lang="en-US" sz="3400" dirty="0"/>
                <a:t>S</a:t>
              </a:r>
              <a:endParaRPr lang="id-ID" sz="3400" kern="1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839565" y="4294292"/>
            <a:ext cx="2302233" cy="1563889"/>
            <a:chOff x="560511" y="3851756"/>
            <a:chExt cx="2302233" cy="1563889"/>
          </a:xfrm>
        </p:grpSpPr>
        <p:sp>
          <p:nvSpPr>
            <p:cNvPr id="34" name="TextBox 33"/>
            <p:cNvSpPr txBox="1"/>
            <p:nvPr/>
          </p:nvSpPr>
          <p:spPr>
            <a:xfrm>
              <a:off x="560512" y="3851756"/>
              <a:ext cx="10230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Dimana :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60512" y="4221088"/>
              <a:ext cx="19511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dirty="0" smtClean="0">
                  <a:solidFill>
                    <a:schemeClr val="bg1"/>
                  </a:solidFill>
                </a:rPr>
                <a:t>W  = </a:t>
              </a:r>
              <a:r>
                <a:rPr lang="en-US" dirty="0" smtClean="0">
                  <a:solidFill>
                    <a:schemeClr val="bg1"/>
                  </a:solidFill>
                </a:rPr>
                <a:t> </a:t>
              </a:r>
              <a:r>
                <a:rPr lang="en-US" dirty="0" err="1" smtClean="0">
                  <a:solidFill>
                    <a:schemeClr val="bg1"/>
                  </a:solidFill>
                </a:rPr>
                <a:t>usaha</a:t>
              </a:r>
              <a:r>
                <a:rPr lang="en-US" dirty="0" smtClean="0">
                  <a:solidFill>
                    <a:schemeClr val="bg1"/>
                  </a:solidFill>
                </a:rPr>
                <a:t> </a:t>
              </a:r>
              <a:r>
                <a:rPr lang="id-ID" dirty="0" smtClean="0">
                  <a:solidFill>
                    <a:schemeClr val="bg1"/>
                  </a:solidFill>
                </a:rPr>
                <a:t>(</a:t>
              </a:r>
              <a:r>
                <a:rPr lang="en-US" dirty="0" smtClean="0">
                  <a:solidFill>
                    <a:schemeClr val="bg1"/>
                  </a:solidFill>
                </a:rPr>
                <a:t>Joule</a:t>
              </a:r>
              <a:r>
                <a:rPr lang="id-ID" dirty="0" smtClean="0">
                  <a:solidFill>
                    <a:schemeClr val="bg1"/>
                  </a:solidFill>
                </a:rPr>
                <a:t>)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60512" y="4643844"/>
              <a:ext cx="2086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</a:t>
              </a:r>
              <a:r>
                <a:rPr lang="id-ID" dirty="0" smtClean="0">
                  <a:solidFill>
                    <a:schemeClr val="bg1"/>
                  </a:solidFill>
                </a:rPr>
                <a:t>  </a:t>
              </a:r>
              <a:r>
                <a:rPr lang="en-US" dirty="0" smtClean="0">
                  <a:solidFill>
                    <a:schemeClr val="bg1"/>
                  </a:solidFill>
                </a:rPr>
                <a:t> </a:t>
              </a:r>
              <a:r>
                <a:rPr lang="id-ID" dirty="0" smtClean="0">
                  <a:solidFill>
                    <a:schemeClr val="bg1"/>
                  </a:solidFill>
                </a:rPr>
                <a:t> </a:t>
              </a:r>
              <a:r>
                <a:rPr lang="id-ID" dirty="0" smtClean="0">
                  <a:solidFill>
                    <a:schemeClr val="bg1"/>
                  </a:solidFill>
                </a:rPr>
                <a:t>=  </a:t>
              </a:r>
              <a:r>
                <a:rPr lang="en-US" dirty="0" err="1" smtClean="0">
                  <a:solidFill>
                    <a:schemeClr val="bg1"/>
                  </a:solidFill>
                </a:rPr>
                <a:t>gaya</a:t>
              </a:r>
              <a:r>
                <a:rPr lang="en-US" dirty="0" smtClean="0">
                  <a:solidFill>
                    <a:schemeClr val="bg1"/>
                  </a:solidFill>
                </a:rPr>
                <a:t> </a:t>
              </a:r>
              <a:r>
                <a:rPr lang="id-ID" dirty="0" smtClean="0">
                  <a:solidFill>
                    <a:schemeClr val="bg1"/>
                  </a:solidFill>
                </a:rPr>
                <a:t>(Newton</a:t>
              </a:r>
              <a:r>
                <a:rPr lang="id-ID" dirty="0" smtClean="0">
                  <a:solidFill>
                    <a:schemeClr val="bg1"/>
                  </a:solidFill>
                </a:rPr>
                <a:t>)</a:t>
              </a:r>
              <a:endParaRPr lang="id-ID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60511" y="5046313"/>
              <a:ext cx="23022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S    </a:t>
              </a:r>
              <a:r>
                <a:rPr lang="id-ID" dirty="0" smtClean="0">
                  <a:solidFill>
                    <a:schemeClr val="bg1"/>
                  </a:solidFill>
                </a:rPr>
                <a:t>=  </a:t>
              </a:r>
              <a:r>
                <a:rPr lang="en-US" dirty="0" err="1" smtClean="0">
                  <a:solidFill>
                    <a:schemeClr val="bg1"/>
                  </a:solidFill>
                </a:rPr>
                <a:t>perpindahan</a:t>
              </a:r>
              <a:r>
                <a:rPr lang="en-US" dirty="0" smtClean="0">
                  <a:solidFill>
                    <a:schemeClr val="bg1"/>
                  </a:solidFill>
                </a:rPr>
                <a:t> (m)</a:t>
              </a:r>
              <a:endParaRPr lang="id-ID" dirty="0">
                <a:solidFill>
                  <a:schemeClr val="bg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13254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887"/>
    </mc:Choice>
    <mc:Fallback>
      <p:transition spd="slow" advClick="0" advTm="208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4528" y="1529209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Seorang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anak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mendorong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meja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dengan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gaya</a:t>
            </a:r>
            <a:r>
              <a:rPr lang="en-US" sz="2800" dirty="0">
                <a:solidFill>
                  <a:schemeClr val="bg1"/>
                </a:solidFill>
              </a:rPr>
              <a:t> 10 N </a:t>
            </a:r>
            <a:r>
              <a:rPr lang="en-US" sz="2800" dirty="0" err="1">
                <a:solidFill>
                  <a:schemeClr val="bg1"/>
                </a:solidFill>
              </a:rPr>
              <a:t>kekanan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sehingga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meja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bergerak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sejauh</a:t>
            </a:r>
            <a:r>
              <a:rPr lang="en-US" sz="2800" dirty="0">
                <a:solidFill>
                  <a:schemeClr val="bg1"/>
                </a:solidFill>
              </a:rPr>
              <a:t> 2 m. </a:t>
            </a:r>
            <a:r>
              <a:rPr lang="en-US" sz="2800" dirty="0" err="1">
                <a:solidFill>
                  <a:schemeClr val="bg1"/>
                </a:solidFill>
              </a:rPr>
              <a:t>Berapakah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usaha</a:t>
            </a:r>
            <a:r>
              <a:rPr lang="en-US" sz="2800" dirty="0">
                <a:solidFill>
                  <a:schemeClr val="bg1"/>
                </a:solidFill>
              </a:rPr>
              <a:t> yang </a:t>
            </a:r>
            <a:r>
              <a:rPr lang="en-US" sz="2800" dirty="0" err="1">
                <a:solidFill>
                  <a:schemeClr val="bg1"/>
                </a:solidFill>
              </a:rPr>
              <a:t>dilakukan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anak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tersebut</a:t>
            </a:r>
            <a:r>
              <a:rPr lang="en-US" sz="28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3" name="Rectangle 2"/>
          <p:cNvSpPr/>
          <p:nvPr/>
        </p:nvSpPr>
        <p:spPr>
          <a:xfrm>
            <a:off x="1640632" y="3284984"/>
            <a:ext cx="4953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Dik</a:t>
            </a:r>
            <a:r>
              <a:rPr lang="en-US" sz="2800" dirty="0">
                <a:solidFill>
                  <a:schemeClr val="bg1"/>
                </a:solidFill>
              </a:rPr>
              <a:t> : F = 10 N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   s = 2 m</a:t>
            </a:r>
          </a:p>
          <a:p>
            <a:r>
              <a:rPr lang="en-US" sz="2800" dirty="0" err="1">
                <a:solidFill>
                  <a:schemeClr val="bg1"/>
                </a:solidFill>
              </a:rPr>
              <a:t>Dit</a:t>
            </a:r>
            <a:r>
              <a:rPr lang="en-US" sz="2800" dirty="0">
                <a:solidFill>
                  <a:schemeClr val="bg1"/>
                </a:solidFill>
              </a:rPr>
              <a:t> :  W</a:t>
            </a:r>
          </a:p>
          <a:p>
            <a:r>
              <a:rPr lang="en-US" sz="2800" dirty="0" err="1">
                <a:solidFill>
                  <a:schemeClr val="bg1"/>
                </a:solidFill>
              </a:rPr>
              <a:t>Jawab</a:t>
            </a:r>
            <a:r>
              <a:rPr lang="en-US" sz="2800" dirty="0">
                <a:solidFill>
                  <a:schemeClr val="bg1"/>
                </a:solidFill>
              </a:rPr>
              <a:t> : W = F . s</a:t>
            </a:r>
          </a:p>
          <a:p>
            <a:r>
              <a:rPr lang="en-US" sz="2800" dirty="0">
                <a:solidFill>
                  <a:schemeClr val="bg1"/>
                </a:solidFill>
              </a:rPr>
              <a:t>	   </a:t>
            </a:r>
            <a:r>
              <a:rPr lang="en-US" sz="2800" dirty="0" smtClean="0">
                <a:solidFill>
                  <a:schemeClr val="bg1"/>
                </a:solidFill>
              </a:rPr>
              <a:t>     =  </a:t>
            </a:r>
            <a:r>
              <a:rPr lang="en-US" sz="2800" dirty="0">
                <a:solidFill>
                  <a:schemeClr val="bg1"/>
                </a:solidFill>
              </a:rPr>
              <a:t>10 N . 2 m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           </a:t>
            </a:r>
            <a:r>
              <a:rPr lang="en-US" sz="2800" dirty="0" smtClean="0">
                <a:solidFill>
                  <a:schemeClr val="bg1"/>
                </a:solidFill>
              </a:rPr>
              <a:t>   </a:t>
            </a:r>
            <a:r>
              <a:rPr lang="en-US" sz="2800" dirty="0">
                <a:solidFill>
                  <a:schemeClr val="bg1"/>
                </a:solidFill>
              </a:rPr>
              <a:t>= 20 Nm = 20 J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0044" y="548680"/>
            <a:ext cx="3196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CONTOH SOAL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5586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8772"/>
    </mc:Choice>
    <mc:Fallback>
      <p:transition spd="slow" advClick="0" advTm="187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16496" y="1772235"/>
            <a:ext cx="907300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Usaha </a:t>
            </a:r>
            <a:r>
              <a:rPr kumimoji="0" lang="en-US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oleh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beberapa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gaya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Misalkan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pada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suatu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benda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bekerja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gaya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masing-masing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melakukan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usaha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sebesar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W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, W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, W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, …,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en-US" sz="2800" b="0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. Usaha total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gaya-gaya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ini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sama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jumlah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usaha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yang di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lakukan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oleh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masing-masing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Franklin Gothic Book" pitchFamily="34" charset="0"/>
                <a:ea typeface="Times New Roman" pitchFamily="18" charset="0"/>
                <a:cs typeface="Arial" pitchFamily="34" charset="0"/>
              </a:rPr>
              <a:t>gaya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6496" y="567450"/>
            <a:ext cx="57788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Usaha </a:t>
            </a:r>
            <a:r>
              <a:rPr lang="en-US" sz="4000" b="1" dirty="0" err="1">
                <a:solidFill>
                  <a:schemeClr val="bg1"/>
                </a:solidFill>
              </a:rPr>
              <a:t>oleh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beberapa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en-US" sz="4000" b="1" dirty="0" err="1">
                <a:solidFill>
                  <a:schemeClr val="bg1"/>
                </a:solidFill>
              </a:rPr>
              <a:t>gaya</a:t>
            </a:r>
            <a:endParaRPr lang="en-US" sz="4000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8704" y="4480354"/>
            <a:ext cx="5256584" cy="815490"/>
            <a:chOff x="0" y="7753"/>
            <a:chExt cx="3735317" cy="815490"/>
          </a:xfrm>
          <a:scene3d>
            <a:camera prst="orthographicFront"/>
            <a:lightRig rig="flat" dir="t"/>
          </a:scene3d>
        </p:grpSpPr>
        <p:sp>
          <p:nvSpPr>
            <p:cNvPr id="7" name="Rounded Rectangle 6"/>
            <p:cNvSpPr/>
            <p:nvPr/>
          </p:nvSpPr>
          <p:spPr>
            <a:xfrm>
              <a:off x="0" y="7753"/>
              <a:ext cx="3735317" cy="81549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39809" y="47562"/>
              <a:ext cx="3655699" cy="7358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3400" kern="1200" dirty="0" smtClean="0"/>
                <a:t>W </a:t>
              </a:r>
              <a:r>
                <a:rPr lang="id-ID" sz="3400" kern="1200" dirty="0" smtClean="0"/>
                <a:t>= </a:t>
              </a:r>
              <a:r>
                <a:rPr lang="en-US" sz="3200" b="1" dirty="0" smtClean="0">
                  <a:solidFill>
                    <a:schemeClr val="tx1"/>
                  </a:solidFill>
                  <a:latin typeface="Franklin Gothic Book" pitchFamily="34" charset="0"/>
                  <a:ea typeface="Times New Roman" pitchFamily="18" charset="0"/>
                  <a:cs typeface="Arial" pitchFamily="34" charset="0"/>
                </a:rPr>
                <a:t>W</a:t>
              </a:r>
              <a:r>
                <a:rPr lang="en-US" sz="3200" b="1" baseline="-30000" dirty="0" smtClean="0">
                  <a:solidFill>
                    <a:schemeClr val="tx1"/>
                  </a:solidFill>
                  <a:latin typeface="Franklin Gothic Book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lang="en-US" sz="3200" b="1" dirty="0" smtClean="0">
                  <a:solidFill>
                    <a:schemeClr val="tx1"/>
                  </a:solidFill>
                  <a:latin typeface="Franklin Gothic Book" pitchFamily="34" charset="0"/>
                  <a:ea typeface="Times New Roman" pitchFamily="18" charset="0"/>
                  <a:cs typeface="Arial" pitchFamily="34" charset="0"/>
                </a:rPr>
                <a:t>+ W</a:t>
              </a:r>
              <a:r>
                <a:rPr lang="en-US" sz="3200" b="1" baseline="-30000" dirty="0" smtClean="0">
                  <a:solidFill>
                    <a:schemeClr val="tx1"/>
                  </a:solidFill>
                  <a:latin typeface="Franklin Gothic Book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lang="en-US" sz="3200" b="1" dirty="0">
                  <a:solidFill>
                    <a:schemeClr val="tx1"/>
                  </a:solidFill>
                  <a:latin typeface="Franklin Gothic Book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3200" b="1" dirty="0" smtClean="0">
                  <a:solidFill>
                    <a:schemeClr val="tx1"/>
                  </a:solidFill>
                  <a:latin typeface="Franklin Gothic Book" pitchFamily="34" charset="0"/>
                  <a:ea typeface="Times New Roman" pitchFamily="18" charset="0"/>
                  <a:cs typeface="Arial" pitchFamily="34" charset="0"/>
                </a:rPr>
                <a:t>+ W</a:t>
              </a:r>
              <a:r>
                <a:rPr lang="en-US" sz="3200" b="1" baseline="-30000" dirty="0" smtClean="0">
                  <a:solidFill>
                    <a:schemeClr val="tx1"/>
                  </a:solidFill>
                  <a:latin typeface="Franklin Gothic Book" pitchFamily="34" charset="0"/>
                  <a:ea typeface="Times New Roman" pitchFamily="18" charset="0"/>
                  <a:cs typeface="Arial" pitchFamily="34" charset="0"/>
                </a:rPr>
                <a:t>3</a:t>
              </a:r>
              <a:r>
                <a:rPr lang="en-US" sz="3200" b="1" dirty="0" smtClean="0">
                  <a:solidFill>
                    <a:schemeClr val="tx1"/>
                  </a:solidFill>
                  <a:latin typeface="Franklin Gothic Book" pitchFamily="34" charset="0"/>
                  <a:ea typeface="Times New Roman" pitchFamily="18" charset="0"/>
                  <a:cs typeface="Arial" pitchFamily="34" charset="0"/>
                </a:rPr>
                <a:t> + … </a:t>
              </a:r>
              <a:r>
                <a:rPr lang="en-US" sz="3200" b="1" dirty="0" err="1" smtClean="0">
                  <a:solidFill>
                    <a:schemeClr val="tx1"/>
                  </a:solidFill>
                  <a:latin typeface="Franklin Gothic Book" pitchFamily="34" charset="0"/>
                  <a:ea typeface="Times New Roman" pitchFamily="18" charset="0"/>
                  <a:cs typeface="Arial" pitchFamily="34" charset="0"/>
                </a:rPr>
                <a:t>W</a:t>
              </a:r>
              <a:r>
                <a:rPr lang="en-US" sz="3200" b="1" baseline="-30000" dirty="0" err="1" smtClean="0">
                  <a:solidFill>
                    <a:schemeClr val="tx1"/>
                  </a:solidFill>
                  <a:latin typeface="Franklin Gothic Book" pitchFamily="34" charset="0"/>
                  <a:ea typeface="Times New Roman" pitchFamily="18" charset="0"/>
                  <a:cs typeface="Arial" pitchFamily="34" charset="0"/>
                </a:rPr>
                <a:t>n</a:t>
              </a:r>
              <a:endParaRPr lang="id-ID" sz="3200" b="1" kern="1200" dirty="0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38650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425"/>
    </mc:Choice>
    <mc:Fallback>
      <p:transition spd="slow" advClick="0" advTm="114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4488" y="1268760"/>
            <a:ext cx="9001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 err="1">
                <a:solidFill>
                  <a:schemeClr val="bg1"/>
                </a:solidFill>
              </a:rPr>
              <a:t>Tiga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anak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saling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mendorong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meja</a:t>
            </a:r>
            <a:r>
              <a:rPr lang="en-US" sz="2600" dirty="0">
                <a:solidFill>
                  <a:schemeClr val="bg1"/>
                </a:solidFill>
              </a:rPr>
              <a:t>, </a:t>
            </a:r>
            <a:r>
              <a:rPr lang="en-US" sz="2600" dirty="0" err="1">
                <a:solidFill>
                  <a:schemeClr val="bg1"/>
                </a:solidFill>
              </a:rPr>
              <a:t>dua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anak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mendorong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meja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dengan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gaya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</a:rPr>
              <a:t>masing-masing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20 N </a:t>
            </a:r>
            <a:r>
              <a:rPr lang="en-US" sz="2600" dirty="0" err="1">
                <a:solidFill>
                  <a:schemeClr val="bg1"/>
                </a:solidFill>
              </a:rPr>
              <a:t>ke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kanan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dan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seorang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anak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mendorong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meja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kekiri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dengan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gaya</a:t>
            </a:r>
            <a:r>
              <a:rPr lang="en-US" sz="2600" dirty="0">
                <a:solidFill>
                  <a:schemeClr val="bg1"/>
                </a:solidFill>
              </a:rPr>
              <a:t> 30 N. </a:t>
            </a:r>
            <a:r>
              <a:rPr lang="en-US" sz="2600" dirty="0" err="1">
                <a:solidFill>
                  <a:schemeClr val="bg1"/>
                </a:solidFill>
              </a:rPr>
              <a:t>Jika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meja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bergeser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ke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kanan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sejauh</a:t>
            </a:r>
            <a:r>
              <a:rPr lang="en-US" sz="2600" dirty="0">
                <a:solidFill>
                  <a:schemeClr val="bg1"/>
                </a:solidFill>
              </a:rPr>
              <a:t> 2 m, </a:t>
            </a:r>
            <a:r>
              <a:rPr lang="en-US" sz="2600" dirty="0" err="1">
                <a:solidFill>
                  <a:schemeClr val="bg1"/>
                </a:solidFill>
              </a:rPr>
              <a:t>berapakah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kerja</a:t>
            </a:r>
            <a:r>
              <a:rPr lang="en-US" sz="2600" dirty="0">
                <a:solidFill>
                  <a:schemeClr val="bg1"/>
                </a:solidFill>
              </a:rPr>
              <a:t> total </a:t>
            </a:r>
            <a:r>
              <a:rPr lang="en-US" sz="2600" dirty="0" err="1">
                <a:solidFill>
                  <a:schemeClr val="bg1"/>
                </a:solidFill>
              </a:rPr>
              <a:t>ketiga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anak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tersebut</a:t>
            </a:r>
            <a:r>
              <a:rPr lang="en-US" sz="2600" dirty="0">
                <a:solidFill>
                  <a:schemeClr val="bg1"/>
                </a:solidFill>
              </a:rPr>
              <a:t>?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2344" y="404664"/>
            <a:ext cx="3196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CONTOH SOAL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80087" y="3284984"/>
            <a:ext cx="4953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</a:rPr>
              <a:t>Dik</a:t>
            </a:r>
            <a:r>
              <a:rPr lang="en-US" sz="2400" dirty="0">
                <a:solidFill>
                  <a:schemeClr val="bg1"/>
                </a:solidFill>
              </a:rPr>
              <a:t> : F1 = F2 = 20 N </a:t>
            </a:r>
            <a:r>
              <a:rPr lang="en-US" sz="2400" dirty="0" err="1">
                <a:solidFill>
                  <a:schemeClr val="bg1"/>
                </a:solidFill>
              </a:rPr>
              <a:t>kekanan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  F3 = 30 N </a:t>
            </a:r>
            <a:r>
              <a:rPr lang="en-US" sz="2400" dirty="0" err="1">
                <a:solidFill>
                  <a:schemeClr val="bg1"/>
                </a:solidFill>
              </a:rPr>
              <a:t>kekiri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  S = 2 m </a:t>
            </a:r>
            <a:r>
              <a:rPr lang="en-US" sz="2400" dirty="0" err="1">
                <a:solidFill>
                  <a:schemeClr val="bg1"/>
                </a:solidFill>
              </a:rPr>
              <a:t>kekanan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err="1">
                <a:solidFill>
                  <a:schemeClr val="bg1"/>
                </a:solidFill>
              </a:rPr>
              <a:t>Dit</a:t>
            </a:r>
            <a:r>
              <a:rPr lang="en-US" sz="2400" dirty="0">
                <a:solidFill>
                  <a:schemeClr val="bg1"/>
                </a:solidFill>
              </a:rPr>
              <a:t> ; </a:t>
            </a:r>
            <a:r>
              <a:rPr lang="en-US" sz="2400" dirty="0" err="1">
                <a:solidFill>
                  <a:schemeClr val="bg1"/>
                </a:solidFill>
              </a:rPr>
              <a:t>Wtotal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err="1">
                <a:solidFill>
                  <a:schemeClr val="bg1"/>
                </a:solidFill>
              </a:rPr>
              <a:t>Jawab</a:t>
            </a:r>
            <a:r>
              <a:rPr lang="en-US" sz="2400" dirty="0">
                <a:solidFill>
                  <a:schemeClr val="bg1"/>
                </a:solidFill>
              </a:rPr>
              <a:t> : </a:t>
            </a:r>
          </a:p>
          <a:p>
            <a:r>
              <a:rPr lang="en-US" sz="2400" dirty="0">
                <a:solidFill>
                  <a:schemeClr val="bg1"/>
                </a:solidFill>
              </a:rPr>
              <a:t>	W total  = (F1 + F2 – F3) . s</a:t>
            </a:r>
          </a:p>
          <a:p>
            <a:r>
              <a:rPr lang="en-US" sz="2400" dirty="0">
                <a:solidFill>
                  <a:schemeClr val="bg1"/>
                </a:solidFill>
              </a:rPr>
              <a:t>	              = (20 + 20 – 30) . 2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                = 10 . 2 = 20 Nm = 20 J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9890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6411"/>
    </mc:Choice>
    <mc:Fallback>
      <p:transition spd="slow" advClick="0" advTm="264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1169" y="2674639"/>
            <a:ext cx="72122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0" dirty="0" smtClean="0">
                <a:solidFill>
                  <a:schemeClr val="bg1"/>
                </a:solidFill>
              </a:rPr>
              <a:t>TERIMA KASIH ...</a:t>
            </a:r>
            <a:endParaRPr lang="id-ID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1368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979"/>
    </mc:Choice>
    <mc:Fallback>
      <p:transition spd="slow" advClick="0" advTm="89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OJECT_VERSION" val="9.3"/>
  <p:tag name="ISPRING_PROJECT_FOLDER_UPDATED" val="1"/>
  <p:tag name="ISPRING_FIRST_PUBLISH" val="1"/>
  <p:tag name="ISPRING_LMS_API_VERSION" val="SCORM 1.2"/>
  <p:tag name="ISPRING_ULTRA_SCORM_COURSE_ID" val="B299E0D4-8849-4178-BC71-C989618390D0"/>
  <p:tag name="ISPRING_CMI5_LAUNCH_METHOD" val="any window"/>
  <p:tag name="ISPRINGCLOUDFOLDERID" val="1"/>
  <p:tag name="ISPRINGONLINEFOLDERID" val="1"/>
  <p:tag name="ISPRING_SCORM_RATE_SLIDES" val="0"/>
  <p:tag name="ISPRING_SCORM_PASSING_SCORE" val="0.000000"/>
  <p:tag name="ISPRING_CURRENT_PLAYER_ID" val="universal"/>
  <p:tag name="ISPRING_PUBLISH_SETTINGS" val="{&quot;commonSettings&quot;:{&quot;webSettings&quot;:{&quot;useMobileViewer&quot;:&quot;T_FALSE&quot;,&quot;format&quot;:&quot;OF_VIDEO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UUID" val="{84E7E961-0B4B-4E47-B477-42DC25A102B5}"/>
  <p:tag name="ISPRING_RESOURCE_FOLDER" val="D:\ADMIN MAPEL 2021\MATERI MENGAJAR\TALENTAPEDIA\TALENTASLIDE\USAHA\"/>
  <p:tag name="ISPRING_PRESENTATION_PATH" val="D:\ADMIN MAPEL 2021\MATERI MENGAJAR\TALENTAPEDIA\TALENTASLIDE\USAHA.pptx"/>
  <p:tag name="ISPRING_SCREEN_RECS_UPDATED" val="D:\ADMIN MAPEL 2021\MATERI MENGAJAR\TALENTAPEDIA\TALENTASLIDE\USAHA\"/>
  <p:tag name="FLASHSPRING_ZOOM_TAG" val="61"/>
  <p:tag name="ISPRING_PRESENTATION_INFO_2" val="&lt;?xml version=&quot;1.0&quot; encoding=&quot;UTF-8&quot; standalone=&quot;no&quot; ?&gt;&#10;&lt;presentation2&gt;&#10;&#10;  &lt;slides&gt;&#10;    &lt;slide id=&quot;{AD5852AC-6951-42A8-96B5-03C0D1AF4C73}&quot; pptId=&quot;260&quot;/&gt;&#10;    &lt;slide id=&quot;{5E4404D5-9525-4FAD-B76B-F3B467CED631}&quot; pptId=&quot;258&quot;/&gt;&#10;    &lt;slide id=&quot;{FBDF2CDD-6704-4854-AD00-17D0B40D384C}&quot; pptId=&quot;271&quot;/&gt;&#10;    &lt;slide id=&quot;{9E666325-2CEC-4D0C-A946-D7299BF09484}&quot; pptId=&quot;272&quot;/&gt;&#10;    &lt;slide id=&quot;{658DA0E9-EBA4-4DCB-A91A-86AECF4023A8}&quot; pptId=&quot;267&quot;/&gt;&#10;    &lt;slide id=&quot;{726405B2-AF99-4E35-9086-334291F74C3B}&quot; pptId=&quot;273&quot;/&gt;&#10;    &lt;slide id=&quot;{2D456264-B59D-4509-968C-5306CC2A61C2}&quot; pptId=&quot;274&quot;/&gt;&#10;    &lt;slide id=&quot;{8DEFF5D2-84A7-46D2-A0E9-3928A6770889}&quot; pptId=&quot;268&quot;/&gt;&#10;  &lt;/slides&gt;&#10;&#10;  &lt;narration&gt;&#10;    &lt;audioTracks&gt;&#10;      &lt;audioTrack muted=&quot;false&quot; name=&quot;Audio 1&quot; resource=&quot;701c8a9f&quot; slideId=&quot;{AD5852AC-6951-42A8-96B5-03C0D1AF4C73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&quot; resource=&quot;e995fbd3&quot; slideId=&quot;{5E4404D5-9525-4FAD-B76B-F3B467CED631}&quot; startTime=&quot;0&quot; stepIndex=&quot;0&quot; volume=&quot;1&quot;&gt;&#10;        &lt;audio channels=&quot;1&quot; format=&quot;s16&quot; sampleRate=&quot;44100&quot;/&gt;&#10;      &lt;/audioTrack&gt;&#10;      &lt;audioTrack muted=&quot;false&quot; name=&quot;Audio 3&quot; resource=&quot;ea32da77&quot; slideId=&quot;{FBDF2CDD-6704-4854-AD00-17D0B40D384C}&quot; startTime=&quot;0&quot; stepIndex=&quot;0&quot; volume=&quot;1&quot;&gt;&#10;        &lt;audio channels=&quot;1&quot; format=&quot;s16&quot; sampleRate=&quot;44100&quot;/&gt;&#10;      &lt;/audioTrack&gt;&#10;      &lt;audioTrack muted=&quot;false&quot; name=&quot;Audio 4&quot; resource=&quot;32d0f01f&quot; slideId=&quot;{9E666325-2CEC-4D0C-A946-D7299BF09484}&quot; startTime=&quot;0&quot; stepIndex=&quot;0&quot; volume=&quot;1&quot;&gt;&#10;        &lt;audio channels=&quot;1&quot; format=&quot;s16&quot; sampleRate=&quot;44100&quot;/&gt;&#10;      &lt;/audioTrack&gt;&#10;      &lt;audioTrack muted=&quot;false&quot; name=&quot;Audio 6&quot; resource=&quot;104f2ec5&quot; slideId=&quot;{726405B2-AF99-4E35-9086-334291F74C3B}&quot; startTime=&quot;0&quot; stepIndex=&quot;0&quot; volume=&quot;1&quot;&gt;&#10;        &lt;audio channels=&quot;1&quot; format=&quot;s16&quot; sampleRate=&quot;44100&quot;/&gt;&#10;      &lt;/audioTrack&gt;&#10;      &lt;audioTrack muted=&quot;false&quot; name=&quot;Audio 8&quot; resource=&quot;14126a21&quot; slideId=&quot;{8DEFF5D2-84A7-46D2-A0E9-3928A6770889}&quot; startTime=&quot;0&quot; stepIndex=&quot;0&quot; volume=&quot;1&quot;&gt;&#10;        &lt;audio channels=&quot;1&quot; format=&quot;s16&quot; sampleRate=&quot;44100&quot;/&gt;&#10;      &lt;/audioTrack&gt;&#10;      &lt;audioTrack muted=&quot;false&quot; name=&quot;Audio 9&quot; resource=&quot;88dfa8d9&quot; slideId=&quot;{658DA0E9-EBA4-4DCB-A91A-86AECF4023A8}&quot; startTime=&quot;0&quot; stepIndex=&quot;0&quot; volume=&quot;1&quot;&gt;&#10;        &lt;audio channels=&quot;1&quot; format=&quot;s16&quot; sampleRate=&quot;44100&quot;/&gt;&#10;      &lt;/audioTrack&gt;&#10;      &lt;audioTrack muted=&quot;false&quot; name=&quot;Audio 10&quot; resource=&quot;aa89cbd4&quot; slideId=&quot;{2D456264-B59D-4509-968C-5306CC2A61C2}&quot; startTime=&quot;0&quot; stepIndex=&quot;0&quot; volume=&quot;1&quot;&gt;&#10;        &lt;audio channels=&quot;1&quot; format=&quot;s16&quot; sampleRate=&quot;44100&quot;/&gt;&#10;      &lt;/audioTrack&gt;&#10;    &lt;/audioTracks&gt;&#10;    &lt;videoTracks/&gt;&#10;  &lt;/narration&gt;&#10;&#10;&lt;/presentation2&gt;&#10;"/>
  <p:tag name="ISPRING_ULTRA_SCORM_COURCE_TITLE" val="USAH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[[&quot;\u0004(\uFFFD{0D9E8E4F-EB14-4151-8887-7974E0FFC47F}&quot;,&quot;D:\\ADMIN MAPEL 2021\\MATERI MENGAJAR\\TALENTAPEDIA\\TALENTATUBE&quot;]]"/>
  <p:tag name="ISPRING_SCORM_RATE_QUIZZES" val="0"/>
  <p:tag name="ISPRING_PRESENTATION_TITLE" val="USAH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TIMING" val="|7.227"/>
  <p:tag name="GENSWF_ADVANCE_TIME" val="8.976"/>
  <p:tag name="ISPRING_SLIDE_ID_2" val="{AD5852AC-6951-42A8-96B5-03C0D1AF4C73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8.616"/>
  <p:tag name="ISPRING_SLIDE_ID_2" val="{5E4404D5-9525-4FAD-B76B-F3B467CED631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17.574"/>
  <p:tag name="ISPRING_SLIDE_ID_2" val="{FBDF2CDD-6704-4854-AD00-17D0B40D384C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20.887"/>
  <p:tag name="TIMING" val="|5.019|2.278|11.154"/>
  <p:tag name="ISPRING_SLIDE_INDENT_LEVEL" val="0"/>
  <p:tag name="ISPRING_SLIDE_ID_2" val="{9E666325-2CEC-4D0C-A946-D7299BF09484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ADVANCE_TIME" val="18.772"/>
  <p:tag name="TIMING" val="|2.055|11.404"/>
  <p:tag name="ISPRING_SLIDE_ID_2" val="{658DA0E9-EBA4-4DCB-A91A-86AECF4023A8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1.425"/>
  <p:tag name="TIMING" val="|6.466|1.667"/>
  <p:tag name="ISPRING_SLIDE_INDENT_LEVEL" val="0"/>
  <p:tag name="ISPRING_SLIDE_ID_2" val="{726405B2-AF99-4E35-9086-334291F74C3B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ISPRING_SLIDE_ID_2" val="{2D456264-B59D-4509-968C-5306CC2A61C2}"/>
  <p:tag name="GENSWF_ADVANCE_TIME" val="26.411"/>
  <p:tag name="TIMING" val="|1.902|20.98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8.979"/>
  <p:tag name="ISPRING_SLIDE_INDENT_LEVEL" val="0"/>
  <p:tag name="ISPRING_SLIDE_ID_2" val="{8DEFF5D2-84A7-46D2-A0E9-3928A6770889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246</Words>
  <Application>Microsoft Office PowerPoint</Application>
  <PresentationFormat>A4 Paper (210x297 mm)</PresentationFormat>
  <Paragraphs>45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USAHA</dc:title>
  <dc:creator>TALENTA</dc:creator>
  <cp:lastModifiedBy>hp</cp:lastModifiedBy>
  <cp:revision>81</cp:revision>
  <dcterms:created xsi:type="dcterms:W3CDTF">2020-06-24T10:54:20Z</dcterms:created>
  <dcterms:modified xsi:type="dcterms:W3CDTF">2020-08-26T21:18:26Z</dcterms:modified>
</cp:coreProperties>
</file>