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7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72" r:id="rId14"/>
    <p:sldId id="271" r:id="rId15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0475-865F-4F80-9561-5544E7121B0B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62C3E-AB6E-477F-863D-F6301937A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0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0475-865F-4F80-9561-5544E7121B0B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62C3E-AB6E-477F-863D-F6301937A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093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0475-865F-4F80-9561-5544E7121B0B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62C3E-AB6E-477F-863D-F6301937A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292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0475-865F-4F80-9561-5544E7121B0B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62C3E-AB6E-477F-863D-F6301937A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1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0475-865F-4F80-9561-5544E7121B0B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62C3E-AB6E-477F-863D-F6301937A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797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0475-865F-4F80-9561-5544E7121B0B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62C3E-AB6E-477F-863D-F6301937A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36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0475-865F-4F80-9561-5544E7121B0B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62C3E-AB6E-477F-863D-F6301937A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50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0475-865F-4F80-9561-5544E7121B0B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62C3E-AB6E-477F-863D-F6301937A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557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0475-865F-4F80-9561-5544E7121B0B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62C3E-AB6E-477F-863D-F6301937A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64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0475-865F-4F80-9561-5544E7121B0B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62C3E-AB6E-477F-863D-F6301937A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03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0475-865F-4F80-9561-5544E7121B0B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62C3E-AB6E-477F-863D-F6301937A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901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40475-865F-4F80-9561-5544E7121B0B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62C3E-AB6E-477F-863D-F6301937A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5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6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4.gif"/><Relationship Id="rId5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7" Type="http://schemas.openxmlformats.org/officeDocument/2006/relationships/image" Target="../media/image1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47" y="383790"/>
            <a:ext cx="1087193" cy="108719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28575" y="1854772"/>
            <a:ext cx="756809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C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BAB 2</a:t>
            </a:r>
          </a:p>
          <a:p>
            <a:pPr algn="ctr"/>
            <a:r>
              <a:rPr lang="en-US" sz="6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C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PERSAMAAN KUADRAT</a:t>
            </a:r>
            <a:endParaRPr lang="en-US" sz="6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CC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1432" y="3351337"/>
            <a:ext cx="3140568" cy="274036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57995" y="6091706"/>
            <a:ext cx="87813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ARISYIAMI MUNISA, </a:t>
            </a:r>
            <a:r>
              <a:rPr lang="en-US" sz="1600" b="1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S.Si</a:t>
            </a:r>
            <a:r>
              <a:rPr lang="en-US" sz="16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16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~ MATEMATIKA 9 ~ TALENTA JUNIOR HIGH SCHOOL</a:t>
            </a:r>
            <a:endParaRPr lang="en-US" sz="1600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39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99725" y="426737"/>
            <a:ext cx="4520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2</a:t>
            </a:r>
            <a:r>
              <a:rPr lang="en-US" sz="32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. PEMFAKTORAN</a:t>
            </a:r>
            <a:endParaRPr lang="en-US" sz="3200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492112" y="1418410"/>
                <a:ext cx="9415226" cy="499898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Contoh : </a:t>
                </a:r>
              </a:p>
              <a:p>
                <a:pPr marL="0" indent="0">
                  <a:buNone/>
                </a:pPr>
                <a:r>
                  <a:rPr lang="en-US" sz="24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Tentukan</a:t>
                </a:r>
                <a:r>
                  <a:rPr lang="en-US" sz="24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4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akar</a:t>
                </a:r>
                <a:r>
                  <a:rPr lang="en-US" sz="24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– </a:t>
                </a:r>
                <a:r>
                  <a:rPr lang="en-US" sz="24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akar</a:t>
                </a:r>
                <a:r>
                  <a:rPr lang="en-US" sz="24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4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dari</a:t>
                </a:r>
                <a:r>
                  <a:rPr lang="en-US" sz="24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en-US" sz="24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4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24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4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2400" b="1" dirty="0" smtClean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400" b="1" dirty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4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	</a:t>
                </a:r>
                <a:endParaRPr lang="en-US" sz="2000" b="1" dirty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112" y="1418410"/>
                <a:ext cx="9415226" cy="4998984"/>
              </a:xfrm>
              <a:prstGeom prst="rect">
                <a:avLst/>
              </a:prstGeom>
              <a:blipFill rotWithShape="0">
                <a:blip r:embed="rId4"/>
                <a:stretch>
                  <a:fillRect l="-1036" t="-17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3942962" y="6344765"/>
            <a:ext cx="77745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ARISYIAMI MUNISA, </a:t>
            </a:r>
            <a:r>
              <a:rPr lang="en-US" sz="1400" b="1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S.Si</a:t>
            </a:r>
            <a:r>
              <a:rPr lang="en-US" sz="1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1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~ MATEMATIKA 9 ~ TALENTA JUNIOR HIGH SCHOOL</a:t>
            </a:r>
            <a:endParaRPr lang="en-US" sz="1400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35613" y="3871945"/>
            <a:ext cx="2433629" cy="247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83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99725" y="426737"/>
            <a:ext cx="4520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2</a:t>
            </a:r>
            <a:r>
              <a:rPr lang="en-US" sz="32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. PEMFAKTORAN</a:t>
            </a:r>
            <a:endParaRPr lang="en-US" sz="3200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304983" y="1438249"/>
                <a:ext cx="9415226" cy="499898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4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d</a:t>
                </a:r>
                <a:r>
                  <a:rPr lang="en-US" sz="24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. </a:t>
                </a:r>
                <a:r>
                  <a:rPr lang="en-US" sz="24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Bentuk</a:t>
                </a:r>
                <a:r>
                  <a:rPr lang="en-US" sz="24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𝒂𝒙</m:t>
                        </m:r>
                      </m:e>
                      <m:sup>
                        <m: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𝒃𝒙</m:t>
                    </m:r>
                    <m:r>
                      <a:rPr lang="en-US" sz="24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  ;</m:t>
                    </m:r>
                    <m:r>
                      <a:rPr lang="en-US" sz="24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𝒅𝒆𝒏𝒈𝒂𝒏</m:t>
                    </m:r>
                    <m:r>
                      <a:rPr lang="en-US" sz="24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24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sz="24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endParaRPr lang="en-US" sz="2400" b="1" dirty="0" smtClean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400" b="1" dirty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	</a:t>
                </a:r>
                <a:r>
                  <a:rPr lang="en-US" sz="20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Faktorisasinya</a:t>
                </a:r>
                <a:r>
                  <a:rPr lang="en-US" sz="2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:</a:t>
                </a:r>
              </a:p>
              <a:p>
                <a:pPr marL="0" indent="0">
                  <a:buNone/>
                </a:pPr>
                <a:endParaRPr lang="en-US" sz="2000" b="1" dirty="0" smtClean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rgbClr val="FFC000"/>
                    </a:solidFill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400" b="1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𝒂𝒙</m:t>
                            </m:r>
                            <m:r>
                              <a:rPr lang="en-US" sz="2400" b="1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b="1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</m:d>
                        <m:d>
                          <m:dPr>
                            <m:ctrlPr>
                              <a:rPr lang="en-US" sz="2400" b="1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𝒂𝒙</m:t>
                            </m:r>
                            <m:r>
                              <a:rPr lang="en-US" sz="2400" b="1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b="1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</m:e>
                        </m:d>
                      </m:num>
                      <m:den>
                        <m:r>
                          <a:rPr lang="en-US" sz="24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b="1" dirty="0" smtClean="0">
                    <a:latin typeface="Comic Sans MS" panose="030F0702030302020204" pitchFamily="66" charset="0"/>
                  </a:rPr>
                  <a:t>     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𝒂𝒙</m:t>
                        </m:r>
                        <m: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</m:d>
                    <m:d>
                      <m:dPr>
                        <m:ctrlP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𝒂𝒙</m:t>
                        </m:r>
                        <m: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𝒒</m:t>
                        </m:r>
                      </m:e>
                    </m:d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b="1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  					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𝒂𝒙</m:t>
                        </m:r>
                        <m:r>
                          <a:rPr lang="en-US" sz="20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</m:d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2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		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𝒂𝒙</m:t>
                        </m:r>
                        <m:r>
                          <a:rPr lang="en-US" sz="20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0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𝒒</m:t>
                        </m:r>
                      </m:e>
                    </m:d>
                    <m:r>
                      <a:rPr lang="en-US" sz="20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0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b="1" dirty="0" smtClean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   </a:t>
                </a:r>
                <a:r>
                  <a:rPr lang="en-US" sz="20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dengan</a:t>
                </a:r>
                <a:r>
                  <a:rPr lang="en-US" sz="2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𝒒</m:t>
                    </m:r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2000" b="1" i="1" dirty="0" smtClean="0">
                    <a:solidFill>
                      <a:srgbClr val="FFC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	                	             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𝒂𝒙</m:t>
                    </m:r>
                    <m:r>
                      <a:rPr lang="en-US" sz="20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US" sz="2000" b="1" i="1" dirty="0" smtClean="0">
                    <a:solidFill>
                      <a:srgbClr val="FFC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	   </a:t>
                </a:r>
                <a:r>
                  <a:rPr lang="en-US" sz="2000" b="1" i="1" dirty="0">
                    <a:solidFill>
                      <a:srgbClr val="FFC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2000" b="1" i="1" dirty="0" smtClean="0">
                    <a:solidFill>
                      <a:srgbClr val="FFC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                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𝒂𝒙</m:t>
                    </m:r>
                    <m:r>
                      <a:rPr lang="en-US" sz="20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𝒒</m:t>
                    </m:r>
                  </m:oMath>
                </a14:m>
                <a:endParaRPr lang="en-US" sz="2000" b="1" i="1" dirty="0" smtClean="0">
                  <a:solidFill>
                    <a:srgbClr val="FFC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FFC000"/>
                    </a:solidFill>
                  </a:rPr>
                  <a:t>                         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𝒒</m:t>
                    </m:r>
                    <m:r>
                      <a:rPr lang="en-US" sz="20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US" sz="2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			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20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sz="2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20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20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𝒒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endParaRPr lang="en-US" sz="2000" b="1" dirty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b="1" dirty="0" smtClean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983" y="1438249"/>
                <a:ext cx="9415226" cy="4998984"/>
              </a:xfrm>
              <a:prstGeom prst="rect">
                <a:avLst/>
              </a:prstGeom>
              <a:blipFill rotWithShape="0">
                <a:blip r:embed="rId4"/>
                <a:stretch>
                  <a:fillRect l="-971" t="-1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3683357" y="3444045"/>
            <a:ext cx="1094705" cy="12879"/>
          </a:xfrm>
          <a:prstGeom prst="straightConnector1">
            <a:avLst/>
          </a:prstGeom>
          <a:ln w="444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42962" y="6344765"/>
            <a:ext cx="77745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ARISYIAMI MUNISA, </a:t>
            </a:r>
            <a:r>
              <a:rPr lang="en-US" sz="1400" b="1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S.Si</a:t>
            </a:r>
            <a:r>
              <a:rPr lang="en-US" sz="1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1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~ MATEMATIKA 9 ~ TALENTA JUNIOR HIGH SCHOOL</a:t>
            </a:r>
            <a:endParaRPr lang="en-US" sz="1400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35613" y="3871945"/>
            <a:ext cx="2433629" cy="247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33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99725" y="426737"/>
            <a:ext cx="4520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2</a:t>
            </a:r>
            <a:r>
              <a:rPr lang="en-US" sz="32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. PEMFAKTORAN</a:t>
            </a:r>
            <a:endParaRPr lang="en-US" sz="3200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631064" y="1313922"/>
                <a:ext cx="9415226" cy="522182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Contoh 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0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Tentukan</a:t>
                </a:r>
                <a:r>
                  <a:rPr lang="en-US" sz="2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akar</a:t>
                </a:r>
                <a:r>
                  <a:rPr lang="en-US" sz="2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– </a:t>
                </a:r>
                <a:r>
                  <a:rPr lang="en-US" sz="20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akar</a:t>
                </a:r>
                <a:r>
                  <a:rPr lang="en-US" sz="2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dari</a:t>
                </a:r>
                <a:r>
                  <a:rPr lang="en-US" sz="2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2000" b="1" dirty="0" smtClean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5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	</a:t>
                </a:r>
                <a:r>
                  <a:rPr lang="en-US" sz="16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	</a:t>
                </a:r>
              </a:p>
              <a:p>
                <a:pPr marL="0" indent="0">
                  <a:buNone/>
                </a:pPr>
                <a:r>
                  <a:rPr lang="en-US" sz="1600" b="1" i="1" dirty="0" smtClean="0">
                    <a:solidFill>
                      <a:srgbClr val="FFC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	                		   </a:t>
                </a:r>
                <a:r>
                  <a:rPr lang="en-US" sz="1600" b="1" i="1" dirty="0">
                    <a:solidFill>
                      <a:srgbClr val="FFC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1600" b="1" i="1" dirty="0" smtClean="0">
                    <a:solidFill>
                      <a:srgbClr val="FFC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</a:t>
                </a:r>
                <a:r>
                  <a:rPr lang="en-US" sz="16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			</a:t>
                </a:r>
                <a:endParaRPr lang="en-US" sz="1600" b="1" dirty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b="1" dirty="0" smtClean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064" y="1313922"/>
                <a:ext cx="9415226" cy="5221829"/>
              </a:xfrm>
              <a:prstGeom prst="rect">
                <a:avLst/>
              </a:prstGeom>
              <a:blipFill rotWithShape="0">
                <a:blip r:embed="rId4"/>
                <a:stretch>
                  <a:fillRect l="-1036" t="-1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3942962" y="6344765"/>
            <a:ext cx="77745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ARISYIAMI MUNISA, </a:t>
            </a:r>
            <a:r>
              <a:rPr lang="en-US" sz="1400" b="1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S.Si</a:t>
            </a:r>
            <a:r>
              <a:rPr lang="en-US" sz="1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1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~ MATEMATIKA 9 ~ TALENTA JUNIOR HIGH SCHOOL</a:t>
            </a:r>
            <a:endParaRPr lang="en-US" sz="1400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35613" y="3871945"/>
            <a:ext cx="2433629" cy="247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27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99725" y="426737"/>
            <a:ext cx="4520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LATIHAN SOAL!</a:t>
            </a:r>
            <a:endParaRPr lang="en-US" sz="3200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631064" y="1313922"/>
                <a:ext cx="9415226" cy="522182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342900" indent="-342900">
                  <a:lnSpc>
                    <a:spcPct val="150000"/>
                  </a:lnSpc>
                  <a:buAutoNum type="arabicPeriod"/>
                </a:pPr>
                <a:r>
                  <a:rPr lang="en-US" sz="15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Tentukan </a:t>
                </a:r>
                <a:r>
                  <a:rPr lang="en-US" sz="15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akar</a:t>
                </a:r>
                <a:r>
                  <a:rPr lang="en-US" sz="15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15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dari</a:t>
                </a:r>
                <a:r>
                  <a:rPr lang="en-US" sz="15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15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persamaan</a:t>
                </a:r>
                <a:r>
                  <a:rPr lang="en-US" sz="15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di </a:t>
                </a:r>
                <a:r>
                  <a:rPr lang="en-US" sz="15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bawah</a:t>
                </a:r>
                <a:r>
                  <a:rPr lang="en-US" sz="15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15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ini</a:t>
                </a:r>
                <a:r>
                  <a:rPr lang="en-US" sz="15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15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dengan</a:t>
                </a:r>
                <a:r>
                  <a:rPr lang="en-US" sz="15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15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cara</a:t>
                </a:r>
                <a:r>
                  <a:rPr lang="en-US" sz="15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15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menggunakan</a:t>
                </a:r>
                <a:r>
                  <a:rPr lang="en-US" sz="15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15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rumus</a:t>
                </a:r>
                <a:r>
                  <a:rPr lang="en-US" sz="15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ABC!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5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	a. </a:t>
                </a:r>
                <a14:m>
                  <m:oMath xmlns:m="http://schemas.openxmlformats.org/officeDocument/2006/math">
                    <m:r>
                      <a:rPr lang="en-US" sz="15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sSup>
                      <m:sSupPr>
                        <m:ctrlPr>
                          <a:rPr lang="en-US" sz="15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5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5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5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15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15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5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15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5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16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			b.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p>
                        <m: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1600" b="1" dirty="0" smtClean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6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2. </a:t>
                </a:r>
                <a:r>
                  <a:rPr lang="en-US" sz="16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Tentukan</a:t>
                </a:r>
                <a:r>
                  <a:rPr lang="en-US" sz="16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16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akar</a:t>
                </a:r>
                <a:r>
                  <a:rPr lang="en-US" sz="16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16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dari</a:t>
                </a:r>
                <a:r>
                  <a:rPr lang="en-US" sz="16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16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persamaan</a:t>
                </a:r>
                <a:r>
                  <a:rPr lang="en-US" sz="16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di </a:t>
                </a:r>
                <a:r>
                  <a:rPr lang="en-US" sz="16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bawah</a:t>
                </a:r>
                <a:r>
                  <a:rPr lang="en-US" sz="16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16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ini</a:t>
                </a:r>
                <a:r>
                  <a:rPr lang="en-US" sz="16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16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dengan</a:t>
                </a:r>
                <a:r>
                  <a:rPr lang="en-US" sz="16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16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cara</a:t>
                </a:r>
                <a:r>
                  <a:rPr lang="en-US" sz="16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16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pemfaktoran</a:t>
                </a:r>
                <a:r>
                  <a:rPr lang="en-US" sz="16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!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6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	</a:t>
                </a:r>
                <a:r>
                  <a:rPr lang="en-US" sz="16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a.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𝟒𝟓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16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		g.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sSup>
                      <m:sSupPr>
                        <m:ctrlP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𝟏𝟏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1600" b="1" dirty="0" smtClean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6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	</a:t>
                </a:r>
                <a:r>
                  <a:rPr lang="en-US" sz="16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b.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𝟏𝟐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16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		h.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𝟒𝟓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1600" b="1" dirty="0" smtClean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6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	c</a:t>
                </a:r>
                <a:r>
                  <a:rPr lang="en-US" sz="16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sSup>
                      <m:sSupPr>
                        <m:ctrlP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𝟏𝟔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1600" b="1" dirty="0" smtClean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6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	d</a:t>
                </a:r>
                <a:r>
                  <a:rPr lang="en-US" sz="16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𝟕𝟓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1600" b="1" dirty="0" smtClean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6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	e</a:t>
                </a:r>
                <a:r>
                  <a:rPr lang="en-US" sz="16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𝟏𝟐</m:t>
                    </m:r>
                    <m:sSup>
                      <m:sSupPr>
                        <m:ctrlP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𝟏𝟖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1600" b="1" dirty="0" smtClean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6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	</a:t>
                </a:r>
                <a:r>
                  <a:rPr lang="en-US" sz="16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f.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1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1600" b="1" dirty="0" smtClean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600" b="1" i="1" dirty="0" smtClean="0">
                    <a:solidFill>
                      <a:srgbClr val="FFC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	                		   </a:t>
                </a:r>
                <a:r>
                  <a:rPr lang="en-US" sz="1600" b="1" i="1" dirty="0">
                    <a:solidFill>
                      <a:srgbClr val="FFC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1600" b="1" i="1" dirty="0" smtClean="0">
                    <a:solidFill>
                      <a:srgbClr val="FFC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</a:t>
                </a:r>
                <a:r>
                  <a:rPr lang="en-US" sz="16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			</a:t>
                </a:r>
                <a:endParaRPr lang="en-US" sz="1600" b="1" dirty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b="1" dirty="0" smtClean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064" y="1313922"/>
                <a:ext cx="9415226" cy="5221829"/>
              </a:xfrm>
              <a:prstGeom prst="rect">
                <a:avLst/>
              </a:prstGeom>
              <a:blipFill rotWithShape="0">
                <a:blip r:embed="rId3"/>
                <a:stretch>
                  <a:fillRect l="-4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3942962" y="6344765"/>
            <a:ext cx="77745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ARISYIAMI MUNISA, </a:t>
            </a:r>
            <a:r>
              <a:rPr lang="en-US" sz="1400" b="1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S.Si</a:t>
            </a:r>
            <a:r>
              <a:rPr lang="en-US" sz="1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1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~ MATEMATIKA 9 ~ TALENTA JUNIOR HIGH SCHOOL</a:t>
            </a:r>
            <a:endParaRPr lang="en-US" sz="1400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35613" y="3871945"/>
            <a:ext cx="2433629" cy="247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45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807854" y="6103127"/>
            <a:ext cx="771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ARISYIAMI MUNISA, </a:t>
            </a:r>
            <a:r>
              <a:rPr lang="en-US" sz="1400" b="1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S.Si</a:t>
            </a:r>
            <a:r>
              <a:rPr lang="en-US" sz="1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1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~ MATEMATIKA 9 ~ TALENTA JUNIOR HIGH SCHOOL</a:t>
            </a:r>
            <a:endParaRPr lang="en-US" sz="1400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13181" y="609062"/>
            <a:ext cx="7580245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Menyelesaikan</a:t>
            </a:r>
            <a:r>
              <a:rPr lang="en-US" sz="5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5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persamaan</a:t>
            </a:r>
            <a:r>
              <a:rPr lang="en-US" sz="5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5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kuadrat</a:t>
            </a:r>
            <a:r>
              <a:rPr lang="en-US" sz="5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5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dengan</a:t>
            </a:r>
            <a:r>
              <a:rPr lang="en-US" sz="5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5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metode</a:t>
            </a:r>
            <a:r>
              <a:rPr lang="en-US" sz="5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5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melengkapkan</a:t>
            </a:r>
            <a:r>
              <a:rPr lang="en-US" sz="5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5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kudrat</a:t>
            </a:r>
            <a:r>
              <a:rPr lang="en-US" sz="5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5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sempurna</a:t>
            </a:r>
            <a:r>
              <a:rPr lang="en-US" sz="5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5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akan</a:t>
            </a:r>
            <a:r>
              <a:rPr lang="en-US" sz="5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di </a:t>
            </a:r>
            <a:r>
              <a:rPr lang="en-US" sz="5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bahas</a:t>
            </a:r>
            <a:r>
              <a:rPr lang="en-US" sz="5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di PPT part 2 </a:t>
            </a:r>
            <a:r>
              <a:rPr lang="en-US" sz="5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yahh</a:t>
            </a:r>
            <a:r>
              <a:rPr lang="en-US" sz="5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…</a:t>
            </a:r>
            <a:endParaRPr lang="en-US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52561">
            <a:off x="8415883" y="3066771"/>
            <a:ext cx="3263093" cy="2753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67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35613" y="3871945"/>
            <a:ext cx="2433629" cy="247282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942962" y="6344765"/>
            <a:ext cx="77745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ARISYIAMI MUNISA, </a:t>
            </a:r>
            <a:r>
              <a:rPr lang="en-US" sz="1400" b="1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S.Si</a:t>
            </a:r>
            <a:r>
              <a:rPr lang="en-US" sz="1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1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~ MATEMATIKA 9 ~ TALENTA JUNIOR HIGH SCHOOL</a:t>
            </a:r>
            <a:endParaRPr lang="en-US" sz="1400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35647" y="502276"/>
                <a:ext cx="8775759" cy="5909155"/>
              </a:xfrm>
            </p:spPr>
            <p:txBody>
              <a:bodyPr>
                <a:normAutofit fontScale="40000" lnSpcReduction="20000"/>
              </a:bodyPr>
              <a:lstStyle/>
              <a:p>
                <a:pPr marL="0" indent="0">
                  <a:buNone/>
                </a:pPr>
                <a:endParaRPr lang="en-US" sz="3400" b="1" dirty="0" smtClean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7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BENTUK UMUM :</a:t>
                </a:r>
              </a:p>
              <a:p>
                <a:pPr marL="0" indent="0">
                  <a:buNone/>
                </a:pPr>
                <a:endParaRPr lang="en-US" sz="7000" b="1" i="1" dirty="0" smtClean="0">
                  <a:solidFill>
                    <a:srgbClr val="FFC00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7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en-US" sz="7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7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7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7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𝒃𝒙</m:t>
                      </m:r>
                      <m:r>
                        <a:rPr lang="en-US" sz="7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7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7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7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7000" b="1" dirty="0" smtClean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7000" b="1" dirty="0" smtClean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70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Dengan</a:t>
                </a:r>
                <a:r>
                  <a:rPr lang="en-US" sz="7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7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7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7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7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7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70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dan</a:t>
                </a:r>
                <a:r>
                  <a:rPr lang="en-US" sz="7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7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7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70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bilangan</a:t>
                </a:r>
                <a:r>
                  <a:rPr lang="en-US" sz="7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real, </a:t>
                </a:r>
                <a:r>
                  <a:rPr lang="en-US" sz="70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dan</a:t>
                </a:r>
                <a:r>
                  <a:rPr lang="en-US" sz="7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7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7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7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7000" b="1" dirty="0" smtClean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en-US" sz="7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US" sz="7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70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dan</a:t>
                </a:r>
                <a:r>
                  <a:rPr lang="en-US" sz="7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7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US" sz="7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70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disebut</a:t>
                </a:r>
                <a:r>
                  <a:rPr lang="en-US" sz="7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70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koefisien</a:t>
                </a:r>
                <a:endParaRPr lang="en-US" sz="7000" b="1" dirty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algn="just"/>
                <a14:m>
                  <m:oMath xmlns:m="http://schemas.openxmlformats.org/officeDocument/2006/math">
                    <m:sSup>
                      <m:sSupPr>
                        <m:ctrlPr>
                          <a:rPr lang="en-US" sz="70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0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70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7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dan </a:t>
                </a:r>
                <a14:m>
                  <m:oMath xmlns:m="http://schemas.openxmlformats.org/officeDocument/2006/math">
                    <m:r>
                      <a:rPr lang="en-US" sz="70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7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70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disebut</a:t>
                </a:r>
                <a:r>
                  <a:rPr lang="en-US" sz="7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variable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70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7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70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disebut</a:t>
                </a:r>
                <a:r>
                  <a:rPr lang="en-US" sz="7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70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konstanta</a:t>
                </a:r>
                <a:endParaRPr lang="en-US" sz="7000" b="1" dirty="0" smtClean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 algn="just">
                  <a:buNone/>
                </a:pPr>
                <a:endParaRPr lang="en-US" sz="7000" b="1" dirty="0" smtClean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70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Contoh</a:t>
                </a:r>
                <a:r>
                  <a:rPr lang="en-US" sz="7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:</a:t>
                </a:r>
              </a:p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7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en-US" sz="7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7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7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7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7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7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7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7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7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7000" b="1" dirty="0" smtClean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7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7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7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7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7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7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7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7000" b="1" dirty="0" smtClean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7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sSup>
                      <m:sSupPr>
                        <m:ctrlPr>
                          <a:rPr lang="en-US" sz="7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7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7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7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7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7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7000" b="1" dirty="0" smtClean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1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35647" y="502276"/>
                <a:ext cx="8775759" cy="5909155"/>
              </a:xfrm>
              <a:blipFill rotWithShape="0">
                <a:blip r:embed="rId4"/>
                <a:stretch>
                  <a:fillRect l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32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1262129" y="991673"/>
            <a:ext cx="8224293" cy="51001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MENYELESAIKAN PERSAMAAN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KUADRAT</a:t>
            </a:r>
          </a:p>
          <a:p>
            <a:pPr marL="0" indent="0">
              <a:buNone/>
            </a:pPr>
            <a:endParaRPr lang="en-US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b="1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Mencari</a:t>
            </a:r>
            <a:r>
              <a:rPr lang="en-US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Akar</a:t>
            </a:r>
            <a:r>
              <a:rPr lang="en-US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 – </a:t>
            </a:r>
            <a:r>
              <a:rPr lang="en-US" b="1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Akar</a:t>
            </a:r>
            <a:r>
              <a:rPr lang="en-US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Persamaan</a:t>
            </a:r>
            <a:r>
              <a:rPr lang="en-US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Kuadrat</a:t>
            </a:r>
            <a:r>
              <a:rPr lang="en-US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</a:p>
          <a:p>
            <a:pPr marL="0" indent="0">
              <a:buNone/>
            </a:pPr>
            <a:r>
              <a:rPr lang="en-US" b="1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dengan</a:t>
            </a:r>
            <a:r>
              <a:rPr lang="en-US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 3 </a:t>
            </a:r>
            <a:r>
              <a:rPr lang="en-US" b="1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Metode</a:t>
            </a:r>
            <a:r>
              <a:rPr lang="en-US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 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Rumus</a:t>
            </a:r>
            <a:r>
              <a:rPr lang="en-US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 ABC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Pemfaktoran</a:t>
            </a:r>
            <a:endParaRPr lang="en-US" b="1" dirty="0" smtClean="0">
              <a:solidFill>
                <a:srgbClr val="FFC000"/>
              </a:solidFill>
              <a:latin typeface="Comic Sans MS" panose="030F0702030302020204" pitchFamily="66" charset="0"/>
            </a:endParaRPr>
          </a:p>
          <a:p>
            <a:pPr marL="457200" indent="-457200">
              <a:buAutoNum type="arabicPeriod"/>
            </a:pPr>
            <a:r>
              <a:rPr lang="en-US" b="1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Melengkapkan</a:t>
            </a:r>
            <a:r>
              <a:rPr lang="en-US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Kuadrat</a:t>
            </a:r>
            <a:r>
              <a:rPr lang="en-US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Sempurna</a:t>
            </a:r>
            <a:endParaRPr lang="en-US" b="1" dirty="0" smtClean="0">
              <a:solidFill>
                <a:srgbClr val="FFC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FFC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35613" y="3871945"/>
            <a:ext cx="2433629" cy="24728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42962" y="6344765"/>
            <a:ext cx="77745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ARISYIAMI MUNISA, </a:t>
            </a:r>
            <a:r>
              <a:rPr lang="en-US" sz="1400" b="1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S.Si</a:t>
            </a:r>
            <a:r>
              <a:rPr lang="en-US" sz="1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1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~ MATEMATIKA 9 ~ TALENTA JUNIOR HIGH SCHOOL</a:t>
            </a:r>
            <a:endParaRPr lang="en-US" sz="1400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52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660264" y="452581"/>
            <a:ext cx="4520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1. RUMUS ABC</a:t>
            </a:r>
            <a:endParaRPr lang="en-US" sz="3200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631064" y="1667814"/>
                <a:ext cx="10058400" cy="47265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  <m:r>
                          <a:rPr lang="en-US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b="1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b="1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𝒃</m:t>
                                </m:r>
                              </m:e>
                              <m:sup>
                                <m:r>
                                  <a:rPr lang="en-US" b="1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b="1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n-US" b="1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𝒂𝒄</m:t>
                            </m:r>
                          </m:e>
                        </m:rad>
                      </m:num>
                      <m:den>
                        <m:r>
                          <a:rPr lang="en-US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4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</a:p>
              <a:p>
                <a:pPr marL="0" indent="0">
                  <a:buNone/>
                </a:pPr>
                <a:endParaRPr lang="en-US" sz="2400" b="1" dirty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4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Contoh</a:t>
                </a:r>
                <a:r>
                  <a:rPr lang="en-US" sz="24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4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soal</a:t>
                </a:r>
                <a:r>
                  <a:rPr lang="en-US" sz="24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:</a:t>
                </a:r>
                <a:endParaRPr lang="en-US" b="1" dirty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b="1" dirty="0" smtClean="0">
                    <a:solidFill>
                      <a:srgbClr val="FFC000"/>
                    </a:solidFill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𝟏𝟐</m:t>
                    </m:r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2000" b="1" dirty="0" smtClean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	</a:t>
                </a:r>
                <a:endParaRPr lang="en-US" sz="2000" b="1" dirty="0" smtClean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000" b="1" dirty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400" b="1" dirty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064" y="1667814"/>
                <a:ext cx="10058400" cy="4726547"/>
              </a:xfrm>
              <a:prstGeom prst="rect">
                <a:avLst/>
              </a:prstGeom>
              <a:blipFill rotWithShape="0">
                <a:blip r:embed="rId4"/>
                <a:stretch>
                  <a:fillRect l="-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35613" y="3871945"/>
            <a:ext cx="2433629" cy="247282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942962" y="6344765"/>
            <a:ext cx="77745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ARISYIAMI MUNISA, </a:t>
            </a:r>
            <a:r>
              <a:rPr lang="en-US" sz="1400" b="1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S.Si</a:t>
            </a:r>
            <a:r>
              <a:rPr lang="en-US" sz="1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1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~ MATEMATIKA 9 ~ TALENTA JUNIOR HIGH SCHOOL</a:t>
            </a:r>
            <a:endParaRPr lang="en-US" sz="1400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67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99725" y="426737"/>
            <a:ext cx="4520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2</a:t>
            </a:r>
            <a:r>
              <a:rPr lang="en-US" sz="32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. PEMFAKTORAN</a:t>
            </a:r>
            <a:endParaRPr lang="en-US" sz="3200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631064" y="1667814"/>
                <a:ext cx="10058400" cy="47265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+mj-lt"/>
                  <a:buAutoNum type="alphaLcPeriod"/>
                </a:pPr>
                <a:r>
                  <a:rPr lang="en-US" sz="24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Bentuk 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𝒃𝒙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24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 </a:t>
                </a:r>
                <a:r>
                  <a:rPr lang="en-US" sz="2400" b="1" dirty="0" err="1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dengan</a:t>
                </a:r>
                <a:r>
                  <a:rPr lang="en-US" sz="24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b="1" dirty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b="1" dirty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400" b="1" dirty="0" err="1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Faktorisasinya</a:t>
                </a:r>
                <a:r>
                  <a:rPr lang="en-US" sz="24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400" b="1" dirty="0" err="1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adalah</a:t>
                </a:r>
                <a:r>
                  <a:rPr lang="en-US" sz="24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</m:d>
                    <m:d>
                      <m:dPr>
                        <m:ctrlPr>
                          <a:rPr lang="en-US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</m:oMath>
                </a14:m>
                <a:endParaRPr lang="en-US" sz="2400" b="1" dirty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400" b="1" dirty="0" err="1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Dengan</a:t>
                </a:r>
                <a:r>
                  <a:rPr lang="en-US" sz="24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400" b="1" dirty="0" err="1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syarat</a:t>
                </a:r>
                <a:r>
                  <a:rPr lang="en-US" sz="24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US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 </a:t>
                </a:r>
                <a:r>
                  <a:rPr lang="en-US" sz="24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dan 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𝒏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</m:t>
                    </m:r>
                  </m:oMath>
                </a14:m>
                <a:endParaRPr lang="en-US" sz="2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400" b="1" dirty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 algn="just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en-US" sz="2400" b="1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𝒃𝒙</m:t>
                      </m:r>
                      <m:r>
                        <a:rPr lang="en-US" sz="2400" b="1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2400" b="1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2400" b="1" dirty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</m:d>
                      <m:d>
                        <m:dPr>
                          <m:ctrlP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</m:d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𝒂𝒕𝒂𝒖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𝒂𝒕𝒂𝒖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400" b="1" dirty="0" err="1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Jadi</a:t>
                </a:r>
                <a:r>
                  <a:rPr lang="en-US" sz="24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, </a:t>
                </a:r>
                <a:r>
                  <a:rPr lang="en-US" sz="2400" b="1" dirty="0" err="1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akar</a:t>
                </a:r>
                <a:r>
                  <a:rPr lang="en-US" sz="24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– </a:t>
                </a:r>
                <a:r>
                  <a:rPr lang="en-US" sz="2400" b="1" dirty="0" err="1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akarnya</a:t>
                </a:r>
                <a:r>
                  <a:rPr lang="en-US" sz="24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400" b="1" dirty="0" err="1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adalah</a:t>
                </a:r>
                <a:r>
                  <a:rPr lang="en-US" sz="24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𝒂𝒕𝒂𝒖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endParaRPr lang="en-US" sz="2400" b="1" dirty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400" b="1" dirty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064" y="1667814"/>
                <a:ext cx="10058400" cy="4726547"/>
              </a:xfrm>
              <a:prstGeom prst="rect">
                <a:avLst/>
              </a:prstGeom>
              <a:blipFill rotWithShape="0">
                <a:blip r:embed="rId4"/>
                <a:stretch>
                  <a:fillRect l="-1273" t="-29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942962" y="6344765"/>
            <a:ext cx="77745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ARISYIAMI MUNISA, </a:t>
            </a:r>
            <a:r>
              <a:rPr lang="en-US" sz="1400" b="1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S.Si</a:t>
            </a:r>
            <a:r>
              <a:rPr lang="en-US" sz="1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1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~ MATEMATIKA 9 ~ TALENTA JUNIOR HIGH SCHOOL</a:t>
            </a:r>
            <a:endParaRPr lang="en-US" sz="1400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35613" y="3871945"/>
            <a:ext cx="2433629" cy="247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30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758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99725" y="426737"/>
            <a:ext cx="4520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2</a:t>
            </a:r>
            <a:r>
              <a:rPr lang="en-US" sz="32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. PEMFAKTORAN</a:t>
            </a:r>
            <a:endParaRPr lang="en-US" sz="3200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631064" y="1526559"/>
                <a:ext cx="10058400" cy="540805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4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Contoh</a:t>
                </a:r>
                <a:r>
                  <a:rPr lang="en-US" sz="24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24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		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2400" b="1" dirty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400" b="1" dirty="0">
                  <a:solidFill>
                    <a:srgbClr val="FF0000"/>
                  </a:solidFill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400" b="1" dirty="0">
                  <a:solidFill>
                    <a:srgbClr val="FF0000"/>
                  </a:solidFill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064" y="1526559"/>
                <a:ext cx="10058400" cy="5408053"/>
              </a:xfrm>
              <a:prstGeom prst="rect">
                <a:avLst/>
              </a:prstGeom>
              <a:blipFill rotWithShape="0">
                <a:blip r:embed="rId5"/>
                <a:stretch>
                  <a:fillRect l="-970" t="-15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3942962" y="6344765"/>
            <a:ext cx="77745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ARISYIAMI MUNISA, </a:t>
            </a:r>
            <a:r>
              <a:rPr lang="en-US" sz="1400" b="1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S.Si</a:t>
            </a:r>
            <a:r>
              <a:rPr lang="en-US" sz="1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1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~ MATEMATIKA 9 ~ TALENTA JUNIOR HIGH SCHOOL</a:t>
            </a:r>
            <a:endParaRPr lang="en-US" sz="1400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35613" y="3871945"/>
            <a:ext cx="2433629" cy="24728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8106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99725" y="426737"/>
            <a:ext cx="4520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2</a:t>
            </a:r>
            <a:r>
              <a:rPr lang="en-US" sz="32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. PEMFAKTORAN</a:t>
            </a:r>
            <a:endParaRPr lang="en-US" sz="3200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492112" y="1265702"/>
                <a:ext cx="9415226" cy="499898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+mj-lt"/>
                  <a:buAutoNum type="alphaLcPeriod" startAt="2"/>
                </a:pPr>
                <a:r>
                  <a:rPr lang="en-US" sz="24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Bentuk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𝒂𝒙</m:t>
                        </m:r>
                      </m:e>
                      <m:sup>
                        <m: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4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  ; 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24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400" b="1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400" b="1" dirty="0" err="1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Dapat</a:t>
                </a:r>
                <a:r>
                  <a:rPr lang="en-US" sz="24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400" b="1" dirty="0" err="1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difaktorkan</a:t>
                </a:r>
                <a:r>
                  <a:rPr lang="en-US" sz="24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400" b="1" dirty="0" err="1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jika</a:t>
                </a:r>
                <a:r>
                  <a:rPr lang="en-US" sz="24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𝐚</m:t>
                    </m:r>
                    <m:r>
                      <a:rPr lang="en-US" sz="24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𝒅𝒂𝒏</m:t>
                    </m:r>
                    <m:r>
                      <a:rPr lang="en-US" sz="24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sz="2400" b="1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berlainan</a:t>
                </a:r>
                <a:r>
                  <a:rPr lang="en-US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400" b="1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tanda</a:t>
                </a:r>
                <a:endParaRPr lang="en-US" sz="2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400" b="1" dirty="0" err="1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Akar</a:t>
                </a:r>
                <a:r>
                  <a:rPr lang="en-US" sz="24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– </a:t>
                </a:r>
                <a:r>
                  <a:rPr lang="en-US" sz="2400" b="1" dirty="0" err="1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akar</a:t>
                </a:r>
                <a:r>
                  <a:rPr lang="en-US" sz="24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400" b="1" dirty="0" err="1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penyelesaiannya</a:t>
                </a:r>
                <a:r>
                  <a:rPr lang="en-US" sz="24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400" b="1" dirty="0" err="1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adalah</a:t>
                </a:r>
                <a:r>
                  <a:rPr lang="en-US" sz="24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US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b="1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𝒄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𝒂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24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  </a:t>
                </a:r>
                <a:r>
                  <a:rPr lang="en-US" sz="2400" b="1" dirty="0" err="1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dan</a:t>
                </a:r>
                <a:r>
                  <a:rPr lang="en-US" sz="24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𝑯𝑷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2400" b="1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b="1" i="1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1" i="1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𝒄</m:t>
                                </m:r>
                              </m:num>
                              <m:den>
                                <m:r>
                                  <a:rPr lang="en-US" sz="2400" b="1" i="1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den>
                            </m:f>
                          </m:e>
                        </m:rad>
                        <m: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,−</m:t>
                        </m:r>
                        <m:rad>
                          <m:radPr>
                            <m:degHide m:val="on"/>
                            <m:ctrlPr>
                              <a:rPr lang="en-US" sz="2400" b="1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b="1" i="1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1" i="1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𝒄</m:t>
                                </m:r>
                              </m:num>
                              <m:den>
                                <m:r>
                                  <a:rPr lang="en-US" sz="2400" b="1" i="1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den>
                            </m:f>
                          </m:e>
                        </m:rad>
                      </m:e>
                    </m:d>
                  </m:oMath>
                </a14:m>
                <a:endParaRPr lang="en-US" sz="2400" b="1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400" b="1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400" b="1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Apabila</a:t>
                </a:r>
                <a:r>
                  <a:rPr lang="en-US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𝐚</m:t>
                    </m:r>
                    <m:r>
                      <a:rPr lang="en-US" sz="24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𝒅𝒂𝒏</m:t>
                    </m:r>
                    <m:r>
                      <a:rPr lang="en-US" sz="24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400" b="1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bertanda</a:t>
                </a:r>
                <a:r>
                  <a:rPr lang="en-US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400" b="1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sama</a:t>
                </a:r>
                <a:r>
                  <a:rPr lang="en-US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400" b="1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maka</a:t>
                </a:r>
                <a:r>
                  <a:rPr lang="en-US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400" b="1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pemfaktoran</a:t>
                </a:r>
                <a:r>
                  <a:rPr lang="en-US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400" b="1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tidak</a:t>
                </a:r>
                <a:r>
                  <a:rPr lang="en-US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endParaRPr lang="en-US" sz="2400" b="1" dirty="0" smtClean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400" b="1" dirty="0" err="1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dapat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400" b="1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dilakukan</a:t>
                </a:r>
                <a:r>
                  <a:rPr lang="en-US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400" b="1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sehingga</a:t>
                </a:r>
                <a:r>
                  <a:rPr lang="en-US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400" b="1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akar</a:t>
                </a:r>
                <a:r>
                  <a:rPr lang="en-US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– </a:t>
                </a:r>
                <a:r>
                  <a:rPr lang="en-US" sz="2400" b="1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akar</a:t>
                </a:r>
                <a:r>
                  <a:rPr lang="en-US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400" b="1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penyelesaiannya</a:t>
                </a:r>
                <a:r>
                  <a:rPr lang="en-US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400" b="1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tidak</a:t>
                </a:r>
                <a:r>
                  <a:rPr lang="en-US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endParaRPr lang="en-US" sz="2400" b="1" dirty="0" smtClean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400" b="1" dirty="0" err="1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ada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400" b="1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dan</a:t>
                </a:r>
                <a:r>
                  <a:rPr lang="en-US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𝑯𝑷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=∅</m:t>
                    </m:r>
                  </m:oMath>
                </a14:m>
                <a:endParaRPr lang="en-US" sz="2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112" y="1265702"/>
                <a:ext cx="9415226" cy="4998984"/>
              </a:xfrm>
              <a:prstGeom prst="rect">
                <a:avLst/>
              </a:prstGeom>
              <a:blipFill rotWithShape="0">
                <a:blip r:embed="rId3"/>
                <a:stretch>
                  <a:fillRect l="-1360" t="-2805" b="-2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3942962" y="6344765"/>
            <a:ext cx="77745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ARISYIAMI MUNISA, </a:t>
            </a:r>
            <a:r>
              <a:rPr lang="en-US" sz="1400" b="1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S.Si</a:t>
            </a:r>
            <a:r>
              <a:rPr lang="en-US" sz="1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1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~ MATEMATIKA 9 ~ TALENTA JUNIOR HIGH SCHOOL</a:t>
            </a:r>
            <a:endParaRPr lang="en-US" sz="1400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35613" y="3871945"/>
            <a:ext cx="2433629" cy="247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83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99725" y="426737"/>
            <a:ext cx="4520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2</a:t>
            </a:r>
            <a:r>
              <a:rPr lang="en-US" sz="32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. PEMFAKTORAN</a:t>
            </a:r>
            <a:endParaRPr lang="en-US" sz="3200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444534" y="1290574"/>
                <a:ext cx="8461950" cy="441745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4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Contoh 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400" b="1" dirty="0" err="1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Tentukan</a:t>
                </a:r>
                <a:r>
                  <a:rPr lang="en-US" sz="24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400" b="1" dirty="0" err="1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akar</a:t>
                </a:r>
                <a:r>
                  <a:rPr lang="en-US" sz="24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– </a:t>
                </a:r>
                <a:r>
                  <a:rPr lang="en-US" sz="2400" b="1" dirty="0" err="1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akar</a:t>
                </a:r>
                <a:r>
                  <a:rPr lang="en-US" sz="24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400" b="1" dirty="0" err="1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dari</a:t>
                </a:r>
                <a:r>
                  <a:rPr lang="en-US" sz="2400" b="1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4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2400" b="1" dirty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endParaRPr lang="en-US" sz="2400" b="1" dirty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400" dirty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400" dirty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400" dirty="0" smtClean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400" dirty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400" dirty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400" dirty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534" y="1290574"/>
                <a:ext cx="8461950" cy="4417454"/>
              </a:xfrm>
              <a:prstGeom prst="rect">
                <a:avLst/>
              </a:prstGeom>
              <a:blipFill rotWithShape="0">
                <a:blip r:embed="rId3"/>
                <a:stretch>
                  <a:fillRect l="-1153" t="-1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942962" y="6344765"/>
            <a:ext cx="77745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ARISYIAMI MUNISA, </a:t>
            </a:r>
            <a:r>
              <a:rPr lang="en-US" sz="1400" b="1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S.Si</a:t>
            </a:r>
            <a:r>
              <a:rPr lang="en-US" sz="1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1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~ MATEMATIKA 9 ~ TALENTA JUNIOR HIGH SCHOOL</a:t>
            </a:r>
            <a:endParaRPr lang="en-US" sz="1400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35613" y="3871945"/>
            <a:ext cx="2433629" cy="247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84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99725" y="426737"/>
            <a:ext cx="4520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2</a:t>
            </a:r>
            <a:r>
              <a:rPr lang="en-US" sz="32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. PEMFAKTORAN</a:t>
            </a:r>
            <a:endParaRPr lang="en-US" sz="3200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1013675" y="1418410"/>
                <a:ext cx="9415226" cy="499898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c. </a:t>
                </a:r>
                <a:r>
                  <a:rPr lang="en-US" sz="24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Bentuk</a:t>
                </a:r>
                <a:r>
                  <a:rPr lang="en-US" sz="24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𝒂𝒙</m:t>
                        </m:r>
                      </m:e>
                      <m:sup>
                        <m: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𝒃𝒙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  ;</m:t>
                    </m:r>
                    <m:r>
                      <a:rPr lang="en-US" sz="24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2400" b="1" dirty="0" smtClean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400" b="1" dirty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	</a:t>
                </a:r>
                <a:r>
                  <a:rPr lang="en-US" sz="2000" b="1" dirty="0" err="1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Faktorisasinya</a:t>
                </a:r>
                <a:r>
                  <a:rPr lang="en-US" sz="2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:</a:t>
                </a:r>
              </a:p>
              <a:p>
                <a:pPr marL="0" indent="0">
                  <a:buNone/>
                </a:pPr>
                <a:endParaRPr lang="en-US" sz="2000" b="1" dirty="0" smtClean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rgbClr val="FFC000"/>
                    </a:solidFill>
                  </a:rPr>
                  <a:t> 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𝒂𝒙</m:t>
                        </m:r>
                      </m:e>
                      <m:sup>
                        <m:r>
                          <a:rPr lang="en-US" sz="20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0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𝒃𝒙</m:t>
                    </m:r>
                    <m:r>
                      <a:rPr lang="en-US" sz="20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0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b="1" dirty="0" smtClean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FFC000"/>
                    </a:solidFill>
                  </a:rPr>
                  <a:t>              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d>
                      <m:dPr>
                        <m:ctrlPr>
                          <a:rPr lang="en-US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𝒂𝒙</m:t>
                        </m:r>
                        <m:r>
                          <a:rPr lang="en-US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  <m:r>
                      <a:rPr lang="en-US" sz="20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0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b="1" dirty="0" smtClean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FFC000"/>
                    </a:solidFill>
                  </a:rPr>
                  <a:t>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20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0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b="1" dirty="0" smtClean="0">
                    <a:latin typeface="Comic Sans MS" panose="030F0702030302020204" pitchFamily="66" charset="0"/>
                  </a:rPr>
                  <a:t> </a:t>
                </a:r>
                <a:r>
                  <a:rPr lang="en-US" sz="2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atau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𝒂𝒙</m:t>
                    </m:r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20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0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b="1" dirty="0" smtClean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b="1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latin typeface="Comic Sans MS" panose="030F0702030302020204" pitchFamily="66" charset="0"/>
                  </a:rPr>
                  <a:t>    </a:t>
                </a:r>
              </a:p>
              <a:p>
                <a:pPr marL="0" indent="0">
                  <a:buNone/>
                </a:pPr>
                <a:endParaRPr lang="en-US" sz="2000" b="1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b="1" dirty="0" smtClean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		HP =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, −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den>
                        </m:f>
                      </m:e>
                    </m:d>
                  </m:oMath>
                </a14:m>
                <a:endParaRPr lang="en-US" sz="2000" b="1" dirty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675" y="1418410"/>
                <a:ext cx="9415226" cy="4998984"/>
              </a:xfrm>
              <a:prstGeom prst="rect">
                <a:avLst/>
              </a:prstGeom>
              <a:blipFill rotWithShape="0">
                <a:blip r:embed="rId4"/>
                <a:stretch>
                  <a:fillRect l="-971" t="-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861832" y="4274644"/>
                <a:ext cx="128734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𝒂𝒙</m:t>
                      </m:r>
                      <m:r>
                        <a:rPr lang="en-US" sz="2000" b="1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2000" b="1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1832" y="4274644"/>
                <a:ext cx="1287340" cy="40011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902254" y="4687356"/>
                <a:ext cx="1297471" cy="6769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  <m:r>
                        <a:rPr lang="en-US" sz="2000" b="1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000" dirty="0" smtClean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254" y="4687356"/>
                <a:ext cx="1297471" cy="67691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3942962" y="6344765"/>
            <a:ext cx="77745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ARISYIAMI MUNISA, </a:t>
            </a:r>
            <a:r>
              <a:rPr lang="en-US" sz="1400" b="1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S.Si</a:t>
            </a:r>
            <a:r>
              <a:rPr lang="en-US" sz="1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1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~ MATEMATIKA 9 ~ TALENTA JUNIOR HIGH SCHOOL</a:t>
            </a:r>
            <a:endParaRPr lang="en-US" sz="1400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35613" y="3871945"/>
            <a:ext cx="2433629" cy="247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1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623FA710-DDCD-4365-AB29-010896586A0C}"/>
  <p:tag name="ISPRING_RESOURCE_FOLDER" val="E:\laporan pjj\2021\Bab 2 Persamaan Kuadrat nyoba\"/>
  <p:tag name="ISPRING_PRESENTATION_PATH" val="E:\laporan pjj\2021\Bab 2 Persamaan Kuadrat nyoba.pptx"/>
  <p:tag name="ISPRING_PROJECT_VERSION" val="9"/>
  <p:tag name="ISPRING_PROJECT_FOLDER_UPDATED" val="1"/>
  <p:tag name="ISPRING_SCREEN_RECS_UPDATED" val="E:\laporan pjj\2021\Bab 2 Persamaan Kuadrat nyoba\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HAS_SCREEN_REC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1067</TotalTime>
  <Words>294</Words>
  <Application>Microsoft Office PowerPoint</Application>
  <PresentationFormat>Widescreen</PresentationFormat>
  <Paragraphs>127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IdeapadS210</dc:creator>
  <cp:lastModifiedBy>IdeapadS210</cp:lastModifiedBy>
  <cp:revision>55</cp:revision>
  <dcterms:created xsi:type="dcterms:W3CDTF">2020-07-23T02:22:46Z</dcterms:created>
  <dcterms:modified xsi:type="dcterms:W3CDTF">2020-08-14T03:22:54Z</dcterms:modified>
</cp:coreProperties>
</file>