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4A2-7B39-4B29-AC70-27ED7C5B30F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4F5-4EC9-483D-B072-A2D8AB9F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3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4A2-7B39-4B29-AC70-27ED7C5B30F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4F5-4EC9-483D-B072-A2D8AB9F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8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4A2-7B39-4B29-AC70-27ED7C5B30F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4F5-4EC9-483D-B072-A2D8AB9F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4A2-7B39-4B29-AC70-27ED7C5B30F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4F5-4EC9-483D-B072-A2D8AB9F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4A2-7B39-4B29-AC70-27ED7C5B30F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4F5-4EC9-483D-B072-A2D8AB9F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3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4A2-7B39-4B29-AC70-27ED7C5B30F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4F5-4EC9-483D-B072-A2D8AB9F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4A2-7B39-4B29-AC70-27ED7C5B30F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4F5-4EC9-483D-B072-A2D8AB9F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4A2-7B39-4B29-AC70-27ED7C5B30F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4F5-4EC9-483D-B072-A2D8AB9F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0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4A2-7B39-4B29-AC70-27ED7C5B30F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4F5-4EC9-483D-B072-A2D8AB9F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2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4A2-7B39-4B29-AC70-27ED7C5B30F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4F5-4EC9-483D-B072-A2D8AB9F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8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4A2-7B39-4B29-AC70-27ED7C5B30F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4F5-4EC9-483D-B072-A2D8AB9F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7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DB4A2-7B39-4B29-AC70-27ED7C5B30F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14F5-4EC9-483D-B072-A2D8AB9F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4581" y="1184827"/>
            <a:ext cx="106948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BAB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4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TRANSFORMASI GEOMETRI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LINE Creators' Stickers - Ami - A cute little cat is so fat 4 Example with  GIF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2" y="3762928"/>
            <a:ext cx="2801265" cy="227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5985" y="2991924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Part 1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 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9100"/>
            <a:ext cx="1827938" cy="1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903" y="484010"/>
            <a:ext cx="2861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DILATASI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62680"/>
                  </p:ext>
                </p:extLst>
              </p:nvPr>
            </p:nvGraphicFramePr>
            <p:xfrm>
              <a:off x="2031743" y="1800678"/>
              <a:ext cx="8128000" cy="13298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97834"/>
                    <a:gridCol w="533016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Macam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Dilatasi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solidFill>
                          <a:srgbClr val="FF00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Benda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Bayangan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solidFill>
                          <a:srgbClr val="FF0066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Pusat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di O (0, 0)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e>
                                        </m:d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e>
                                </m:groupCh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2.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Pusat</a:t>
                          </a:r>
                          <a:r>
                            <a:rPr lang="en-US" b="1" baseline="0" dirty="0" smtClean="0">
                              <a:latin typeface="Comic Sans MS" panose="030F0702030302020204" pitchFamily="66" charset="0"/>
                            </a:rPr>
                            <a:t> di (a, b)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𝒃</m:t>
                                            </m:r>
                                          </m:e>
                                        </m:d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e>
                                </m:groupCh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62680"/>
                  </p:ext>
                </p:extLst>
              </p:nvPr>
            </p:nvGraphicFramePr>
            <p:xfrm>
              <a:off x="2031743" y="1800678"/>
              <a:ext cx="8128000" cy="13298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97834"/>
                    <a:gridCol w="533016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Macam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Dilatasi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solidFill>
                          <a:srgbClr val="FF00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2571" t="-6557" r="-229" b="-262295"/>
                          </a:stretch>
                        </a:blipFill>
                      </a:tcPr>
                    </a:tc>
                  </a:tr>
                  <a:tr h="479489"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Pusat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di O (0, 0)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2571" t="-82278" r="-229" b="-102532"/>
                          </a:stretch>
                        </a:blipFill>
                      </a:tcPr>
                    </a:tc>
                  </a:tr>
                  <a:tr h="479489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2.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Pusat</a:t>
                          </a:r>
                          <a:r>
                            <a:rPr lang="en-US" b="1" baseline="0" dirty="0" smtClean="0">
                              <a:latin typeface="Comic Sans MS" panose="030F0702030302020204" pitchFamily="66" charset="0"/>
                            </a:rPr>
                            <a:t> di (a, b)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2571" t="-182278" r="-229" b="-253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215013" y="3574917"/>
            <a:ext cx="44951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O :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pusat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dilatasi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r>
              <a:rPr lang="en-US" sz="2000" b="1" dirty="0" smtClean="0">
                <a:latin typeface="Comic Sans MS" panose="030F0702030302020204" pitchFamily="66" charset="0"/>
              </a:rPr>
              <a:t>A :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titik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objek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mula</a:t>
            </a:r>
            <a:r>
              <a:rPr lang="en-US" sz="2000" b="1" dirty="0" smtClean="0">
                <a:latin typeface="Comic Sans MS" panose="030F0702030302020204" pitchFamily="66" charset="0"/>
              </a:rPr>
              <a:t> –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mula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r>
              <a:rPr lang="en-US" sz="2000" b="1" dirty="0" smtClean="0">
                <a:latin typeface="Comic Sans MS" panose="030F0702030302020204" pitchFamily="66" charset="0"/>
              </a:rPr>
              <a:t>A’ :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bayangan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titik</a:t>
            </a:r>
            <a:r>
              <a:rPr lang="en-US" sz="2000" b="1" dirty="0" smtClean="0">
                <a:latin typeface="Comic Sans MS" panose="030F0702030302020204" pitchFamily="66" charset="0"/>
              </a:rPr>
              <a:t> A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hasil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dilatasi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r>
              <a:rPr lang="en-US" sz="2000" b="1" dirty="0" smtClean="0">
                <a:latin typeface="Comic Sans MS" panose="030F0702030302020204" pitchFamily="66" charset="0"/>
              </a:rPr>
              <a:t>k  :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faktor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skala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170638" y="3735391"/>
                <a:ext cx="558845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Comic Sans MS" panose="030F0702030302020204" pitchFamily="66" charset="0"/>
                  </a:rPr>
                  <a:t>Ketentuan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faktor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skala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:</a:t>
                </a:r>
              </a:p>
              <a:p>
                <a:r>
                  <a:rPr lang="en-US" sz="2000" b="1" dirty="0" err="1" smtClean="0">
                    <a:latin typeface="Comic Sans MS" panose="030F0702030302020204" pitchFamily="66" charset="0"/>
                  </a:rPr>
                  <a:t>Jika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,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bayangan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benda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diperbesar</a:t>
                </a:r>
                <a:endParaRPr lang="en-US" sz="2000" b="1" dirty="0" smtClean="0">
                  <a:latin typeface="Comic Sans MS" panose="030F0702030302020204" pitchFamily="66" charset="0"/>
                </a:endParaRPr>
              </a:p>
              <a:p>
                <a:r>
                  <a:rPr lang="en-US" sz="2000" b="1" dirty="0">
                    <a:latin typeface="Comic Sans MS" panose="030F0702030302020204" pitchFamily="66" charset="0"/>
                  </a:rPr>
                  <a:t>Jika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>
                    <a:latin typeface="Comic Sans MS" panose="030F0702030302020204" pitchFamily="66" charset="0"/>
                  </a:rPr>
                  <a:t>, </a:t>
                </a:r>
                <a:r>
                  <a:rPr lang="en-US" sz="2000" b="1" dirty="0" err="1">
                    <a:latin typeface="Comic Sans MS" panose="030F0702030302020204" pitchFamily="66" charset="0"/>
                  </a:rPr>
                  <a:t>bayangan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>
                    <a:latin typeface="Comic Sans MS" panose="030F0702030302020204" pitchFamily="66" charset="0"/>
                  </a:rPr>
                  <a:t>benda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diperkecil</a:t>
                </a:r>
                <a:endParaRPr lang="en-US" sz="2000" b="1" dirty="0">
                  <a:latin typeface="Comic Sans MS" panose="030F0702030302020204" pitchFamily="66" charset="0"/>
                </a:endParaRPr>
              </a:p>
              <a:p>
                <a:endParaRPr lang="en-US" sz="20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638" y="3735391"/>
                <a:ext cx="5588453" cy="1323439"/>
              </a:xfrm>
              <a:prstGeom prst="rect">
                <a:avLst/>
              </a:prstGeom>
              <a:blipFill rotWithShape="0">
                <a:blip r:embed="rId6"/>
                <a:stretch>
                  <a:fillRect l="-1091" t="-2765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8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 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9100"/>
            <a:ext cx="1827938" cy="1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903" y="484010"/>
            <a:ext cx="2861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DILATASI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215013" y="1882160"/>
                <a:ext cx="10195669" cy="404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Comic Sans MS" panose="030F0702030302020204" pitchFamily="66" charset="0"/>
                  </a:rPr>
                  <a:t>Contoh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soal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b="1" dirty="0" smtClean="0">
                  <a:latin typeface="Comic Sans MS" panose="030F0702030302020204" pitchFamily="66" charset="0"/>
                </a:endParaRPr>
              </a:p>
              <a:p>
                <a:r>
                  <a:rPr lang="en-US" sz="2000" b="1" dirty="0" err="1" smtClean="0">
                    <a:latin typeface="Comic Sans MS" panose="030F0702030302020204" pitchFamily="66" charset="0"/>
                  </a:rPr>
                  <a:t>Tentukan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koordinat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bayangan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titik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A (3,5)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hasil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dilatasi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dengan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pusat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(0,0)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sebesar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2 kali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dan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hasil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dilatasi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dengan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pusat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(1,3)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sebesar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2 kali.</a:t>
                </a:r>
              </a:p>
              <a:p>
                <a:endParaRPr lang="en-US" sz="2000" b="1" dirty="0" smtClean="0">
                  <a:latin typeface="Comic Sans MS" panose="030F0702030302020204" pitchFamily="66" charset="0"/>
                </a:endParaRPr>
              </a:p>
              <a:p>
                <a:r>
                  <a:rPr lang="en-US" sz="2000" b="1" dirty="0">
                    <a:latin typeface="Comic Sans MS" panose="030F0702030302020204" pitchFamily="66" charset="0"/>
                  </a:rPr>
                  <a:t>	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d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groupCh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20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n-US" sz="2000" b="1" dirty="0" smtClean="0">
                    <a:ea typeface="Cambria Math" panose="02040503050406030204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latin typeface="Comic Sans MS" panose="030F0702030302020204" pitchFamily="66" charset="0"/>
                </a:endParaRPr>
              </a:p>
              <a:p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:pPr/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b="1" i="1" dirty="0" smtClean="0">
                    <a:latin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groupCh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latin typeface="Comic Sans MS" panose="030F0702030302020204" pitchFamily="66" charset="0"/>
                </a:endParaRPr>
              </a:p>
              <a:p>
                <a:pPr/>
                <a:r>
                  <a:rPr lang="en-US" sz="2000" b="1" dirty="0" smtClean="0">
                    <a:ea typeface="Cambria Math" panose="020405030504060302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latin typeface="Comic Sans MS" panose="030F0702030302020204" pitchFamily="66" charset="0"/>
                </a:endParaRPr>
              </a:p>
              <a:p>
                <a:endParaRPr lang="en-US" sz="2000" b="1" dirty="0">
                  <a:latin typeface="Comic Sans MS" panose="030F0702030302020204" pitchFamily="66" charset="0"/>
                </a:endParaRPr>
              </a:p>
              <a:p>
                <a:endParaRPr lang="en-US" sz="20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13" y="1882160"/>
                <a:ext cx="10195669" cy="4041235"/>
              </a:xfrm>
              <a:prstGeom prst="rect">
                <a:avLst/>
              </a:prstGeom>
              <a:blipFill rotWithShape="0">
                <a:blip r:embed="rId5"/>
                <a:stretch>
                  <a:fillRect l="-598" t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5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 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9100"/>
            <a:ext cx="1827938" cy="1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903" y="484010"/>
            <a:ext cx="2291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ROTASI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8165" y="1797784"/>
            <a:ext cx="1019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omic Sans MS" panose="030F0702030302020204" pitchFamily="66" charset="0"/>
              </a:rPr>
              <a:t>Rotasi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dalam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transformasi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geometri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prinsipnya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yakni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memutar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terhadap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sudut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dan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titik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pusat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tertentu</a:t>
            </a:r>
            <a:r>
              <a:rPr lang="en-US" sz="2000" b="1" dirty="0">
                <a:latin typeface="Comic Sans MS" panose="030F0702030302020204" pitchFamily="66" charset="0"/>
              </a:rPr>
              <a:t> yang </a:t>
            </a:r>
            <a:r>
              <a:rPr lang="en-US" sz="2000" b="1" dirty="0" err="1">
                <a:latin typeface="Comic Sans MS" panose="030F0702030302020204" pitchFamily="66" charset="0"/>
              </a:rPr>
              <a:t>memiliki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jarak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sama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dengan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setiap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titik</a:t>
            </a:r>
            <a:r>
              <a:rPr lang="en-US" sz="2000" b="1" dirty="0">
                <a:latin typeface="Comic Sans MS" panose="030F0702030302020204" pitchFamily="66" charset="0"/>
              </a:rPr>
              <a:t> yang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diputar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dan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rotasi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itu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tidak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mengubah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ukuran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</a:p>
          <a:p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https://lh4.googleusercontent.com/VWtCFxdr0iezScyrDeiSarWthJUHNK-3d4n2ZT_dmZXekpRUGCo9IILyP_zkD0A9VNyueBiY-JPgGiGiniIwxbABLxM2W41cAMF2rTuI6e9pvxzoRf9x19wLdHlU3-8JSkVWK12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82" y="3200869"/>
            <a:ext cx="1784557" cy="22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37124" y="5508746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ource Sans Pro"/>
              </a:rPr>
              <a:t> (</a:t>
            </a:r>
            <a:r>
              <a:rPr lang="en-US" dirty="0" err="1">
                <a:solidFill>
                  <a:srgbClr val="000000"/>
                </a:solidFill>
                <a:latin typeface="Source Sans Pro"/>
              </a:rPr>
              <a:t>sumber</a:t>
            </a:r>
            <a:r>
              <a:rPr lang="en-US" dirty="0">
                <a:solidFill>
                  <a:srgbClr val="000000"/>
                </a:solidFill>
                <a:latin typeface="Source Sans Pro"/>
              </a:rPr>
              <a:t>: rumushitung.com)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 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9100"/>
            <a:ext cx="1827938" cy="1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903" y="484010"/>
            <a:ext cx="2291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ROTASI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870915"/>
                  </p:ext>
                </p:extLst>
              </p:nvPr>
            </p:nvGraphicFramePr>
            <p:xfrm>
              <a:off x="600903" y="1439085"/>
              <a:ext cx="6843086" cy="22887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8307"/>
                    <a:gridCol w="446477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Pusat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Rotasi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(0,0)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solidFill>
                          <a:srgbClr val="FF00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Benda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Bayangan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solidFill>
                          <a:srgbClr val="FF0066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1.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Rotasi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e>
                                        </m:d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</m:d>
                                  </m:e>
                                </m:groupCh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2. 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Rotasi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e>
                                        </m:d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</m:d>
                                  </m:e>
                                </m:groupCh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3. 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Rotasi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𝟐𝟕𝟎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e>
                                        </m:d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</m:d>
                                  </m:e>
                                </m:groupCh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4.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Rotasi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e>
                                        </m:d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</m:d>
                                  </m:e>
                                </m:groupCh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870915"/>
                  </p:ext>
                </p:extLst>
              </p:nvPr>
            </p:nvGraphicFramePr>
            <p:xfrm>
              <a:off x="600903" y="1439085"/>
              <a:ext cx="6843086" cy="22887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8307"/>
                    <a:gridCol w="446477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Pusat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Rotasi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(0,0)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solidFill>
                          <a:srgbClr val="FF00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3479" t="-6557" r="-273" b="-519672"/>
                          </a:stretch>
                        </a:blipFill>
                      </a:tcPr>
                    </a:tc>
                  </a:tr>
                  <a:tr h="4794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56" t="-82278" r="-187980" b="-3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3479" t="-82278" r="-273" b="-301266"/>
                          </a:stretch>
                        </a:blipFill>
                      </a:tcPr>
                    </a:tc>
                  </a:tr>
                  <a:tr h="4794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56" t="-184615" r="-187980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3479" t="-184615" r="-273" b="-205128"/>
                          </a:stretch>
                        </a:blipFill>
                      </a:tcPr>
                    </a:tc>
                  </a:tr>
                  <a:tr h="4794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56" t="-281013" r="-18798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3479" t="-281013" r="-273" b="-102532"/>
                          </a:stretch>
                        </a:blipFill>
                      </a:tcPr>
                    </a:tc>
                  </a:tr>
                  <a:tr h="4794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56" t="-381013" r="-187980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3479" t="-381013" r="-273" b="-253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541111"/>
                  </p:ext>
                </p:extLst>
              </p:nvPr>
            </p:nvGraphicFramePr>
            <p:xfrm>
              <a:off x="2891915" y="3975070"/>
              <a:ext cx="8596759" cy="23328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4550"/>
                    <a:gridCol w="555220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Pusat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Rotasi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(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a,b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solidFill>
                          <a:srgbClr val="FF00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Benda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Bayangan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solidFill>
                          <a:srgbClr val="FF0066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1.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Rotasi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𝒃</m:t>
                                            </m:r>
                                          </m:e>
                                        </m:d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</m:d>
                                  </m:e>
                                </m:groupCh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′(−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2. 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Rotasi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𝒃</m:t>
                                            </m:r>
                                          </m:e>
                                        </m:d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</m:d>
                                  </m:e>
                                </m:groupCh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′(−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,−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3. 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Rotasi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𝟐𝟕𝟎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𝒃</m:t>
                                            </m:r>
                                          </m:e>
                                        </m:d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</m:d>
                                  </m:e>
                                </m:groupCh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</m:d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,−</m:t>
                                    </m:r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d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4.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Rotasi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𝒃</m:t>
                                            </m:r>
                                          </m:e>
                                        </m:d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</m:d>
                                  </m:e>
                                </m:groupCh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</m:d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,−</m:t>
                                    </m:r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d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541111"/>
                  </p:ext>
                </p:extLst>
              </p:nvPr>
            </p:nvGraphicFramePr>
            <p:xfrm>
              <a:off x="2891915" y="3975070"/>
              <a:ext cx="8596759" cy="23328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4550"/>
                    <a:gridCol w="555220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Pusat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Rotasi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(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a,b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solidFill>
                          <a:srgbClr val="FF00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995" t="-6557" r="-220" b="-531148"/>
                          </a:stretch>
                        </a:blipFill>
                      </a:tcPr>
                    </a:tc>
                  </a:tr>
                  <a:tr h="4794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" t="-82278" r="-182600" b="-310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995" t="-82278" r="-220" b="-310127"/>
                          </a:stretch>
                        </a:blipFill>
                      </a:tcPr>
                    </a:tc>
                  </a:tr>
                  <a:tr h="4794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" t="-184615" r="-182600" b="-214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995" t="-184615" r="-220" b="-214103"/>
                          </a:stretch>
                        </a:blipFill>
                      </a:tcPr>
                    </a:tc>
                  </a:tr>
                  <a:tr h="5015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" t="-267470" r="-182600" b="-1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995" t="-267470" r="-220" b="-101205"/>
                          </a:stretch>
                        </a:blipFill>
                      </a:tcPr>
                    </a:tc>
                  </a:tr>
                  <a:tr h="5015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" t="-371951" r="-18260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995" t="-371951" r="-220" b="-24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918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 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9100"/>
            <a:ext cx="1827938" cy="1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903" y="484010"/>
            <a:ext cx="2291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ROTASI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81070" y="1651378"/>
                <a:ext cx="992130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Comic Sans MS" panose="030F0702030302020204" pitchFamily="66" charset="0"/>
                  </a:rPr>
                  <a:t>Contoh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soal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:</a:t>
                </a:r>
              </a:p>
              <a:p>
                <a:endParaRPr lang="en-US" sz="2000" b="1" dirty="0" smtClean="0">
                  <a:latin typeface="Comic Sans MS" panose="030F0702030302020204" pitchFamily="66" charset="0"/>
                </a:endParaRPr>
              </a:p>
              <a:p>
                <a:r>
                  <a:rPr lang="en-US" sz="2000" b="1" dirty="0" err="1" smtClean="0">
                    <a:latin typeface="Comic Sans MS" panose="030F0702030302020204" pitchFamily="66" charset="0"/>
                  </a:rPr>
                  <a:t>Dilakukan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rotasi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terhadap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titik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A (3,-4)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sejauh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dengan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titik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pusat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O (0,0)</a:t>
                </a:r>
                <a:endParaRPr lang="en-US" sz="20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70" y="1651378"/>
                <a:ext cx="9921306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676" t="-3593" r="-676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877732" y="3537475"/>
                <a:ext cx="4436535" cy="701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1" i="1"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groupCh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732" y="3537475"/>
                <a:ext cx="4436535" cy="7019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8208" y="1651378"/>
            <a:ext cx="7650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latin typeface="Comic Sans MS" panose="030F0702030302020204" pitchFamily="66" charset="0"/>
            </a:endParaRPr>
          </a:p>
          <a:p>
            <a:r>
              <a:rPr lang="en-US" sz="4000" b="1" dirty="0" smtClean="0">
                <a:latin typeface="Comic Sans MS" panose="030F0702030302020204" pitchFamily="66" charset="0"/>
              </a:rPr>
              <a:t>TUGAS :</a:t>
            </a:r>
          </a:p>
          <a:p>
            <a:r>
              <a:rPr lang="en-US" sz="4000" b="1" dirty="0" smtClean="0">
                <a:latin typeface="Comic Sans MS" panose="030F0702030302020204" pitchFamily="66" charset="0"/>
              </a:rPr>
              <a:t>KERJAKAN SOAL DI QUIZIZZ </a:t>
            </a:r>
          </a:p>
          <a:p>
            <a:r>
              <a:rPr lang="en-US" sz="4000" b="1" dirty="0" smtClean="0">
                <a:latin typeface="Comic Sans MS" panose="030F0702030302020204" pitchFamily="66" charset="0"/>
              </a:rPr>
              <a:t>LINKNYA DIKIRIM LEWAT GRUP WA</a:t>
            </a:r>
          </a:p>
        </p:txBody>
      </p:sp>
      <p:pic>
        <p:nvPicPr>
          <p:cNvPr id="11266" name="Picture 2" descr="Pin on 动画表情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069" y="2539082"/>
            <a:ext cx="2533708" cy="25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1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4575" y="875762"/>
            <a:ext cx="64523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latin typeface="Comic Sans MS" panose="030F0702030302020204" pitchFamily="66" charset="0"/>
            </a:endParaRPr>
          </a:p>
          <a:p>
            <a:r>
              <a:rPr lang="en-US" sz="4000" b="1" dirty="0" smtClean="0">
                <a:latin typeface="Comic Sans MS" panose="030F0702030302020204" pitchFamily="66" charset="0"/>
              </a:rPr>
              <a:t>BAB 4 PART 2</a:t>
            </a:r>
          </a:p>
          <a:p>
            <a:r>
              <a:rPr lang="en-US" sz="4000" b="1" dirty="0" smtClean="0">
                <a:latin typeface="Comic Sans MS" panose="030F0702030302020204" pitchFamily="66" charset="0"/>
              </a:rPr>
              <a:t>Akan </a:t>
            </a:r>
            <a:r>
              <a:rPr lang="en-US" sz="4000" b="1" dirty="0" err="1" smtClean="0">
                <a:latin typeface="Comic Sans MS" panose="030F0702030302020204" pitchFamily="66" charset="0"/>
              </a:rPr>
              <a:t>dibahas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latin typeface="Comic Sans MS" panose="030F0702030302020204" pitchFamily="66" charset="0"/>
              </a:rPr>
              <a:t>kembali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latin typeface="Comic Sans MS" panose="030F0702030302020204" pitchFamily="66" charset="0"/>
              </a:rPr>
              <a:t>materinya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latin typeface="Comic Sans MS" panose="030F0702030302020204" pitchFamily="66" charset="0"/>
              </a:rPr>
              <a:t>dan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latin typeface="Comic Sans MS" panose="030F0702030302020204" pitchFamily="66" charset="0"/>
              </a:rPr>
              <a:t>diajarkan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latin typeface="Comic Sans MS" panose="030F0702030302020204" pitchFamily="66" charset="0"/>
              </a:rPr>
              <a:t>cara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latin typeface="Comic Sans MS" panose="030F0702030302020204" pitchFamily="66" charset="0"/>
              </a:rPr>
              <a:t>menggambarkan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latin typeface="Comic Sans MS" panose="030F0702030302020204" pitchFamily="66" charset="0"/>
              </a:rPr>
              <a:t>Transformasi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latin typeface="Comic Sans MS" panose="030F0702030302020204" pitchFamily="66" charset="0"/>
              </a:rPr>
              <a:t>Geometri</a:t>
            </a:r>
            <a:r>
              <a:rPr lang="en-US" sz="40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4000" b="1" dirty="0" err="1" smtClean="0">
                <a:latin typeface="Comic Sans MS" panose="030F0702030302020204" pitchFamily="66" charset="0"/>
              </a:rPr>
              <a:t>Jadi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latin typeface="Comic Sans MS" panose="030F0702030302020204" pitchFamily="66" charset="0"/>
              </a:rPr>
              <a:t>persiapkan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latin typeface="Comic Sans MS" panose="030F0702030302020204" pitchFamily="66" charset="0"/>
              </a:rPr>
              <a:t>penggaris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latin typeface="Comic Sans MS" panose="030F0702030302020204" pitchFamily="66" charset="0"/>
              </a:rPr>
              <a:t>ya</a:t>
            </a:r>
            <a:r>
              <a:rPr lang="en-US" sz="4000" b="1" dirty="0" smtClean="0">
                <a:latin typeface="Comic Sans MS" panose="030F0702030302020204" pitchFamily="66" charset="0"/>
              </a:rPr>
              <a:t> Kiddos…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2" descr="Pin on 动画表情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9497" y="2414645"/>
            <a:ext cx="2533708" cy="25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Pin on cutiepi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2" y="1959429"/>
            <a:ext cx="4625975" cy="39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Thank you PNG images free 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4" y="0"/>
            <a:ext cx="3387144" cy="33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 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9100"/>
            <a:ext cx="1827938" cy="1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71500"/>
            <a:ext cx="757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TRANSFORMASI GEOMETRI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7938" y="2030992"/>
            <a:ext cx="9852338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>
                <a:latin typeface="Comic Sans MS" panose="030F0702030302020204" pitchFamily="66" charset="0"/>
              </a:rPr>
              <a:t>Transformasi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geometri</a:t>
            </a:r>
            <a:r>
              <a:rPr lang="en-US" sz="2400" b="1" dirty="0">
                <a:latin typeface="Comic Sans MS" panose="030F0702030302020204" pitchFamily="66" charset="0"/>
              </a:rPr>
              <a:t> </a:t>
            </a:r>
            <a:r>
              <a:rPr lang="en-US" sz="2400" b="1" dirty="0" err="1">
                <a:latin typeface="Comic Sans MS" panose="030F0702030302020204" pitchFamily="66" charset="0"/>
              </a:rPr>
              <a:t>merupakan</a:t>
            </a:r>
            <a:r>
              <a:rPr lang="en-US" sz="2400" b="1" dirty="0">
                <a:latin typeface="Comic Sans MS" panose="030F0702030302020204" pitchFamily="66" charset="0"/>
              </a:rPr>
              <a:t> </a:t>
            </a:r>
            <a:r>
              <a:rPr lang="en-US" sz="2400" b="1" dirty="0" err="1">
                <a:latin typeface="Comic Sans MS" panose="030F0702030302020204" pitchFamily="66" charset="0"/>
              </a:rPr>
              <a:t>perubahan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posisi</a:t>
            </a:r>
            <a:r>
              <a:rPr lang="en-US" sz="2400" b="1" dirty="0">
                <a:latin typeface="Comic Sans MS" panose="030F0702030302020204" pitchFamily="66" charset="0"/>
              </a:rPr>
              <a:t> (</a:t>
            </a:r>
            <a:r>
              <a:rPr lang="en-US" sz="2400" b="1" dirty="0" err="1">
                <a:latin typeface="Comic Sans MS" panose="030F0702030302020204" pitchFamily="66" charset="0"/>
              </a:rPr>
              <a:t>perpindahan</a:t>
            </a:r>
            <a:r>
              <a:rPr lang="en-US" sz="2400" b="1" dirty="0">
                <a:latin typeface="Comic Sans MS" panose="030F0702030302020204" pitchFamily="66" charset="0"/>
              </a:rPr>
              <a:t>) </a:t>
            </a:r>
            <a:r>
              <a:rPr lang="en-US" sz="2400" b="1" dirty="0" err="1">
                <a:latin typeface="Comic Sans MS" panose="030F0702030302020204" pitchFamily="66" charset="0"/>
              </a:rPr>
              <a:t>dari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suatu</a:t>
            </a:r>
            <a:r>
              <a:rPr lang="en-US" sz="2400" b="1" dirty="0">
                <a:latin typeface="Comic Sans MS" panose="030F0702030302020204" pitchFamily="66" charset="0"/>
              </a:rPr>
              <a:t> </a:t>
            </a:r>
            <a:r>
              <a:rPr lang="en-US" sz="2400" b="1" dirty="0" err="1">
                <a:latin typeface="Comic Sans MS" panose="030F0702030302020204" pitchFamily="66" charset="0"/>
              </a:rPr>
              <a:t>posisi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awal</a:t>
            </a:r>
            <a:r>
              <a:rPr lang="en-US" sz="2400" b="1" dirty="0">
                <a:latin typeface="Comic Sans MS" panose="030F0702030302020204" pitchFamily="66" charset="0"/>
              </a:rPr>
              <a:t> (x , y) </a:t>
            </a:r>
            <a:r>
              <a:rPr lang="en-US" sz="2400" b="1" dirty="0" err="1">
                <a:latin typeface="Comic Sans MS" panose="030F0702030302020204" pitchFamily="66" charset="0"/>
              </a:rPr>
              <a:t>ke</a:t>
            </a:r>
            <a:r>
              <a:rPr lang="en-US" sz="2400" b="1" dirty="0">
                <a:latin typeface="Comic Sans MS" panose="030F0702030302020204" pitchFamily="66" charset="0"/>
              </a:rPr>
              <a:t> </a:t>
            </a:r>
            <a:r>
              <a:rPr lang="en-US" sz="2400" b="1" dirty="0" err="1">
                <a:latin typeface="Comic Sans MS" panose="030F0702030302020204" pitchFamily="66" charset="0"/>
              </a:rPr>
              <a:t>posisi</a:t>
            </a:r>
            <a:r>
              <a:rPr lang="en-US" sz="2400" b="1" dirty="0">
                <a:latin typeface="Comic Sans MS" panose="030F0702030302020204" pitchFamily="66" charset="0"/>
              </a:rPr>
              <a:t> lain (x’ , y</a:t>
            </a:r>
            <a:r>
              <a:rPr lang="en-US" sz="2400" b="1" dirty="0" smtClean="0">
                <a:latin typeface="Comic Sans MS" panose="030F0702030302020204" pitchFamily="66" charset="0"/>
              </a:rPr>
              <a:t>’)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latin typeface="Comic Sans MS" panose="030F0702030302020204" pitchFamily="66" charset="0"/>
              </a:rPr>
              <a:t>Macam</a:t>
            </a:r>
            <a:r>
              <a:rPr lang="en-US" sz="2400" b="1" dirty="0" smtClean="0">
                <a:latin typeface="Comic Sans MS" panose="030F0702030302020204" pitchFamily="66" charset="0"/>
              </a:rPr>
              <a:t> –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macam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transformasi</a:t>
            </a:r>
            <a:r>
              <a:rPr lang="en-US" sz="2400" b="1" dirty="0" smtClean="0">
                <a:latin typeface="Comic Sans MS" panose="030F0702030302020204" pitchFamily="66" charset="0"/>
              </a:rPr>
              <a:t> 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err="1" smtClean="0">
                <a:latin typeface="Comic Sans MS" panose="030F0702030302020204" pitchFamily="66" charset="0"/>
              </a:rPr>
              <a:t>Translasi</a:t>
            </a:r>
            <a:r>
              <a:rPr lang="en-US" sz="2400" b="1" dirty="0" smtClean="0">
                <a:latin typeface="Comic Sans MS" panose="030F0702030302020204" pitchFamily="66" charset="0"/>
              </a:rPr>
              <a:t> (</a:t>
            </a:r>
            <a:r>
              <a:rPr lang="en-US" sz="2400" b="1" dirty="0" err="1" smtClean="0">
                <a:latin typeface="Comic Sans MS" panose="030F0702030302020204" pitchFamily="66" charset="0"/>
              </a:rPr>
              <a:t>persegeran</a:t>
            </a:r>
            <a:r>
              <a:rPr lang="en-US" sz="2400" b="1" dirty="0" smtClean="0">
                <a:latin typeface="Comic Sans MS" panose="030F0702030302020204" pitchFamily="66" charset="0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err="1" smtClean="0">
                <a:latin typeface="Comic Sans MS" panose="030F0702030302020204" pitchFamily="66" charset="0"/>
              </a:rPr>
              <a:t>Refleksi</a:t>
            </a:r>
            <a:r>
              <a:rPr lang="en-US" sz="2400" b="1" dirty="0" smtClean="0">
                <a:latin typeface="Comic Sans MS" panose="030F0702030302020204" pitchFamily="66" charset="0"/>
              </a:rPr>
              <a:t> (</a:t>
            </a:r>
            <a:r>
              <a:rPr lang="en-US" sz="2400" b="1" dirty="0" err="1" smtClean="0">
                <a:latin typeface="Comic Sans MS" panose="030F0702030302020204" pitchFamily="66" charset="0"/>
              </a:rPr>
              <a:t>pencerminan</a:t>
            </a:r>
            <a:r>
              <a:rPr lang="en-US" sz="2400" b="1" dirty="0" smtClean="0">
                <a:latin typeface="Comic Sans MS" panose="030F0702030302020204" pitchFamily="66" charset="0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err="1" smtClean="0">
                <a:latin typeface="Comic Sans MS" panose="030F0702030302020204" pitchFamily="66" charset="0"/>
              </a:rPr>
              <a:t>Dilatasi</a:t>
            </a:r>
            <a:r>
              <a:rPr lang="en-US" sz="2400" b="1" dirty="0" smtClean="0">
                <a:latin typeface="Comic Sans MS" panose="030F0702030302020204" pitchFamily="66" charset="0"/>
              </a:rPr>
              <a:t> (</a:t>
            </a:r>
            <a:r>
              <a:rPr lang="en-US" sz="2400" b="1" dirty="0" err="1" smtClean="0">
                <a:latin typeface="Comic Sans MS" panose="030F0702030302020204" pitchFamily="66" charset="0"/>
              </a:rPr>
              <a:t>perkalian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ukuran</a:t>
            </a:r>
            <a:r>
              <a:rPr lang="en-US" sz="2400" b="1" dirty="0" smtClean="0">
                <a:latin typeface="Comic Sans MS" panose="030F0702030302020204" pitchFamily="66" charset="0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err="1" smtClean="0">
                <a:latin typeface="Comic Sans MS" panose="030F0702030302020204" pitchFamily="66" charset="0"/>
              </a:rPr>
              <a:t>Rotasi</a:t>
            </a:r>
            <a:r>
              <a:rPr lang="en-US" sz="2400" b="1" dirty="0" smtClean="0">
                <a:latin typeface="Comic Sans MS" panose="030F0702030302020204" pitchFamily="66" charset="0"/>
              </a:rPr>
              <a:t> (</a:t>
            </a:r>
            <a:r>
              <a:rPr lang="en-US" sz="2400" b="1" dirty="0" err="1" smtClean="0">
                <a:latin typeface="Comic Sans MS" panose="030F0702030302020204" pitchFamily="66" charset="0"/>
              </a:rPr>
              <a:t>perputaran</a:t>
            </a:r>
            <a:r>
              <a:rPr lang="en-US" sz="2400" b="1" dirty="0" smtClean="0">
                <a:latin typeface="Comic Sans MS" panose="030F0702030302020204" pitchFamily="66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 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9100"/>
            <a:ext cx="1827938" cy="1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903" y="484010"/>
            <a:ext cx="3312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TRANSLASI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9238" y="1951409"/>
            <a:ext cx="985233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>
                <a:latin typeface="Comic Sans MS" panose="030F0702030302020204" pitchFamily="66" charset="0"/>
              </a:rPr>
              <a:t>Translasi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merupakan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jenis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transformasi</a:t>
            </a:r>
            <a:r>
              <a:rPr lang="en-US" sz="2400" b="1" dirty="0">
                <a:latin typeface="Comic Sans MS" panose="030F0702030302020204" pitchFamily="66" charset="0"/>
              </a:rPr>
              <a:t> yang </a:t>
            </a:r>
            <a:r>
              <a:rPr lang="en-US" sz="2400" b="1" dirty="0" err="1">
                <a:latin typeface="Comic Sans MS" panose="030F0702030302020204" pitchFamily="66" charset="0"/>
              </a:rPr>
              <a:t>memindahkan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suatu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titik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sepanjang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garis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lurus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dengan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arah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dan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jarak</a:t>
            </a:r>
            <a:r>
              <a:rPr lang="en-US" sz="2400" b="1" dirty="0">
                <a:latin typeface="Comic Sans MS" panose="030F0702030302020204" pitchFamily="66" charset="0"/>
              </a:rPr>
              <a:t>.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lh5.googleusercontent.com/rj8qLCuHAIkum-zxZIsYu2kukSA63wV2PRG-jbnUJsnpTGlx8yoMQ_hhUd5ziV8V-ndhOu8K_YmTbykFT5mzdIyC6l2H5oEYOjeCODhAtZ_MfPFc3fLMxS_cn5jv1bGwDsMV21L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84" y="3194558"/>
            <a:ext cx="2368685" cy="22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90590" y="547047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ource Sans Pro"/>
              </a:rPr>
              <a:t> (</a:t>
            </a:r>
            <a:r>
              <a:rPr lang="en-US" dirty="0" err="1">
                <a:solidFill>
                  <a:srgbClr val="000000"/>
                </a:solidFill>
                <a:latin typeface="Source Sans Pro"/>
              </a:rPr>
              <a:t>sumber</a:t>
            </a:r>
            <a:r>
              <a:rPr lang="en-US" dirty="0">
                <a:solidFill>
                  <a:srgbClr val="000000"/>
                </a:solidFill>
                <a:latin typeface="Source Sans Pro"/>
              </a:rPr>
              <a:t>: rumushitung.com)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 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9100"/>
            <a:ext cx="1827938" cy="1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903" y="484010"/>
            <a:ext cx="3312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TRANSLASI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15285" y="1675906"/>
                <a:ext cx="9852338" cy="409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 smtClean="0">
                    <a:latin typeface="Comic Sans MS" panose="030F0702030302020204" pitchFamily="66" charset="0"/>
                  </a:rPr>
                  <a:t>Komponen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Translasi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atau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: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translasi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satuan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,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arah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horizontal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b="1" dirty="0" err="1" smtClean="0">
                    <a:latin typeface="Comic Sans MS" panose="030F0702030302020204" pitchFamily="66" charset="0"/>
                  </a:rPr>
                  <a:t>Jika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;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digeser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satuan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ke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kanan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b="1" dirty="0">
                    <a:latin typeface="Comic Sans MS" panose="030F0702030302020204" pitchFamily="66" charset="0"/>
                  </a:rPr>
                  <a:t>	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;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digeser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satuan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ke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kiri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: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translasi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satuan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,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arah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vertical</a:t>
                </a:r>
              </a:p>
              <a:p>
                <a:pPr>
                  <a:spcAft>
                    <a:spcPts val="600"/>
                  </a:spcAft>
                </a:pPr>
                <a:endParaRPr lang="en-US" sz="2400" b="1" dirty="0">
                  <a:latin typeface="Comic Sans MS" panose="030F0702030302020204" pitchFamily="66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b="1" dirty="0" smtClean="0">
                    <a:latin typeface="Comic Sans MS" panose="030F0702030302020204" pitchFamily="66" charset="0"/>
                  </a:rPr>
                  <a:t>		RUMUS : </a:t>
                </a:r>
              </a:p>
              <a:p>
                <a:pPr>
                  <a:spcAft>
                    <a:spcPts val="600"/>
                  </a:spcAft>
                </a:pPr>
                <a:endParaRPr lang="en-US" sz="2400" b="1" dirty="0">
                  <a:latin typeface="Comic Sans MS" panose="030F0702030302020204" pitchFamily="66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400" b="1" dirty="0" smtClean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85" y="1675906"/>
                <a:ext cx="9852338" cy="4098879"/>
              </a:xfrm>
              <a:prstGeom prst="rect">
                <a:avLst/>
              </a:prstGeom>
              <a:blipFill rotWithShape="0">
                <a:blip r:embed="rId5"/>
                <a:stretch>
                  <a:fillRect l="-990" t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4546243" y="4533363"/>
                <a:ext cx="5151549" cy="11333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</m:groupCh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243" y="4533363"/>
                <a:ext cx="5151549" cy="113334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4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 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9100"/>
            <a:ext cx="1827938" cy="1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903" y="484010"/>
            <a:ext cx="3312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TRANSLASI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947116" y="1929366"/>
                <a:ext cx="6905223" cy="322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 smtClean="0">
                    <a:latin typeface="Comic Sans MS" panose="030F0702030302020204" pitchFamily="66" charset="0"/>
                  </a:rPr>
                  <a:t>Contoh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soal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b="1" dirty="0" err="1" smtClean="0">
                    <a:latin typeface="Comic Sans MS" panose="030F0702030302020204" pitchFamily="66" charset="0"/>
                  </a:rPr>
                  <a:t>Titik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A(3, 5)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digeser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oleh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. </a:t>
                </a:r>
                <a:endParaRPr lang="en-US" sz="2400" b="1" dirty="0">
                  <a:latin typeface="Comic Sans MS" panose="030F0702030302020204" pitchFamily="66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b="1" dirty="0" err="1" smtClean="0">
                    <a:latin typeface="Comic Sans MS" panose="030F0702030302020204" pitchFamily="66" charset="0"/>
                  </a:rPr>
                  <a:t>Tentukan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bayangan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titik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A!</a:t>
                </a:r>
              </a:p>
              <a:p>
                <a:pPr>
                  <a:spcAft>
                    <a:spcPts val="600"/>
                  </a:spcAft>
                </a:pPr>
                <a:endParaRPr lang="en-US" sz="2400" b="1" dirty="0">
                  <a:latin typeface="Comic Sans MS" panose="030F0702030302020204" pitchFamily="66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400" b="1" dirty="0">
                  <a:latin typeface="Comic Sans MS" panose="030F0702030302020204" pitchFamily="66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b="1" dirty="0" smtClean="0">
                    <a:latin typeface="Comic Sans MS" panose="030F0702030302020204" pitchFamily="66" charset="0"/>
                  </a:rPr>
                  <a:t>		</a:t>
                </a:r>
                <a:endParaRPr lang="en-US" sz="2400" b="1" dirty="0">
                  <a:latin typeface="Comic Sans MS" panose="030F0702030302020204" pitchFamily="66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400" b="1" dirty="0" smtClean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116" y="1929366"/>
                <a:ext cx="6905223" cy="3224281"/>
              </a:xfrm>
              <a:prstGeom prst="rect">
                <a:avLst/>
              </a:prstGeom>
              <a:blipFill rotWithShape="0">
                <a:blip r:embed="rId5"/>
                <a:stretch>
                  <a:fillRect l="-1324" t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282979" y="3706471"/>
                <a:ext cx="4600234" cy="1844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)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</m:groupCh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endParaRPr lang="en-US" sz="2800" b="1" dirty="0"/>
              </a:p>
              <a:p>
                <a:r>
                  <a:rPr lang="en-US" sz="2800" b="1" dirty="0" smtClean="0"/>
                  <a:t>		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979" y="3706471"/>
                <a:ext cx="4600234" cy="18444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 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9100"/>
            <a:ext cx="1827938" cy="1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903" y="484010"/>
            <a:ext cx="2696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REFLEKSI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6515" y="1857865"/>
            <a:ext cx="1052644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>
                <a:latin typeface="Comic Sans MS" panose="030F0702030302020204" pitchFamily="66" charset="0"/>
              </a:rPr>
              <a:t>Refleksi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dalam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transformasi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geometri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ini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dapat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dikatakan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pencerminan</a:t>
            </a:r>
            <a:r>
              <a:rPr lang="en-US" sz="2400" b="1" dirty="0">
                <a:latin typeface="Comic Sans MS" panose="030F0702030302020204" pitchFamily="66" charset="0"/>
              </a:rPr>
              <a:t>.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Refleksi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ini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memindahkan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semua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titik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dengan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menggunakan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sifat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pencerminan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pada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cermin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datar</a:t>
            </a:r>
            <a:r>
              <a:rPr lang="en-US" sz="2400" b="1" dirty="0">
                <a:latin typeface="Comic Sans MS" panose="030F0702030302020204" pitchFamily="66" charset="0"/>
              </a:rPr>
              <a:t>.</a:t>
            </a:r>
            <a:endParaRPr lang="en-US" sz="2400" b="1" dirty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endParaRPr lang="en-US" sz="2400" b="1" dirty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omic Sans MS" panose="030F0702030302020204" pitchFamily="66" charset="0"/>
              </a:rPr>
              <a:t>		</a:t>
            </a:r>
            <a:endParaRPr lang="en-US" sz="2400" b="1" dirty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lh4.googleusercontent.com/26ky0c0FMX199h4S-2f4tTjshslwtgGNF3tXAGhZndB1f5Js9EcfC0fkO_4cfOiYE9Mz0p8y2te-s0EKIpeJFc6jkBCKSLrhG7eJ4DsWbIuYwyzKyBezYN2eszERBOxcECB1163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88" y="3333291"/>
            <a:ext cx="2716413" cy="20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09318" y="5431923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ource Sans Pro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Source Sans Pro"/>
              </a:rPr>
              <a:t>sumber</a:t>
            </a:r>
            <a:r>
              <a:rPr lang="en-US" dirty="0">
                <a:solidFill>
                  <a:srgbClr val="000000"/>
                </a:solidFill>
                <a:latin typeface="Source Sans Pro"/>
              </a:rPr>
              <a:t>: rumushitung.com)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 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9100"/>
            <a:ext cx="1827938" cy="1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903" y="484010"/>
            <a:ext cx="2696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REFLEKSI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956889"/>
                  </p:ext>
                </p:extLst>
              </p:nvPr>
            </p:nvGraphicFramePr>
            <p:xfrm>
              <a:off x="2032000" y="2159464"/>
              <a:ext cx="8128000" cy="2961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/>
                    <a:gridCol w="4064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Macam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Refleksi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solidFill>
                          <a:srgbClr val="FF00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Benda</a:t>
                          </a:r>
                          <a:r>
                            <a:rPr lang="en-US" b="1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Bayangan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solidFill>
                          <a:srgbClr val="FF0066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Terhadap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sumbu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endParaRPr lang="en-US" b="1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 startAt="2"/>
                            <a:tabLst/>
                            <a:defRPr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Terhadap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sumbu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endParaRPr lang="en-US" b="1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 startAt="3"/>
                            <a:tabLst/>
                            <a:defRPr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Terhadap 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oMath>
                          </a14:m>
                          <a:endParaRPr lang="en-US" b="1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 startAt="4"/>
                            <a:tabLst/>
                            <a:defRPr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Terhadap 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endParaRPr lang="en-US" b="1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 startAt="5"/>
                            <a:tabLst/>
                            <a:defRPr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Terhadap 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US" b="1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 startAt="6"/>
                            <a:tabLst/>
                            <a:defRPr/>
                          </a:pP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Terhadap 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US" b="1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7"/>
                          </a:pP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Terhadap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titik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(0, 0)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,−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956889"/>
                  </p:ext>
                </p:extLst>
              </p:nvPr>
            </p:nvGraphicFramePr>
            <p:xfrm>
              <a:off x="2032000" y="2159464"/>
              <a:ext cx="8128000" cy="2961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/>
                    <a:gridCol w="406400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Macam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Refleksi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solidFill>
                          <a:srgbClr val="FF00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50" t="-6667" r="-300" b="-745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104918" r="-100300" b="-6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50" t="-104918" r="-300" b="-63278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204918" r="-100300" b="-5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50" t="-204918" r="-300" b="-53278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304918" r="-100300" b="-4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50" t="-304918" r="-300" b="-43278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404918" r="-100300" b="-3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50" t="-404918" r="-300" b="-33278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504918" r="-100300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50" t="-504918" r="-300" b="-23278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604918" r="-100300" b="-1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50" t="-604918" r="-300" b="-13278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7"/>
                          </a:pP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Terhadap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b="1" dirty="0" err="1" smtClean="0">
                              <a:latin typeface="Comic Sans MS" panose="030F0702030302020204" pitchFamily="66" charset="0"/>
                            </a:rPr>
                            <a:t>titik</a:t>
                          </a:r>
                          <a:r>
                            <a:rPr lang="en-US" b="1" dirty="0" smtClean="0">
                              <a:latin typeface="Comic Sans MS" panose="030F0702030302020204" pitchFamily="66" charset="0"/>
                            </a:rPr>
                            <a:t> (0, 0)</a:t>
                          </a:r>
                          <a:endParaRPr lang="en-US" b="1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50" t="-704918" r="-300" b="-327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82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 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9100"/>
            <a:ext cx="1827938" cy="1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903" y="484010"/>
            <a:ext cx="2696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REFLEKSI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07583" y="1651378"/>
                <a:ext cx="10267363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Comic Sans MS" panose="030F0702030302020204" pitchFamily="66" charset="0"/>
                  </a:rPr>
                  <a:t>Contoh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soal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:</a:t>
                </a:r>
              </a:p>
              <a:p>
                <a:endParaRPr lang="en-US" sz="2000" b="1" dirty="0" smtClean="0">
                  <a:latin typeface="Comic Sans MS" panose="030F0702030302020204" pitchFamily="66" charset="0"/>
                </a:endParaRPr>
              </a:p>
              <a:p>
                <a:r>
                  <a:rPr lang="en-US" sz="2000" b="1" dirty="0" err="1" smtClean="0">
                    <a:latin typeface="Comic Sans MS" panose="030F0702030302020204" pitchFamily="66" charset="0"/>
                  </a:rPr>
                  <a:t>Tentukan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hasil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pencerminan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titik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A(-3, 4)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terhadap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sumbu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X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dan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 smtClean="0">
                    <a:latin typeface="Comic Sans MS" panose="030F0702030302020204" pitchFamily="66" charset="0"/>
                  </a:rPr>
                  <a:t>terhadap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 smtClean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83" y="1651378"/>
                <a:ext cx="10267363" cy="1292662"/>
              </a:xfrm>
              <a:prstGeom prst="rect">
                <a:avLst/>
              </a:prstGeom>
              <a:blipFill rotWithShape="0">
                <a:blip r:embed="rId5"/>
                <a:stretch>
                  <a:fillRect l="-653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158940" y="3308265"/>
                <a:ext cx="5438284" cy="267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−3, 4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−3, −4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/>
                <a:endParaRPr lang="en-US" sz="2800" dirty="0" smtClean="0">
                  <a:latin typeface="Comic Sans MS" panose="030F0702030302020204" pitchFamily="66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−3, 4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ea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′(7,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Comic Sans MS" panose="030F0702030302020204" pitchFamily="66" charset="0"/>
                </a:endParaRPr>
              </a:p>
              <a:p>
                <a:endParaRPr lang="en-US" sz="2800" dirty="0">
                  <a:latin typeface="Comic Sans MS" panose="030F0702030302020204" pitchFamily="66" charset="0"/>
                </a:endParaRPr>
              </a:p>
              <a:p>
                <a:pPr/>
                <a:endParaRPr lang="en-US" sz="2800" dirty="0" smtClean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940" y="3308265"/>
                <a:ext cx="5438284" cy="26776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1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l Desktop Wallpapers - Top Free Pastel Desktop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2" y="256349"/>
            <a:ext cx="1395029" cy="139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938" y="6542742"/>
            <a:ext cx="103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ARISYIAMI MUNISA,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S.Si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~ MATEMATIKA 9 ~ TALENTA JUNIOR HIGH SCHOOL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 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9100"/>
            <a:ext cx="1827938" cy="1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903" y="484010"/>
            <a:ext cx="2861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DILATASI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7584" y="1651378"/>
            <a:ext cx="9569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mic Sans MS" panose="030F0702030302020204" pitchFamily="66" charset="0"/>
              </a:rPr>
              <a:t>Dilatasi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dalam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transformasi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geometri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adalah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pembesaran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atau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pengecilan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dari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titik-titik</a:t>
            </a:r>
            <a:r>
              <a:rPr lang="en-US" sz="2400" b="1" dirty="0">
                <a:latin typeface="Comic Sans MS" panose="030F0702030302020204" pitchFamily="66" charset="0"/>
              </a:rPr>
              <a:t> yang </a:t>
            </a:r>
            <a:r>
              <a:rPr lang="en-US" sz="2400" b="1" dirty="0" err="1">
                <a:latin typeface="Comic Sans MS" panose="030F0702030302020204" pitchFamily="66" charset="0"/>
              </a:rPr>
              <a:t>membentuk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sebuah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bangun</a:t>
            </a:r>
            <a:r>
              <a:rPr lang="en-US" sz="2400" b="1" dirty="0">
                <a:latin typeface="Comic Sans MS" panose="030F0702030302020204" pitchFamily="66" charset="0"/>
              </a:rPr>
              <a:t>.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ilustrasi dilata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11" y="3003513"/>
            <a:ext cx="3241441" cy="22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04018" y="5356463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ource Sans Pro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Source Sans Pro"/>
              </a:rPr>
              <a:t>sumber</a:t>
            </a:r>
            <a:r>
              <a:rPr lang="en-US" dirty="0">
                <a:solidFill>
                  <a:srgbClr val="000000"/>
                </a:solidFill>
                <a:latin typeface="Source Sans Pro"/>
              </a:rPr>
              <a:t>: rumushitung.com)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631</Words>
  <Application>Microsoft Office PowerPoint</Application>
  <PresentationFormat>Widescreen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Cooper Black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IdeapadS210</dc:creator>
  <cp:lastModifiedBy>IdeapadS210</cp:lastModifiedBy>
  <cp:revision>35</cp:revision>
  <dcterms:created xsi:type="dcterms:W3CDTF">2020-09-22T02:46:18Z</dcterms:created>
  <dcterms:modified xsi:type="dcterms:W3CDTF">2020-09-23T04:49:55Z</dcterms:modified>
</cp:coreProperties>
</file>