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3" r:id="rId7"/>
    <p:sldId id="268" r:id="rId8"/>
    <p:sldId id="266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013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63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559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63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435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88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09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904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01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7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772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396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05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02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5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91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4AC92-D866-4E31-8C7A-01DC6B043A1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CD9045B-4376-4AE5-8C4C-A63B3418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8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5A032-A3BE-45A8-8067-345FFC0EB5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320" y="1693889"/>
            <a:ext cx="10516893" cy="278558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dirty="0">
                <a:solidFill>
                  <a:srgbClr val="FF0000"/>
                </a:solidFill>
                <a:latin typeface="Goudy Stout" panose="0202090407030B020401" pitchFamily="18" charset="0"/>
              </a:rPr>
              <a:t>SISTEM</a:t>
            </a:r>
            <a:br>
              <a:rPr lang="en-US" sz="8000" b="1" dirty="0">
                <a:solidFill>
                  <a:srgbClr val="FF0000"/>
                </a:solidFill>
                <a:latin typeface="Goudy Stout" panose="0202090407030B020401" pitchFamily="18" charset="0"/>
              </a:rPr>
            </a:br>
            <a:r>
              <a:rPr lang="en-US" sz="8000" b="1" dirty="0">
                <a:solidFill>
                  <a:srgbClr val="00B050"/>
                </a:solidFill>
                <a:latin typeface="Goudy Stout" panose="0202090407030B020401" pitchFamily="18" charset="0"/>
              </a:rPr>
              <a:t>KOOR</a:t>
            </a:r>
            <a:r>
              <a:rPr lang="en-US" sz="8000" b="1" dirty="0">
                <a:solidFill>
                  <a:srgbClr val="FFC000"/>
                </a:solidFill>
                <a:latin typeface="Goudy Stout" panose="0202090407030B020401" pitchFamily="18" charset="0"/>
              </a:rPr>
              <a:t>DINAT</a:t>
            </a:r>
            <a:br>
              <a:rPr lang="en-US" sz="8000" b="1" dirty="0">
                <a:solidFill>
                  <a:srgbClr val="FFC000"/>
                </a:solidFill>
                <a:latin typeface="Goudy Stout" panose="0202090407030B020401" pitchFamily="18" charset="0"/>
              </a:rPr>
            </a:br>
            <a:r>
              <a:rPr lang="en-US" sz="3600" b="1" dirty="0">
                <a:solidFill>
                  <a:srgbClr val="00B0F0"/>
                </a:solidFill>
                <a:latin typeface="Goudy Stout" panose="0202090407030B020401" pitchFamily="18" charset="0"/>
              </a:rPr>
              <a:t>(</a:t>
            </a:r>
            <a:r>
              <a:rPr lang="en-US" sz="36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Part_1</a:t>
            </a:r>
            <a:r>
              <a:rPr lang="en-US" sz="3600" b="1" dirty="0">
                <a:solidFill>
                  <a:srgbClr val="00B0F0"/>
                </a:solidFill>
                <a:latin typeface="Goudy Stout" panose="0202090407030B020401" pitchFamily="18" charset="0"/>
              </a:rPr>
              <a:t>)</a:t>
            </a:r>
            <a:endParaRPr lang="en-US" sz="3600" b="1" dirty="0">
              <a:solidFill>
                <a:srgbClr val="FFC000"/>
              </a:solidFill>
              <a:latin typeface="Goudy Stout" panose="0202090407030B020401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4BAB454-CFD4-4FF3-81C8-E0A3EEC1ED73}"/>
              </a:ext>
            </a:extLst>
          </p:cNvPr>
          <p:cNvSpPr txBox="1">
            <a:spLocks/>
          </p:cNvSpPr>
          <p:nvPr/>
        </p:nvSpPr>
        <p:spPr>
          <a:xfrm>
            <a:off x="1929767" y="363583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err="1">
                <a:latin typeface="Footlight MT Light" panose="0204060206030A020304" pitchFamily="18" charset="0"/>
              </a:rPr>
              <a:t>Sunggul</a:t>
            </a:r>
            <a:r>
              <a:rPr lang="en-US" dirty="0">
                <a:latin typeface="Footlight MT Light" panose="0204060206030A020304" pitchFamily="18" charset="0"/>
              </a:rPr>
              <a:t> </a:t>
            </a:r>
            <a:r>
              <a:rPr lang="en-US" dirty="0" err="1">
                <a:latin typeface="Footlight MT Light" panose="0204060206030A020304" pitchFamily="18" charset="0"/>
              </a:rPr>
              <a:t>Panjaitan</a:t>
            </a:r>
            <a:r>
              <a:rPr lang="en-US" dirty="0">
                <a:latin typeface="Footlight MT Light" panose="0204060206030A020304" pitchFamily="18" charset="0"/>
              </a:rPr>
              <a:t>, </a:t>
            </a:r>
            <a:r>
              <a:rPr lang="en-US" dirty="0" err="1">
                <a:latin typeface="Footlight MT Light" panose="0204060206030A020304" pitchFamily="18" charset="0"/>
              </a:rPr>
              <a:t>S.Pd</a:t>
            </a:r>
            <a:endParaRPr lang="en-US" dirty="0">
              <a:latin typeface="Footlight MT Light" panose="0204060206030A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ECE624-BB25-4CAC-ABD3-BAF10149F8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34" t="32495" r="39965" b="31715"/>
          <a:stretch/>
        </p:blipFill>
        <p:spPr>
          <a:xfrm>
            <a:off x="10230961" y="170705"/>
            <a:ext cx="1685612" cy="1687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11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7ECE624-BB25-4CAC-ABD3-BAF10149F8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34" t="32495" r="39965" b="31715"/>
          <a:stretch/>
        </p:blipFill>
        <p:spPr>
          <a:xfrm>
            <a:off x="10785594" y="170271"/>
            <a:ext cx="1114084" cy="11151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7F82EC-9B90-4A49-8254-4A077C0C5151}"/>
              </a:ext>
            </a:extLst>
          </p:cNvPr>
          <p:cNvSpPr txBox="1"/>
          <p:nvPr/>
        </p:nvSpPr>
        <p:spPr>
          <a:xfrm>
            <a:off x="29981" y="4389318"/>
            <a:ext cx="1678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Slide_1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DE9CE8-CFAA-4155-9F09-593A9FB031D5}"/>
              </a:ext>
            </a:extLst>
          </p:cNvPr>
          <p:cNvSpPr txBox="1"/>
          <p:nvPr/>
        </p:nvSpPr>
        <p:spPr>
          <a:xfrm>
            <a:off x="279686" y="343446"/>
            <a:ext cx="78441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Goudy Stout" panose="0202090407030B020401" pitchFamily="18" charset="0"/>
              </a:rPr>
              <a:t>Sistem</a:t>
            </a:r>
            <a:r>
              <a:rPr lang="en-US" sz="3200" b="1" dirty="0">
                <a:solidFill>
                  <a:srgbClr val="FF0000"/>
                </a:solidFill>
                <a:latin typeface="Goudy Stout" panose="0202090407030B020401" pitchFamily="18" charset="0"/>
              </a:rPr>
              <a:t> </a:t>
            </a:r>
            <a:r>
              <a:rPr lang="en-US" sz="3200" b="1" dirty="0" err="1">
                <a:solidFill>
                  <a:srgbClr val="FFC000"/>
                </a:solidFill>
                <a:latin typeface="Goudy Stout" panose="0202090407030B020401" pitchFamily="18" charset="0"/>
              </a:rPr>
              <a:t>Koordinat</a:t>
            </a:r>
            <a:r>
              <a:rPr lang="en-US" sz="3200" b="1" dirty="0">
                <a:solidFill>
                  <a:srgbClr val="FF0000"/>
                </a:solidFill>
                <a:latin typeface="Goudy Stout" panose="0202090407030B020401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Goudy Stout" panose="0202090407030B020401" pitchFamily="18" charset="0"/>
              </a:rPr>
              <a:t>KarteSius</a:t>
            </a:r>
            <a:endParaRPr lang="en-US" sz="3200" b="1" dirty="0">
              <a:solidFill>
                <a:srgbClr val="00B050"/>
              </a:solidFill>
              <a:latin typeface="Goudy Stout" panose="0202090407030B020401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DBC63F2-0340-4C73-87FC-FBE0EACF2688}"/>
              </a:ext>
            </a:extLst>
          </p:cNvPr>
          <p:cNvSpPr txBox="1"/>
          <p:nvPr/>
        </p:nvSpPr>
        <p:spPr>
          <a:xfrm>
            <a:off x="869430" y="1771911"/>
            <a:ext cx="64392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Forte" panose="03060902040502070203" pitchFamily="66" charset="0"/>
              </a:rPr>
              <a:t>Adalah</a:t>
            </a:r>
            <a:r>
              <a:rPr lang="en-US" sz="3200" b="1" dirty="0">
                <a:latin typeface="Forte" panose="03060902040502070203" pitchFamily="66" charset="0"/>
              </a:rPr>
              <a:t> </a:t>
            </a:r>
            <a:r>
              <a:rPr lang="en-US" sz="3200" b="1" dirty="0" err="1">
                <a:latin typeface="Forte" panose="03060902040502070203" pitchFamily="66" charset="0"/>
              </a:rPr>
              <a:t>Suatu</a:t>
            </a:r>
            <a:r>
              <a:rPr lang="en-US" sz="3200" b="1" dirty="0">
                <a:latin typeface="Forte" panose="03060902040502070203" pitchFamily="66" charset="0"/>
              </a:rPr>
              <a:t> </a:t>
            </a:r>
            <a:r>
              <a:rPr lang="en-US" sz="3200" b="1" dirty="0" err="1">
                <a:latin typeface="Forte" panose="03060902040502070203" pitchFamily="66" charset="0"/>
              </a:rPr>
              <a:t>sistem</a:t>
            </a:r>
            <a:r>
              <a:rPr lang="en-US" sz="3200" b="1" dirty="0">
                <a:latin typeface="Forte" panose="03060902040502070203" pitchFamily="66" charset="0"/>
              </a:rPr>
              <a:t> </a:t>
            </a:r>
            <a:r>
              <a:rPr lang="en-US" sz="3200" b="1" dirty="0" err="1">
                <a:latin typeface="Forte" panose="03060902040502070203" pitchFamily="66" charset="0"/>
              </a:rPr>
              <a:t>untuk</a:t>
            </a:r>
            <a:r>
              <a:rPr lang="en-US" sz="3200" b="1" dirty="0">
                <a:latin typeface="Forte" panose="03060902040502070203" pitchFamily="66" charset="0"/>
              </a:rPr>
              <a:t> </a:t>
            </a:r>
            <a:r>
              <a:rPr lang="en-US" sz="3200" b="1" dirty="0" err="1">
                <a:latin typeface="Forte" panose="03060902040502070203" pitchFamily="66" charset="0"/>
              </a:rPr>
              <a:t>menentukan</a:t>
            </a:r>
            <a:r>
              <a:rPr lang="en-US" sz="3200" b="1" dirty="0">
                <a:latin typeface="Forte" panose="03060902040502070203" pitchFamily="66" charset="0"/>
              </a:rPr>
              <a:t> </a:t>
            </a:r>
            <a:r>
              <a:rPr lang="en-US" sz="3200" b="1" dirty="0" err="1">
                <a:latin typeface="Forte" panose="03060902040502070203" pitchFamily="66" charset="0"/>
              </a:rPr>
              <a:t>posisi</a:t>
            </a:r>
            <a:r>
              <a:rPr lang="en-US" sz="3200" b="1" dirty="0">
                <a:latin typeface="Forte" panose="03060902040502070203" pitchFamily="66" charset="0"/>
              </a:rPr>
              <a:t> </a:t>
            </a:r>
            <a:r>
              <a:rPr lang="en-US" sz="3200" b="1" dirty="0" err="1">
                <a:latin typeface="Forte" panose="03060902040502070203" pitchFamily="66" charset="0"/>
              </a:rPr>
              <a:t>suatu</a:t>
            </a:r>
            <a:r>
              <a:rPr lang="en-US" sz="3200" b="1" dirty="0">
                <a:latin typeface="Forte" panose="03060902040502070203" pitchFamily="66" charset="0"/>
              </a:rPr>
              <a:t> </a:t>
            </a:r>
            <a:r>
              <a:rPr lang="en-US" sz="3200" b="1" dirty="0" err="1">
                <a:latin typeface="Forte" panose="03060902040502070203" pitchFamily="66" charset="0"/>
              </a:rPr>
              <a:t>titik</a:t>
            </a:r>
            <a:r>
              <a:rPr lang="en-US" sz="3200" b="1" dirty="0">
                <a:latin typeface="Forte" panose="03060902040502070203" pitchFamily="66" charset="0"/>
              </a:rPr>
              <a:t> </a:t>
            </a:r>
            <a:r>
              <a:rPr lang="en-US" sz="3200" b="1" dirty="0" err="1">
                <a:latin typeface="Forte" panose="03060902040502070203" pitchFamily="66" charset="0"/>
              </a:rPr>
              <a:t>menggunakan</a:t>
            </a:r>
            <a:r>
              <a:rPr lang="en-US" sz="3200" b="1" dirty="0">
                <a:latin typeface="Forte" panose="03060902040502070203" pitchFamily="66" charset="0"/>
              </a:rPr>
              <a:t> </a:t>
            </a:r>
            <a:r>
              <a:rPr lang="en-US" sz="3200" b="1" dirty="0" err="1">
                <a:latin typeface="Forte" panose="03060902040502070203" pitchFamily="66" charset="0"/>
              </a:rPr>
              <a:t>satu</a:t>
            </a:r>
            <a:r>
              <a:rPr lang="en-US" sz="3200" b="1" dirty="0">
                <a:latin typeface="Forte" panose="03060902040502070203" pitchFamily="66" charset="0"/>
              </a:rPr>
              <a:t> </a:t>
            </a:r>
            <a:r>
              <a:rPr lang="en-US" sz="3200" b="1" dirty="0" err="1">
                <a:latin typeface="Forte" panose="03060902040502070203" pitchFamily="66" charset="0"/>
              </a:rPr>
              <a:t>atau</a:t>
            </a:r>
            <a:r>
              <a:rPr lang="en-US" sz="3200" b="1" dirty="0">
                <a:latin typeface="Forte" panose="03060902040502070203" pitchFamily="66" charset="0"/>
              </a:rPr>
              <a:t> </a:t>
            </a:r>
            <a:r>
              <a:rPr lang="en-US" sz="3200" b="1" dirty="0" err="1">
                <a:latin typeface="Forte" panose="03060902040502070203" pitchFamily="66" charset="0"/>
              </a:rPr>
              <a:t>dua</a:t>
            </a:r>
            <a:r>
              <a:rPr lang="en-US" sz="3200" b="1" dirty="0">
                <a:latin typeface="Forte" panose="03060902040502070203" pitchFamily="66" charset="0"/>
              </a:rPr>
              <a:t> </a:t>
            </a:r>
            <a:r>
              <a:rPr lang="en-US" sz="3200" b="1" dirty="0" err="1">
                <a:latin typeface="Forte" panose="03060902040502070203" pitchFamily="66" charset="0"/>
              </a:rPr>
              <a:t>atau</a:t>
            </a:r>
            <a:r>
              <a:rPr lang="en-US" sz="3200" b="1" dirty="0">
                <a:latin typeface="Forte" panose="03060902040502070203" pitchFamily="66" charset="0"/>
              </a:rPr>
              <a:t> </a:t>
            </a:r>
            <a:r>
              <a:rPr lang="en-US" sz="3200" b="1" dirty="0" err="1">
                <a:latin typeface="Forte" panose="03060902040502070203" pitchFamily="66" charset="0"/>
              </a:rPr>
              <a:t>lebih</a:t>
            </a:r>
            <a:r>
              <a:rPr lang="en-US" sz="3200" b="1" dirty="0">
                <a:latin typeface="Forte" panose="03060902040502070203" pitchFamily="66" charset="0"/>
              </a:rPr>
              <a:t> </a:t>
            </a:r>
            <a:r>
              <a:rPr lang="en-US" sz="3200" b="1" dirty="0" err="1">
                <a:latin typeface="Forte" panose="03060902040502070203" pitchFamily="66" charset="0"/>
              </a:rPr>
              <a:t>bilangan</a:t>
            </a:r>
            <a:r>
              <a:rPr lang="en-US" sz="3200" b="1" dirty="0">
                <a:latin typeface="Forte" panose="03060902040502070203" pitchFamily="66" charset="0"/>
              </a:rPr>
              <a:t> dan </a:t>
            </a:r>
            <a:r>
              <a:rPr lang="en-US" sz="3200" b="1" dirty="0" err="1">
                <a:latin typeface="Forte" panose="03060902040502070203" pitchFamily="66" charset="0"/>
              </a:rPr>
              <a:t>memiliki</a:t>
            </a:r>
            <a:r>
              <a:rPr lang="en-US" sz="3200" b="1" dirty="0">
                <a:latin typeface="Forte" panose="03060902040502070203" pitchFamily="66" charset="0"/>
              </a:rPr>
              <a:t> </a:t>
            </a:r>
            <a:r>
              <a:rPr lang="en-US" sz="3200" b="1" dirty="0" err="1">
                <a:latin typeface="Forte" panose="03060902040502070203" pitchFamily="66" charset="0"/>
              </a:rPr>
              <a:t>acuan</a:t>
            </a:r>
            <a:r>
              <a:rPr lang="en-US" sz="3200" b="1" dirty="0">
                <a:latin typeface="Forte" panose="03060902040502070203" pitchFamily="66" charset="0"/>
              </a:rPr>
              <a:t> </a:t>
            </a:r>
            <a:r>
              <a:rPr lang="en-US" sz="3200" b="1" dirty="0" err="1">
                <a:latin typeface="Forte" panose="03060902040502070203" pitchFamily="66" charset="0"/>
              </a:rPr>
              <a:t>sumbu</a:t>
            </a:r>
            <a:r>
              <a:rPr lang="en-US" sz="3200" b="1" dirty="0">
                <a:latin typeface="Forte" panose="03060902040502070203" pitchFamily="66" charset="0"/>
              </a:rPr>
              <a:t> yang </a:t>
            </a:r>
            <a:r>
              <a:rPr lang="en-US" sz="3200" b="1" dirty="0" err="1">
                <a:latin typeface="Forte" panose="03060902040502070203" pitchFamily="66" charset="0"/>
              </a:rPr>
              <a:t>tetap</a:t>
            </a:r>
            <a:endParaRPr lang="en-US" sz="3200" b="1" dirty="0">
              <a:latin typeface="Forte" panose="03060902040502070203" pitchFamily="66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44147FC-4071-4AF0-ACDA-621B25D3DCAA}"/>
              </a:ext>
            </a:extLst>
          </p:cNvPr>
          <p:cNvSpPr txBox="1"/>
          <p:nvPr/>
        </p:nvSpPr>
        <p:spPr>
          <a:xfrm>
            <a:off x="869430" y="5216312"/>
            <a:ext cx="85443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Ink Free" panose="03080402000500000000" pitchFamily="66" charset="0"/>
              </a:rPr>
              <a:t>Sumbu</a:t>
            </a:r>
            <a:r>
              <a:rPr lang="en-US" sz="3200" b="1" dirty="0">
                <a:latin typeface="Ink Free" panose="03080402000500000000" pitchFamily="66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Ink Free" panose="03080402000500000000" pitchFamily="66" charset="0"/>
              </a:rPr>
              <a:t>x</a:t>
            </a:r>
            <a:r>
              <a:rPr lang="en-US" sz="3200" b="1" dirty="0">
                <a:latin typeface="Ink Free" panose="03080402000500000000" pitchFamily="66" charset="0"/>
              </a:rPr>
              <a:t> </a:t>
            </a:r>
            <a:r>
              <a:rPr lang="en-US" sz="3200" b="1" dirty="0">
                <a:latin typeface="Ink Free" panose="03080402000500000000" pitchFamily="66" charset="0"/>
                <a:sym typeface="Wingdings" panose="05000000000000000000" pitchFamily="2" charset="2"/>
              </a:rPr>
              <a:t> </a:t>
            </a:r>
            <a:r>
              <a:rPr lang="en-US" sz="3200" b="1" dirty="0">
                <a:solidFill>
                  <a:srgbClr val="FF0000"/>
                </a:solidFill>
                <a:latin typeface="Ink Free" panose="03080402000500000000" pitchFamily="66" charset="0"/>
                <a:sym typeface="Wingdings" panose="05000000000000000000" pitchFamily="2" charset="2"/>
              </a:rPr>
              <a:t>ABSIS</a:t>
            </a:r>
          </a:p>
          <a:p>
            <a:r>
              <a:rPr lang="en-US" sz="32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Sumbu</a:t>
            </a:r>
            <a:r>
              <a:rPr lang="en-US" sz="3200" b="1" dirty="0">
                <a:latin typeface="Ink Free" panose="03080402000500000000" pitchFamily="66" charset="0"/>
                <a:sym typeface="Wingdings" panose="05000000000000000000" pitchFamily="2" charset="2"/>
              </a:rPr>
              <a:t> </a:t>
            </a:r>
            <a:r>
              <a:rPr lang="en-US" sz="3200" b="1" dirty="0">
                <a:solidFill>
                  <a:srgbClr val="FFC000"/>
                </a:solidFill>
                <a:latin typeface="Ink Free" panose="03080402000500000000" pitchFamily="66" charset="0"/>
                <a:sym typeface="Wingdings" panose="05000000000000000000" pitchFamily="2" charset="2"/>
              </a:rPr>
              <a:t>Y </a:t>
            </a:r>
            <a:r>
              <a:rPr lang="en-US" sz="3200" b="1" dirty="0">
                <a:latin typeface="Ink Free" panose="03080402000500000000" pitchFamily="66" charset="0"/>
                <a:sym typeface="Wingdings" panose="05000000000000000000" pitchFamily="2" charset="2"/>
              </a:rPr>
              <a:t> </a:t>
            </a:r>
            <a:r>
              <a:rPr lang="en-US" sz="3200" b="1" dirty="0">
                <a:solidFill>
                  <a:srgbClr val="FFC000"/>
                </a:solidFill>
                <a:latin typeface="Ink Free" panose="03080402000500000000" pitchFamily="66" charset="0"/>
                <a:sym typeface="Wingdings" panose="05000000000000000000" pitchFamily="2" charset="2"/>
              </a:rPr>
              <a:t>ORDINAT</a:t>
            </a:r>
            <a:endParaRPr lang="en-US" sz="3200" b="1" dirty="0">
              <a:solidFill>
                <a:srgbClr val="FFC000"/>
              </a:solidFill>
              <a:latin typeface="Ink Free" panose="03080402000500000000" pitchFamily="66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93A5B1-C427-4421-88F0-D36A0A02A6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2693" y="2159965"/>
            <a:ext cx="5222259" cy="452913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E69B14B-50C4-4A52-B936-5284669866B6}"/>
              </a:ext>
            </a:extLst>
          </p:cNvPr>
          <p:cNvSpPr txBox="1"/>
          <p:nvPr/>
        </p:nvSpPr>
        <p:spPr>
          <a:xfrm>
            <a:off x="9783581" y="3021666"/>
            <a:ext cx="16788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FF0000"/>
                </a:solidFill>
              </a:rPr>
              <a:t>Kuadran_I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998CF76-C9C0-40D8-93B7-6B4F2B229E10}"/>
              </a:ext>
            </a:extLst>
          </p:cNvPr>
          <p:cNvSpPr txBox="1"/>
          <p:nvPr/>
        </p:nvSpPr>
        <p:spPr>
          <a:xfrm>
            <a:off x="7898445" y="3049183"/>
            <a:ext cx="16788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70C0"/>
                </a:solidFill>
              </a:rPr>
              <a:t>Kuadran_II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1CACA16-1AC2-48A2-B437-849CD84E8400}"/>
              </a:ext>
            </a:extLst>
          </p:cNvPr>
          <p:cNvSpPr txBox="1"/>
          <p:nvPr/>
        </p:nvSpPr>
        <p:spPr>
          <a:xfrm>
            <a:off x="7778523" y="4829358"/>
            <a:ext cx="16788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B050"/>
                </a:solidFill>
              </a:rPr>
              <a:t>Kuadran_III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D508092-5373-491B-99B3-8176B50E27B9}"/>
              </a:ext>
            </a:extLst>
          </p:cNvPr>
          <p:cNvSpPr txBox="1"/>
          <p:nvPr/>
        </p:nvSpPr>
        <p:spPr>
          <a:xfrm>
            <a:off x="9725310" y="4807764"/>
            <a:ext cx="16788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Kuadran_IV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4D313E8-0C4D-4866-AE29-87A8173D0C0B}"/>
              </a:ext>
            </a:extLst>
          </p:cNvPr>
          <p:cNvSpPr txBox="1"/>
          <p:nvPr/>
        </p:nvSpPr>
        <p:spPr>
          <a:xfrm>
            <a:off x="9577343" y="2004409"/>
            <a:ext cx="466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348FA01-0063-4784-B207-718B7C093369}"/>
              </a:ext>
            </a:extLst>
          </p:cNvPr>
          <p:cNvSpPr txBox="1"/>
          <p:nvPr/>
        </p:nvSpPr>
        <p:spPr>
          <a:xfrm>
            <a:off x="11404208" y="4127708"/>
            <a:ext cx="466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82769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7ECE624-BB25-4CAC-ABD3-BAF10149F8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34" t="32495" r="39965" b="31715"/>
          <a:stretch/>
        </p:blipFill>
        <p:spPr>
          <a:xfrm>
            <a:off x="10785594" y="170271"/>
            <a:ext cx="1114084" cy="11151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7F82EC-9B90-4A49-8254-4A077C0C5151}"/>
              </a:ext>
            </a:extLst>
          </p:cNvPr>
          <p:cNvSpPr txBox="1"/>
          <p:nvPr/>
        </p:nvSpPr>
        <p:spPr>
          <a:xfrm>
            <a:off x="29981" y="4389318"/>
            <a:ext cx="1678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Slide_2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8DE20E-F301-4E1B-99AD-F20BF61969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2905" y="839968"/>
            <a:ext cx="6565691" cy="56942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7144225-B9C3-4173-AE53-7FA1BF653B4B}"/>
              </a:ext>
            </a:extLst>
          </p:cNvPr>
          <p:cNvSpPr txBox="1"/>
          <p:nvPr/>
        </p:nvSpPr>
        <p:spPr>
          <a:xfrm>
            <a:off x="6935449" y="2347109"/>
            <a:ext cx="21485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(</a:t>
            </a:r>
            <a:r>
              <a:rPr lang="en-US" sz="2000" b="1" dirty="0" err="1">
                <a:solidFill>
                  <a:srgbClr val="FF0000"/>
                </a:solidFill>
              </a:rPr>
              <a:t>Atas</a:t>
            </a:r>
            <a:r>
              <a:rPr lang="en-US" sz="2000" b="1" dirty="0">
                <a:solidFill>
                  <a:srgbClr val="FF0000"/>
                </a:solidFill>
              </a:rPr>
              <a:t>, </a:t>
            </a:r>
            <a:r>
              <a:rPr lang="en-US" sz="2000" b="1" dirty="0" err="1">
                <a:solidFill>
                  <a:srgbClr val="FF0000"/>
                </a:solidFill>
              </a:rPr>
              <a:t>Kanan</a:t>
            </a:r>
            <a:r>
              <a:rPr lang="en-US" sz="20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1E0CF7-A03D-4DD2-8839-D3F3807BC36F}"/>
              </a:ext>
            </a:extLst>
          </p:cNvPr>
          <p:cNvSpPr txBox="1"/>
          <p:nvPr/>
        </p:nvSpPr>
        <p:spPr>
          <a:xfrm>
            <a:off x="4524531" y="2347109"/>
            <a:ext cx="21485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(</a:t>
            </a:r>
            <a:r>
              <a:rPr lang="en-US" sz="2000" b="1" dirty="0" err="1">
                <a:solidFill>
                  <a:srgbClr val="FF0000"/>
                </a:solidFill>
              </a:rPr>
              <a:t>Atas</a:t>
            </a:r>
            <a:r>
              <a:rPr lang="en-US" sz="2000" b="1" dirty="0">
                <a:solidFill>
                  <a:srgbClr val="FF0000"/>
                </a:solidFill>
              </a:rPr>
              <a:t>, Kiri)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D68DFE-9CFA-41D2-B639-0E969D366BCF}"/>
              </a:ext>
            </a:extLst>
          </p:cNvPr>
          <p:cNvSpPr txBox="1"/>
          <p:nvPr/>
        </p:nvSpPr>
        <p:spPr>
          <a:xfrm>
            <a:off x="4524531" y="4240616"/>
            <a:ext cx="21485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(Bawah, Kiri)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28D529-3D68-41DD-9057-6532A2C7FCD4}"/>
              </a:ext>
            </a:extLst>
          </p:cNvPr>
          <p:cNvSpPr txBox="1"/>
          <p:nvPr/>
        </p:nvSpPr>
        <p:spPr>
          <a:xfrm>
            <a:off x="6735581" y="4240616"/>
            <a:ext cx="2303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(Bawah, </a:t>
            </a:r>
            <a:r>
              <a:rPr lang="en-US" sz="2000" b="1" dirty="0" err="1">
                <a:solidFill>
                  <a:srgbClr val="FF0000"/>
                </a:solidFill>
              </a:rPr>
              <a:t>Kanan</a:t>
            </a:r>
            <a:r>
              <a:rPr lang="en-US" sz="20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6FC8BB-8B50-42F6-927F-94C2BDC7F8BD}"/>
              </a:ext>
            </a:extLst>
          </p:cNvPr>
          <p:cNvSpPr txBox="1"/>
          <p:nvPr/>
        </p:nvSpPr>
        <p:spPr>
          <a:xfrm>
            <a:off x="9292529" y="3429000"/>
            <a:ext cx="466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FAB775-71D5-4E83-AC72-20695BCE3239}"/>
              </a:ext>
            </a:extLst>
          </p:cNvPr>
          <p:cNvSpPr txBox="1"/>
          <p:nvPr/>
        </p:nvSpPr>
        <p:spPr>
          <a:xfrm>
            <a:off x="6673120" y="727866"/>
            <a:ext cx="466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8CC160-0B52-45A0-9F27-AD8010B07E2F}"/>
              </a:ext>
            </a:extLst>
          </p:cNvPr>
          <p:cNvSpPr txBox="1"/>
          <p:nvPr/>
        </p:nvSpPr>
        <p:spPr>
          <a:xfrm>
            <a:off x="6378821" y="3314867"/>
            <a:ext cx="4660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25100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7ECE624-BB25-4CAC-ABD3-BAF10149F8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34" t="32495" r="39965" b="31715"/>
          <a:stretch/>
        </p:blipFill>
        <p:spPr>
          <a:xfrm>
            <a:off x="10785594" y="170271"/>
            <a:ext cx="1114084" cy="11151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7F82EC-9B90-4A49-8254-4A077C0C5151}"/>
              </a:ext>
            </a:extLst>
          </p:cNvPr>
          <p:cNvSpPr txBox="1"/>
          <p:nvPr/>
        </p:nvSpPr>
        <p:spPr>
          <a:xfrm>
            <a:off x="29981" y="4389318"/>
            <a:ext cx="1678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Slide_3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D10C4D-9001-4903-89B0-C428F20EC664}"/>
              </a:ext>
            </a:extLst>
          </p:cNvPr>
          <p:cNvSpPr txBox="1"/>
          <p:nvPr/>
        </p:nvSpPr>
        <p:spPr>
          <a:xfrm>
            <a:off x="954560" y="343446"/>
            <a:ext cx="8995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>
                <a:solidFill>
                  <a:srgbClr val="FF0000"/>
                </a:solidFill>
                <a:latin typeface="Forte" panose="03060902040502070203" pitchFamily="66" charset="0"/>
              </a:rPr>
              <a:t>Menentukan</a:t>
            </a:r>
            <a:r>
              <a:rPr lang="en-US" sz="4000" b="1" u="sng" dirty="0">
                <a:solidFill>
                  <a:srgbClr val="FF0000"/>
                </a:solidFill>
                <a:latin typeface="Forte" panose="03060902040502070203" pitchFamily="66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Forte" panose="03060902040502070203" pitchFamily="66" charset="0"/>
              </a:rPr>
              <a:t>Posisi</a:t>
            </a:r>
            <a:r>
              <a:rPr lang="en-US" sz="4000" b="1" u="sng" dirty="0">
                <a:solidFill>
                  <a:srgbClr val="FF0000"/>
                </a:solidFill>
                <a:latin typeface="Forte" panose="03060902040502070203" pitchFamily="66" charset="0"/>
              </a:rPr>
              <a:t> </a:t>
            </a:r>
            <a:r>
              <a:rPr lang="en-US" sz="4000" b="1" u="sng" dirty="0" err="1">
                <a:solidFill>
                  <a:srgbClr val="00B050"/>
                </a:solidFill>
                <a:latin typeface="Forte" panose="03060902040502070203" pitchFamily="66" charset="0"/>
              </a:rPr>
              <a:t>Sistem</a:t>
            </a:r>
            <a:r>
              <a:rPr lang="en-US" sz="4000" b="1" u="sng" dirty="0">
                <a:solidFill>
                  <a:srgbClr val="FF0000"/>
                </a:solidFill>
                <a:latin typeface="Forte" panose="03060902040502070203" pitchFamily="66" charset="0"/>
              </a:rPr>
              <a:t> </a:t>
            </a:r>
            <a:r>
              <a:rPr lang="en-US" sz="4000" b="1" u="sng" dirty="0" err="1">
                <a:solidFill>
                  <a:srgbClr val="FFC000"/>
                </a:solidFill>
                <a:latin typeface="Forte" panose="03060902040502070203" pitchFamily="66" charset="0"/>
              </a:rPr>
              <a:t>Koordinat</a:t>
            </a:r>
            <a:r>
              <a:rPr lang="en-US" sz="4000" b="1" u="sng" dirty="0">
                <a:solidFill>
                  <a:srgbClr val="FFC000"/>
                </a:solidFill>
                <a:latin typeface="Forte" panose="03060902040502070203" pitchFamily="66" charset="0"/>
              </a:rPr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DD821D-B174-45F7-A0B2-E03596B9D9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5519" y="1403194"/>
            <a:ext cx="6029331" cy="52290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587BD39-FB62-41CE-A876-3E71F3D00311}"/>
              </a:ext>
            </a:extLst>
          </p:cNvPr>
          <p:cNvSpPr txBox="1"/>
          <p:nvPr/>
        </p:nvSpPr>
        <p:spPr>
          <a:xfrm>
            <a:off x="2000023" y="1051332"/>
            <a:ext cx="5578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Posisi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berdasarkan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jaraknya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terhadap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sumbu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X dan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sumbu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Y</a:t>
            </a:r>
            <a:endParaRPr lang="en-US" sz="2800" b="1" dirty="0">
              <a:solidFill>
                <a:srgbClr val="00B050"/>
              </a:solidFill>
              <a:latin typeface="Ink Free" panose="03080402000500000000" pitchFamily="66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0F1C67D-04F8-451D-92BA-301D8B184809}"/>
              </a:ext>
            </a:extLst>
          </p:cNvPr>
          <p:cNvSpPr/>
          <p:nvPr/>
        </p:nvSpPr>
        <p:spPr>
          <a:xfrm>
            <a:off x="8424471" y="2758190"/>
            <a:ext cx="209863" cy="1947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DD69C1-AEAD-4C56-9374-1E2D557BB5B6}"/>
              </a:ext>
            </a:extLst>
          </p:cNvPr>
          <p:cNvSpPr/>
          <p:nvPr/>
        </p:nvSpPr>
        <p:spPr>
          <a:xfrm>
            <a:off x="10418164" y="3028101"/>
            <a:ext cx="209863" cy="1947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8F840C4-92A5-4275-BE0A-63DE26DA9896}"/>
              </a:ext>
            </a:extLst>
          </p:cNvPr>
          <p:cNvSpPr/>
          <p:nvPr/>
        </p:nvSpPr>
        <p:spPr>
          <a:xfrm>
            <a:off x="7749167" y="4811843"/>
            <a:ext cx="210610" cy="162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88FADB-A62D-4E33-9B9F-267D44CF3BE8}"/>
              </a:ext>
            </a:extLst>
          </p:cNvPr>
          <p:cNvSpPr txBox="1"/>
          <p:nvPr/>
        </p:nvSpPr>
        <p:spPr>
          <a:xfrm>
            <a:off x="8038973" y="2332362"/>
            <a:ext cx="660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B3133D-6006-4DA0-BF74-942BCF6090EF}"/>
              </a:ext>
            </a:extLst>
          </p:cNvPr>
          <p:cNvSpPr txBox="1"/>
          <p:nvPr/>
        </p:nvSpPr>
        <p:spPr>
          <a:xfrm>
            <a:off x="9950408" y="2691364"/>
            <a:ext cx="660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5A1DED-682B-4923-965F-7229E763B8A1}"/>
              </a:ext>
            </a:extLst>
          </p:cNvPr>
          <p:cNvSpPr txBox="1"/>
          <p:nvPr/>
        </p:nvSpPr>
        <p:spPr>
          <a:xfrm>
            <a:off x="7766654" y="4371192"/>
            <a:ext cx="660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AAA62FE-06C4-4D82-AD98-F1C0B85DE139}"/>
              </a:ext>
            </a:extLst>
          </p:cNvPr>
          <p:cNvSpPr txBox="1"/>
          <p:nvPr/>
        </p:nvSpPr>
        <p:spPr>
          <a:xfrm>
            <a:off x="1081692" y="2158025"/>
            <a:ext cx="5578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Titik</a:t>
            </a:r>
            <a:r>
              <a:rPr lang="en-US" sz="2400" b="1" dirty="0">
                <a:solidFill>
                  <a:srgbClr val="FF0000"/>
                </a:solidFill>
                <a:latin typeface="Ink Free" panose="03080402000500000000" pitchFamily="66" charset="0"/>
              </a:rPr>
              <a:t> A (</a:t>
            </a:r>
            <a:r>
              <a:rPr lang="en-US" sz="24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Kuadran</a:t>
            </a:r>
            <a:r>
              <a:rPr lang="en-US" sz="2400" b="1" dirty="0">
                <a:solidFill>
                  <a:srgbClr val="FF0000"/>
                </a:solidFill>
                <a:latin typeface="Ink Free" panose="03080402000500000000" pitchFamily="66" charset="0"/>
              </a:rPr>
              <a:t> II)</a:t>
            </a:r>
          </a:p>
          <a:p>
            <a:pPr marL="457200" indent="-457200">
              <a:buFont typeface="Wingdings" panose="05000000000000000000" pitchFamily="2" charset="2"/>
              <a:buChar char="à"/>
            </a:pP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3 </a:t>
            </a:r>
            <a:r>
              <a:rPr lang="en-US" sz="24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satuan</a:t>
            </a: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 di </a:t>
            </a:r>
            <a:r>
              <a:rPr lang="en-US" sz="24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atas</a:t>
            </a: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sumbu</a:t>
            </a: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 X</a:t>
            </a:r>
          </a:p>
          <a:p>
            <a:pPr marL="457200" indent="-457200">
              <a:buFont typeface="Wingdings" panose="05000000000000000000" pitchFamily="2" charset="2"/>
              <a:buChar char="à"/>
            </a:pP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3 </a:t>
            </a:r>
            <a:r>
              <a:rPr lang="en-US" sz="24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satuan</a:t>
            </a: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 di </a:t>
            </a:r>
            <a:r>
              <a:rPr lang="en-US" sz="24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kiri</a:t>
            </a: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sumbu</a:t>
            </a: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 Y</a:t>
            </a:r>
            <a:endParaRPr lang="en-US" sz="2400" b="1" dirty="0">
              <a:latin typeface="Ink Free" panose="03080402000500000000" pitchFamily="66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AD0EBDC-9756-467B-8573-A9A34647E6A9}"/>
              </a:ext>
            </a:extLst>
          </p:cNvPr>
          <p:cNvSpPr txBox="1"/>
          <p:nvPr/>
        </p:nvSpPr>
        <p:spPr>
          <a:xfrm>
            <a:off x="2032932" y="3611514"/>
            <a:ext cx="5578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Titik</a:t>
            </a:r>
            <a:r>
              <a:rPr lang="en-US" sz="2400" b="1" dirty="0">
                <a:solidFill>
                  <a:srgbClr val="FF0000"/>
                </a:solidFill>
                <a:latin typeface="Ink Free" panose="03080402000500000000" pitchFamily="66" charset="0"/>
              </a:rPr>
              <a:t> B (</a:t>
            </a:r>
            <a:r>
              <a:rPr lang="en-US" sz="24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Kuadran</a:t>
            </a:r>
            <a:r>
              <a:rPr lang="en-US" sz="2400" b="1" dirty="0">
                <a:solidFill>
                  <a:srgbClr val="FF0000"/>
                </a:solidFill>
                <a:latin typeface="Ink Free" panose="03080402000500000000" pitchFamily="66" charset="0"/>
              </a:rPr>
              <a:t> III)</a:t>
            </a:r>
          </a:p>
          <a:p>
            <a:pPr marL="457200" indent="-457200">
              <a:buFont typeface="Wingdings" panose="05000000000000000000" pitchFamily="2" charset="2"/>
              <a:buChar char="à"/>
            </a:pP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4 </a:t>
            </a:r>
            <a:r>
              <a:rPr lang="en-US" sz="24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satuan</a:t>
            </a: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 di </a:t>
            </a:r>
            <a:r>
              <a:rPr lang="en-US" sz="24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bawah</a:t>
            </a: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sumbu</a:t>
            </a: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 X</a:t>
            </a:r>
          </a:p>
          <a:p>
            <a:pPr marL="457200" indent="-457200">
              <a:buFont typeface="Wingdings" panose="05000000000000000000" pitchFamily="2" charset="2"/>
              <a:buChar char="à"/>
            </a:pP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5 </a:t>
            </a:r>
            <a:r>
              <a:rPr lang="en-US" sz="24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satuan</a:t>
            </a: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 di </a:t>
            </a:r>
            <a:r>
              <a:rPr lang="en-US" sz="24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kiri</a:t>
            </a: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sumbu</a:t>
            </a: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 Y</a:t>
            </a:r>
            <a:endParaRPr lang="en-US" sz="2400" b="1" dirty="0">
              <a:latin typeface="Ink Free" panose="03080402000500000000" pitchFamily="66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EFAF54-A7BC-4337-97CF-E232BD1FF70C}"/>
              </a:ext>
            </a:extLst>
          </p:cNvPr>
          <p:cNvSpPr txBox="1"/>
          <p:nvPr/>
        </p:nvSpPr>
        <p:spPr>
          <a:xfrm>
            <a:off x="8316046" y="3630820"/>
            <a:ext cx="576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-3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EB98599-C71F-49D7-90B8-39E72A005043}"/>
              </a:ext>
            </a:extLst>
          </p:cNvPr>
          <p:cNvSpPr txBox="1"/>
          <p:nvPr/>
        </p:nvSpPr>
        <p:spPr>
          <a:xfrm>
            <a:off x="9212014" y="2631404"/>
            <a:ext cx="576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EB1958B-8E4F-4B34-AF74-236CCD11BAA9}"/>
              </a:ext>
            </a:extLst>
          </p:cNvPr>
          <p:cNvSpPr txBox="1"/>
          <p:nvPr/>
        </p:nvSpPr>
        <p:spPr>
          <a:xfrm>
            <a:off x="1237873" y="5242642"/>
            <a:ext cx="5578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Titik</a:t>
            </a:r>
            <a:r>
              <a:rPr lang="en-US" sz="2400" b="1" dirty="0">
                <a:solidFill>
                  <a:srgbClr val="FF0000"/>
                </a:solidFill>
                <a:latin typeface="Ink Free" panose="03080402000500000000" pitchFamily="66" charset="0"/>
              </a:rPr>
              <a:t> C (</a:t>
            </a:r>
            <a:r>
              <a:rPr lang="en-US" sz="24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Kuadran</a:t>
            </a:r>
            <a:r>
              <a:rPr lang="en-US" sz="2400" b="1" dirty="0">
                <a:solidFill>
                  <a:srgbClr val="FF0000"/>
                </a:solidFill>
                <a:latin typeface="Ink Free" panose="03080402000500000000" pitchFamily="66" charset="0"/>
              </a:rPr>
              <a:t> I)</a:t>
            </a:r>
          </a:p>
          <a:p>
            <a:pPr marL="457200" indent="-457200">
              <a:buFont typeface="Wingdings" panose="05000000000000000000" pitchFamily="2" charset="2"/>
              <a:buChar char="à"/>
            </a:pP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2 </a:t>
            </a:r>
            <a:r>
              <a:rPr lang="en-US" sz="24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satuan</a:t>
            </a: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 di </a:t>
            </a:r>
            <a:r>
              <a:rPr lang="en-US" sz="24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atas</a:t>
            </a: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sumbu</a:t>
            </a: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 X</a:t>
            </a:r>
          </a:p>
          <a:p>
            <a:pPr marL="457200" indent="-457200">
              <a:buFont typeface="Wingdings" panose="05000000000000000000" pitchFamily="2" charset="2"/>
              <a:buChar char="à"/>
            </a:pP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3 </a:t>
            </a:r>
            <a:r>
              <a:rPr lang="en-US" sz="24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satuan</a:t>
            </a: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 di </a:t>
            </a:r>
            <a:r>
              <a:rPr lang="en-US" sz="24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kanan</a:t>
            </a: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sumbu</a:t>
            </a:r>
            <a:r>
              <a:rPr lang="en-US" sz="2400" b="1" dirty="0">
                <a:latin typeface="Ink Free" panose="03080402000500000000" pitchFamily="66" charset="0"/>
                <a:sym typeface="Wingdings" panose="05000000000000000000" pitchFamily="2" charset="2"/>
              </a:rPr>
              <a:t> Y</a:t>
            </a:r>
            <a:endParaRPr lang="en-US" sz="2400" b="1" dirty="0">
              <a:latin typeface="Ink Free" panose="03080402000500000000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117937-DBFE-46EC-BAC7-E4E2C52015CB}"/>
              </a:ext>
            </a:extLst>
          </p:cNvPr>
          <p:cNvSpPr txBox="1"/>
          <p:nvPr/>
        </p:nvSpPr>
        <p:spPr>
          <a:xfrm>
            <a:off x="7645527" y="3632620"/>
            <a:ext cx="576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-5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64352D5-D16C-47EA-A91A-1AEADD336844}"/>
              </a:ext>
            </a:extLst>
          </p:cNvPr>
          <p:cNvSpPr txBox="1"/>
          <p:nvPr/>
        </p:nvSpPr>
        <p:spPr>
          <a:xfrm>
            <a:off x="9219438" y="2925438"/>
            <a:ext cx="576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8A6DAB-BD6F-4217-8622-CDCCCE90E174}"/>
              </a:ext>
            </a:extLst>
          </p:cNvPr>
          <p:cNvSpPr txBox="1"/>
          <p:nvPr/>
        </p:nvSpPr>
        <p:spPr>
          <a:xfrm>
            <a:off x="10355515" y="3649488"/>
            <a:ext cx="576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602077F-2B7D-44D3-87BE-753C29333E55}"/>
              </a:ext>
            </a:extLst>
          </p:cNvPr>
          <p:cNvSpPr txBox="1"/>
          <p:nvPr/>
        </p:nvSpPr>
        <p:spPr>
          <a:xfrm>
            <a:off x="9112764" y="4667009"/>
            <a:ext cx="697705" cy="3637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-4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BD235FB-3A71-4EC1-ADE1-F8AEF2E078D8}"/>
              </a:ext>
            </a:extLst>
          </p:cNvPr>
          <p:cNvSpPr txBox="1"/>
          <p:nvPr/>
        </p:nvSpPr>
        <p:spPr>
          <a:xfrm>
            <a:off x="9233854" y="3655187"/>
            <a:ext cx="576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A499229-6B05-4017-A221-54097677F8EC}"/>
              </a:ext>
            </a:extLst>
          </p:cNvPr>
          <p:cNvSpPr txBox="1"/>
          <p:nvPr/>
        </p:nvSpPr>
        <p:spPr>
          <a:xfrm>
            <a:off x="11666644" y="3688458"/>
            <a:ext cx="466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C5AFEFC-6055-4DA6-83A1-40E6A3C200E6}"/>
              </a:ext>
            </a:extLst>
          </p:cNvPr>
          <p:cNvSpPr txBox="1"/>
          <p:nvPr/>
        </p:nvSpPr>
        <p:spPr>
          <a:xfrm>
            <a:off x="9522161" y="1357259"/>
            <a:ext cx="373628" cy="521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410660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2" grpId="0" animBg="1"/>
      <p:bldP spid="3" grpId="0" animBg="1"/>
      <p:bldP spid="9" grpId="0" animBg="1"/>
      <p:bldP spid="10" grpId="0"/>
      <p:bldP spid="12" grpId="0"/>
      <p:bldP spid="13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7ECE624-BB25-4CAC-ABD3-BAF10149F8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34" t="32495" r="39965" b="31715"/>
          <a:stretch/>
        </p:blipFill>
        <p:spPr>
          <a:xfrm>
            <a:off x="10785594" y="170271"/>
            <a:ext cx="1114084" cy="11151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7F82EC-9B90-4A49-8254-4A077C0C5151}"/>
              </a:ext>
            </a:extLst>
          </p:cNvPr>
          <p:cNvSpPr txBox="1"/>
          <p:nvPr/>
        </p:nvSpPr>
        <p:spPr>
          <a:xfrm>
            <a:off x="29981" y="4389318"/>
            <a:ext cx="1678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Slide_4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D10C4D-9001-4903-89B0-C428F20EC664}"/>
              </a:ext>
            </a:extLst>
          </p:cNvPr>
          <p:cNvSpPr txBox="1"/>
          <p:nvPr/>
        </p:nvSpPr>
        <p:spPr>
          <a:xfrm>
            <a:off x="954560" y="343446"/>
            <a:ext cx="8995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rgbClr val="FF0000"/>
                </a:solidFill>
                <a:latin typeface="Forte" panose="03060902040502070203" pitchFamily="66" charset="0"/>
              </a:rPr>
              <a:t>Latihan_1</a:t>
            </a:r>
            <a:endParaRPr lang="en-US" sz="4000" b="1" u="sng" dirty="0">
              <a:solidFill>
                <a:srgbClr val="00B050"/>
              </a:solidFill>
              <a:latin typeface="Forte" panose="03060902040502070203" pitchFamily="66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DD821D-B174-45F7-A0B2-E03596B9D9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5519" y="1403194"/>
            <a:ext cx="6029331" cy="52290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587BD39-FB62-41CE-A876-3E71F3D00311}"/>
              </a:ext>
            </a:extLst>
          </p:cNvPr>
          <p:cNvSpPr txBox="1"/>
          <p:nvPr/>
        </p:nvSpPr>
        <p:spPr>
          <a:xfrm>
            <a:off x="994640" y="1165409"/>
            <a:ext cx="55786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Gambarkan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koordinat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di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bawah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ini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pada diagram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kartesius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dan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Tuliskan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posisi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titiknya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terhadap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sumbu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x dan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sumbu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Y 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dari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titik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:</a:t>
            </a:r>
          </a:p>
          <a:p>
            <a:pPr marL="514350" indent="-514350">
              <a:buAutoNum type="alphaLcPeriod"/>
            </a:pP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(-3, 5)</a:t>
            </a:r>
          </a:p>
          <a:p>
            <a:pPr marL="514350" indent="-514350">
              <a:buAutoNum type="alphaLcPeriod"/>
            </a:pP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(2, 6)</a:t>
            </a:r>
          </a:p>
          <a:p>
            <a:pPr marL="514350" indent="-514350">
              <a:buAutoNum type="alphaLcPeriod"/>
            </a:pP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(4, -5)</a:t>
            </a:r>
          </a:p>
          <a:p>
            <a:pPr marL="514350" indent="-514350">
              <a:buAutoNum type="alphaLcPeriod"/>
            </a:pP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(-4, -2)</a:t>
            </a:r>
            <a:endParaRPr lang="en-US" sz="2800" b="1" dirty="0">
              <a:solidFill>
                <a:srgbClr val="00B050"/>
              </a:solidFill>
              <a:latin typeface="Ink Free" panose="03080402000500000000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BD235FB-3A71-4EC1-ADE1-F8AEF2E078D8}"/>
              </a:ext>
            </a:extLst>
          </p:cNvPr>
          <p:cNvSpPr txBox="1"/>
          <p:nvPr/>
        </p:nvSpPr>
        <p:spPr>
          <a:xfrm>
            <a:off x="9233854" y="3655187"/>
            <a:ext cx="576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A499229-6B05-4017-A221-54097677F8EC}"/>
              </a:ext>
            </a:extLst>
          </p:cNvPr>
          <p:cNvSpPr txBox="1"/>
          <p:nvPr/>
        </p:nvSpPr>
        <p:spPr>
          <a:xfrm>
            <a:off x="11666644" y="3688458"/>
            <a:ext cx="466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C5AFEFC-6055-4DA6-83A1-40E6A3C200E6}"/>
              </a:ext>
            </a:extLst>
          </p:cNvPr>
          <p:cNvSpPr txBox="1"/>
          <p:nvPr/>
        </p:nvSpPr>
        <p:spPr>
          <a:xfrm>
            <a:off x="9522161" y="1357259"/>
            <a:ext cx="373628" cy="521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289646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7ECE624-BB25-4CAC-ABD3-BAF10149F8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34" t="32495" r="39965" b="31715"/>
          <a:stretch/>
        </p:blipFill>
        <p:spPr>
          <a:xfrm>
            <a:off x="10785594" y="170271"/>
            <a:ext cx="1114084" cy="11151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7F82EC-9B90-4A49-8254-4A077C0C5151}"/>
              </a:ext>
            </a:extLst>
          </p:cNvPr>
          <p:cNvSpPr txBox="1"/>
          <p:nvPr/>
        </p:nvSpPr>
        <p:spPr>
          <a:xfrm>
            <a:off x="29981" y="4389318"/>
            <a:ext cx="1678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Slide_5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D10C4D-9001-4903-89B0-C428F20EC664}"/>
              </a:ext>
            </a:extLst>
          </p:cNvPr>
          <p:cNvSpPr txBox="1"/>
          <p:nvPr/>
        </p:nvSpPr>
        <p:spPr>
          <a:xfrm>
            <a:off x="954560" y="343446"/>
            <a:ext cx="8995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>
                <a:solidFill>
                  <a:srgbClr val="FF0000"/>
                </a:solidFill>
                <a:latin typeface="Forte" panose="03060902040502070203" pitchFamily="66" charset="0"/>
              </a:rPr>
              <a:t>Menentukan</a:t>
            </a:r>
            <a:r>
              <a:rPr lang="en-US" sz="4000" b="1" u="sng" dirty="0">
                <a:solidFill>
                  <a:srgbClr val="FF0000"/>
                </a:solidFill>
                <a:latin typeface="Forte" panose="03060902040502070203" pitchFamily="66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Forte" panose="03060902040502070203" pitchFamily="66" charset="0"/>
              </a:rPr>
              <a:t>Posisi</a:t>
            </a:r>
            <a:r>
              <a:rPr lang="en-US" sz="4000" b="1" u="sng" dirty="0">
                <a:solidFill>
                  <a:srgbClr val="FF0000"/>
                </a:solidFill>
                <a:latin typeface="Forte" panose="03060902040502070203" pitchFamily="66" charset="0"/>
              </a:rPr>
              <a:t> </a:t>
            </a:r>
            <a:r>
              <a:rPr lang="en-US" sz="4000" b="1" u="sng" dirty="0" err="1">
                <a:solidFill>
                  <a:srgbClr val="00B050"/>
                </a:solidFill>
                <a:latin typeface="Forte" panose="03060902040502070203" pitchFamily="66" charset="0"/>
              </a:rPr>
              <a:t>Sistem</a:t>
            </a:r>
            <a:r>
              <a:rPr lang="en-US" sz="4000" b="1" u="sng" dirty="0">
                <a:solidFill>
                  <a:srgbClr val="FF0000"/>
                </a:solidFill>
                <a:latin typeface="Forte" panose="03060902040502070203" pitchFamily="66" charset="0"/>
              </a:rPr>
              <a:t> </a:t>
            </a:r>
            <a:r>
              <a:rPr lang="en-US" sz="4000" b="1" u="sng" dirty="0" err="1">
                <a:solidFill>
                  <a:srgbClr val="FFC000"/>
                </a:solidFill>
                <a:latin typeface="Forte" panose="03060902040502070203" pitchFamily="66" charset="0"/>
              </a:rPr>
              <a:t>Koordinat</a:t>
            </a:r>
            <a:r>
              <a:rPr lang="en-US" sz="4000" b="1" u="sng" dirty="0">
                <a:solidFill>
                  <a:srgbClr val="FF0000"/>
                </a:solidFill>
                <a:latin typeface="Forte" panose="03060902040502070203" pitchFamily="66" charset="0"/>
              </a:rPr>
              <a:t> </a:t>
            </a:r>
            <a:endParaRPr lang="en-US" sz="4000" b="1" u="sng" dirty="0">
              <a:solidFill>
                <a:srgbClr val="00B050"/>
              </a:solidFill>
              <a:latin typeface="Forte" panose="03060902040502070203" pitchFamily="66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DD821D-B174-45F7-A0B2-E03596B9D9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5519" y="1403194"/>
            <a:ext cx="6029331" cy="52290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587BD39-FB62-41CE-A876-3E71F3D00311}"/>
              </a:ext>
            </a:extLst>
          </p:cNvPr>
          <p:cNvSpPr txBox="1"/>
          <p:nvPr/>
        </p:nvSpPr>
        <p:spPr>
          <a:xfrm>
            <a:off x="642026" y="1366256"/>
            <a:ext cx="7950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Perhatikan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gambar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diagram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Kartesius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di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samping</a:t>
            </a:r>
            <a:endParaRPr lang="en-US" sz="2800" b="1" dirty="0">
              <a:solidFill>
                <a:srgbClr val="00B050"/>
              </a:solidFill>
              <a:latin typeface="Ink Free" panose="03080402000500000000" pitchFamily="66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DD69C1-AEAD-4C56-9374-1E2D557BB5B6}"/>
              </a:ext>
            </a:extLst>
          </p:cNvPr>
          <p:cNvSpPr/>
          <p:nvPr/>
        </p:nvSpPr>
        <p:spPr>
          <a:xfrm>
            <a:off x="7433946" y="3042005"/>
            <a:ext cx="209863" cy="1947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8F840C4-92A5-4275-BE0A-63DE26DA9896}"/>
              </a:ext>
            </a:extLst>
          </p:cNvPr>
          <p:cNvSpPr/>
          <p:nvPr/>
        </p:nvSpPr>
        <p:spPr>
          <a:xfrm>
            <a:off x="8411780" y="3058081"/>
            <a:ext cx="210610" cy="162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AAA62FE-06C4-4D82-AD98-F1C0B85DE139}"/>
              </a:ext>
            </a:extLst>
          </p:cNvPr>
          <p:cNvSpPr txBox="1"/>
          <p:nvPr/>
        </p:nvSpPr>
        <p:spPr>
          <a:xfrm>
            <a:off x="779489" y="2158025"/>
            <a:ext cx="656569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eriod"/>
            </a:pPr>
            <a:r>
              <a:rPr lang="en-US" sz="2200" b="1" dirty="0" err="1">
                <a:latin typeface="Ink Free" panose="03080402000500000000" pitchFamily="66" charset="0"/>
              </a:rPr>
              <a:t>Posisikan</a:t>
            </a:r>
            <a:r>
              <a:rPr lang="en-US" sz="2200" b="1" dirty="0">
                <a:latin typeface="Ink Free" panose="03080402000500000000" pitchFamily="66" charset="0"/>
              </a:rPr>
              <a:t>  2 </a:t>
            </a:r>
            <a:r>
              <a:rPr lang="en-US" sz="2200" b="1" dirty="0" err="1">
                <a:latin typeface="Ink Free" panose="03080402000500000000" pitchFamily="66" charset="0"/>
              </a:rPr>
              <a:t>titik</a:t>
            </a:r>
            <a:r>
              <a:rPr lang="en-US" sz="2200" b="1" dirty="0">
                <a:latin typeface="Ink Free" panose="03080402000500000000" pitchFamily="66" charset="0"/>
              </a:rPr>
              <a:t> yang </a:t>
            </a:r>
            <a:r>
              <a:rPr lang="en-US" sz="2200" b="1" dirty="0" err="1">
                <a:latin typeface="Ink Free" panose="03080402000500000000" pitchFamily="66" charset="0"/>
              </a:rPr>
              <a:t>berada</a:t>
            </a:r>
            <a:r>
              <a:rPr lang="en-US" sz="2200" b="1" dirty="0">
                <a:latin typeface="Ink Free" panose="03080402000500000000" pitchFamily="66" charset="0"/>
              </a:rPr>
              <a:t> di </a:t>
            </a:r>
            <a:r>
              <a:rPr lang="en-US" sz="2200" b="1" dirty="0" err="1">
                <a:latin typeface="Ink Free" panose="03080402000500000000" pitchFamily="66" charset="0"/>
              </a:rPr>
              <a:t>atas</a:t>
            </a:r>
            <a:r>
              <a:rPr lang="en-US" sz="2200" b="1" dirty="0">
                <a:latin typeface="Ink Free" panose="03080402000500000000" pitchFamily="66" charset="0"/>
              </a:rPr>
              <a:t>  </a:t>
            </a:r>
            <a:r>
              <a:rPr lang="en-US" sz="2200" b="1" dirty="0" err="1">
                <a:latin typeface="Ink Free" panose="03080402000500000000" pitchFamily="66" charset="0"/>
              </a:rPr>
              <a:t>sumbu</a:t>
            </a:r>
            <a:r>
              <a:rPr lang="en-US" sz="2200" b="1" dirty="0">
                <a:latin typeface="Ink Free" panose="03080402000500000000" pitchFamily="66" charset="0"/>
              </a:rPr>
              <a:t> X !</a:t>
            </a:r>
          </a:p>
          <a:p>
            <a:pPr marL="457200" indent="-457200">
              <a:buAutoNum type="alphaLcPeriod"/>
            </a:pPr>
            <a:r>
              <a:rPr lang="en-US" sz="2200" b="1" dirty="0" err="1">
                <a:latin typeface="Ink Free" panose="03080402000500000000" pitchFamily="66" charset="0"/>
              </a:rPr>
              <a:t>Posisikan</a:t>
            </a:r>
            <a:r>
              <a:rPr lang="en-US" sz="2200" b="1" dirty="0">
                <a:latin typeface="Ink Free" panose="03080402000500000000" pitchFamily="66" charset="0"/>
              </a:rPr>
              <a:t> 2 </a:t>
            </a:r>
            <a:r>
              <a:rPr lang="en-US" sz="2200" b="1" dirty="0" err="1">
                <a:latin typeface="Ink Free" panose="03080402000500000000" pitchFamily="66" charset="0"/>
              </a:rPr>
              <a:t>titik</a:t>
            </a:r>
            <a:r>
              <a:rPr lang="en-US" sz="2200" b="1" dirty="0">
                <a:latin typeface="Ink Free" panose="03080402000500000000" pitchFamily="66" charset="0"/>
              </a:rPr>
              <a:t> yang </a:t>
            </a:r>
            <a:r>
              <a:rPr lang="en-US" sz="2200" b="1" dirty="0" err="1">
                <a:latin typeface="Ink Free" panose="03080402000500000000" pitchFamily="66" charset="0"/>
              </a:rPr>
              <a:t>berada</a:t>
            </a:r>
            <a:r>
              <a:rPr lang="en-US" sz="2200" b="1" dirty="0">
                <a:latin typeface="Ink Free" panose="03080402000500000000" pitchFamily="66" charset="0"/>
              </a:rPr>
              <a:t> di </a:t>
            </a:r>
            <a:r>
              <a:rPr lang="en-US" sz="2200" b="1" dirty="0" err="1">
                <a:latin typeface="Ink Free" panose="03080402000500000000" pitchFamily="66" charset="0"/>
              </a:rPr>
              <a:t>sebelah</a:t>
            </a:r>
            <a:r>
              <a:rPr lang="en-US" sz="2200" b="1" dirty="0">
                <a:latin typeface="Ink Free" panose="03080402000500000000" pitchFamily="66" charset="0"/>
              </a:rPr>
              <a:t> </a:t>
            </a:r>
            <a:r>
              <a:rPr lang="en-US" sz="2200" b="1" dirty="0" err="1">
                <a:latin typeface="Ink Free" panose="03080402000500000000" pitchFamily="66" charset="0"/>
              </a:rPr>
              <a:t>kanan</a:t>
            </a:r>
            <a:r>
              <a:rPr lang="en-US" sz="2200" b="1" dirty="0">
                <a:latin typeface="Ink Free" panose="03080402000500000000" pitchFamily="66" charset="0"/>
              </a:rPr>
              <a:t> </a:t>
            </a:r>
            <a:r>
              <a:rPr lang="en-US" sz="2200" b="1" dirty="0" err="1">
                <a:latin typeface="Ink Free" panose="03080402000500000000" pitchFamily="66" charset="0"/>
              </a:rPr>
              <a:t>sumbu</a:t>
            </a:r>
            <a:r>
              <a:rPr lang="en-US" sz="2200" b="1" dirty="0">
                <a:latin typeface="Ink Free" panose="03080402000500000000" pitchFamily="66" charset="0"/>
              </a:rPr>
              <a:t> Y !</a:t>
            </a:r>
          </a:p>
          <a:p>
            <a:pPr marL="457200" indent="-457200">
              <a:buAutoNum type="alphaLcPeriod"/>
            </a:pPr>
            <a:r>
              <a:rPr lang="en-US" sz="2200" b="1" dirty="0" err="1">
                <a:latin typeface="Ink Free" panose="03080402000500000000" pitchFamily="66" charset="0"/>
              </a:rPr>
              <a:t>Titik</a:t>
            </a:r>
            <a:r>
              <a:rPr lang="en-US" sz="2200" b="1" dirty="0">
                <a:latin typeface="Ink Free" panose="03080402000500000000" pitchFamily="66" charset="0"/>
              </a:rPr>
              <a:t> A yang </a:t>
            </a:r>
            <a:r>
              <a:rPr lang="en-US" sz="2200" b="1" dirty="0" err="1">
                <a:latin typeface="Ink Free" panose="03080402000500000000" pitchFamily="66" charset="0"/>
              </a:rPr>
              <a:t>berada</a:t>
            </a:r>
            <a:r>
              <a:rPr lang="en-US" sz="2200" b="1" dirty="0">
                <a:latin typeface="Ink Free" panose="03080402000500000000" pitchFamily="66" charset="0"/>
              </a:rPr>
              <a:t> 2 </a:t>
            </a:r>
            <a:r>
              <a:rPr lang="en-US" sz="2200" b="1" dirty="0" err="1">
                <a:latin typeface="Ink Free" panose="03080402000500000000" pitchFamily="66" charset="0"/>
              </a:rPr>
              <a:t>satuan</a:t>
            </a:r>
            <a:r>
              <a:rPr lang="en-US" sz="2200" b="1" dirty="0">
                <a:latin typeface="Ink Free" panose="03080402000500000000" pitchFamily="66" charset="0"/>
              </a:rPr>
              <a:t> di </a:t>
            </a:r>
            <a:r>
              <a:rPr lang="en-US" sz="2200" b="1" dirty="0" err="1">
                <a:latin typeface="Ink Free" panose="03080402000500000000" pitchFamily="66" charset="0"/>
              </a:rPr>
              <a:t>bawah</a:t>
            </a:r>
            <a:r>
              <a:rPr lang="en-US" sz="2200" b="1" dirty="0">
                <a:latin typeface="Ink Free" panose="03080402000500000000" pitchFamily="66" charset="0"/>
              </a:rPr>
              <a:t> </a:t>
            </a:r>
            <a:r>
              <a:rPr lang="en-US" sz="2200" b="1" dirty="0" err="1">
                <a:latin typeface="Ink Free" panose="03080402000500000000" pitchFamily="66" charset="0"/>
              </a:rPr>
              <a:t>sumbu</a:t>
            </a:r>
            <a:r>
              <a:rPr lang="en-US" sz="2200" b="1" dirty="0">
                <a:latin typeface="Ink Free" panose="03080402000500000000" pitchFamily="66" charset="0"/>
              </a:rPr>
              <a:t> X dan 4 </a:t>
            </a:r>
            <a:r>
              <a:rPr lang="en-US" sz="2200" b="1" dirty="0" err="1">
                <a:latin typeface="Ink Free" panose="03080402000500000000" pitchFamily="66" charset="0"/>
              </a:rPr>
              <a:t>satuan</a:t>
            </a:r>
            <a:r>
              <a:rPr lang="en-US" sz="2200" b="1" dirty="0">
                <a:latin typeface="Ink Free" panose="03080402000500000000" pitchFamily="66" charset="0"/>
              </a:rPr>
              <a:t> di </a:t>
            </a:r>
            <a:r>
              <a:rPr lang="en-US" sz="2200" b="1" dirty="0" err="1">
                <a:latin typeface="Ink Free" panose="03080402000500000000" pitchFamily="66" charset="0"/>
              </a:rPr>
              <a:t>kanan</a:t>
            </a:r>
            <a:r>
              <a:rPr lang="en-US" sz="2200" b="1" dirty="0">
                <a:latin typeface="Ink Free" panose="03080402000500000000" pitchFamily="66" charset="0"/>
              </a:rPr>
              <a:t> </a:t>
            </a:r>
            <a:r>
              <a:rPr lang="en-US" sz="2200" b="1" dirty="0" err="1">
                <a:latin typeface="Ink Free" panose="03080402000500000000" pitchFamily="66" charset="0"/>
              </a:rPr>
              <a:t>sumbu</a:t>
            </a:r>
            <a:r>
              <a:rPr lang="en-US" sz="2200" b="1" dirty="0">
                <a:latin typeface="Ink Free" panose="03080402000500000000" pitchFamily="66" charset="0"/>
              </a:rPr>
              <a:t> Y !</a:t>
            </a:r>
          </a:p>
          <a:p>
            <a:pPr marL="457200" indent="-457200">
              <a:buAutoNum type="alphaLcPeriod"/>
            </a:pPr>
            <a:r>
              <a:rPr lang="en-US" sz="2200" b="1" dirty="0" err="1">
                <a:latin typeface="Ink Free" panose="03080402000500000000" pitchFamily="66" charset="0"/>
              </a:rPr>
              <a:t>Titik</a:t>
            </a:r>
            <a:r>
              <a:rPr lang="en-US" sz="2200" b="1" dirty="0">
                <a:latin typeface="Ink Free" panose="03080402000500000000" pitchFamily="66" charset="0"/>
              </a:rPr>
              <a:t> B (-5, -2) dan </a:t>
            </a:r>
            <a:r>
              <a:rPr lang="en-US" sz="2200" b="1" dirty="0" err="1">
                <a:latin typeface="Ink Free" panose="03080402000500000000" pitchFamily="66" charset="0"/>
              </a:rPr>
              <a:t>Titik</a:t>
            </a:r>
            <a:r>
              <a:rPr lang="en-US" sz="2200" b="1" dirty="0">
                <a:latin typeface="Ink Free" panose="03080402000500000000" pitchFamily="66" charset="0"/>
              </a:rPr>
              <a:t> C (4, 5)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D5E7AF6-B7EE-411C-AC07-08B41F1F4A46}"/>
              </a:ext>
            </a:extLst>
          </p:cNvPr>
          <p:cNvSpPr/>
          <p:nvPr/>
        </p:nvSpPr>
        <p:spPr>
          <a:xfrm>
            <a:off x="10063197" y="3936615"/>
            <a:ext cx="210610" cy="162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9280648-A4A4-4BDF-92BE-0DE10E025AAC}"/>
              </a:ext>
            </a:extLst>
          </p:cNvPr>
          <p:cNvSpPr/>
          <p:nvPr/>
        </p:nvSpPr>
        <p:spPr>
          <a:xfrm>
            <a:off x="10392981" y="5116731"/>
            <a:ext cx="210610" cy="162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892D115-7E1E-42FD-B23A-3B49E1EEB8DB}"/>
              </a:ext>
            </a:extLst>
          </p:cNvPr>
          <p:cNvSpPr/>
          <p:nvPr/>
        </p:nvSpPr>
        <p:spPr>
          <a:xfrm>
            <a:off x="10745303" y="4215548"/>
            <a:ext cx="210610" cy="162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9A2B321-8EDD-4965-9205-99C633B623A6}"/>
              </a:ext>
            </a:extLst>
          </p:cNvPr>
          <p:cNvSpPr/>
          <p:nvPr/>
        </p:nvSpPr>
        <p:spPr>
          <a:xfrm>
            <a:off x="7756375" y="4200558"/>
            <a:ext cx="210610" cy="162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0E94A9D-42F4-401B-A8D4-99365087FCBA}"/>
              </a:ext>
            </a:extLst>
          </p:cNvPr>
          <p:cNvSpPr/>
          <p:nvPr/>
        </p:nvSpPr>
        <p:spPr>
          <a:xfrm>
            <a:off x="10752510" y="2173015"/>
            <a:ext cx="210610" cy="162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0006368-2711-4F69-92D6-D6188AA22CB7}"/>
              </a:ext>
            </a:extLst>
          </p:cNvPr>
          <p:cNvSpPr txBox="1"/>
          <p:nvPr/>
        </p:nvSpPr>
        <p:spPr>
          <a:xfrm>
            <a:off x="11666644" y="3688458"/>
            <a:ext cx="466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3FAABFA-AF2C-4234-B56E-DA9FCCC38FAE}"/>
              </a:ext>
            </a:extLst>
          </p:cNvPr>
          <p:cNvSpPr txBox="1"/>
          <p:nvPr/>
        </p:nvSpPr>
        <p:spPr>
          <a:xfrm>
            <a:off x="9522161" y="1357259"/>
            <a:ext cx="373628" cy="521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35196F6-24A4-4BE9-92C9-61E5003AB984}"/>
              </a:ext>
            </a:extLst>
          </p:cNvPr>
          <p:cNvSpPr txBox="1"/>
          <p:nvPr/>
        </p:nvSpPr>
        <p:spPr>
          <a:xfrm>
            <a:off x="7945713" y="4035063"/>
            <a:ext cx="466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C556D58-B904-407A-A152-68107F4D944D}"/>
              </a:ext>
            </a:extLst>
          </p:cNvPr>
          <p:cNvSpPr txBox="1"/>
          <p:nvPr/>
        </p:nvSpPr>
        <p:spPr>
          <a:xfrm>
            <a:off x="10730086" y="2286151"/>
            <a:ext cx="466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0294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3" grpId="0" animBg="1"/>
      <p:bldP spid="9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7ECE624-BB25-4CAC-ABD3-BAF10149F8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34" t="32495" r="39965" b="31715"/>
          <a:stretch/>
        </p:blipFill>
        <p:spPr>
          <a:xfrm>
            <a:off x="10785594" y="170271"/>
            <a:ext cx="1114084" cy="11151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7F82EC-9B90-4A49-8254-4A077C0C5151}"/>
              </a:ext>
            </a:extLst>
          </p:cNvPr>
          <p:cNvSpPr txBox="1"/>
          <p:nvPr/>
        </p:nvSpPr>
        <p:spPr>
          <a:xfrm>
            <a:off x="29981" y="4389318"/>
            <a:ext cx="1678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Slide_6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D10C4D-9001-4903-89B0-C428F20EC664}"/>
              </a:ext>
            </a:extLst>
          </p:cNvPr>
          <p:cNvSpPr txBox="1"/>
          <p:nvPr/>
        </p:nvSpPr>
        <p:spPr>
          <a:xfrm>
            <a:off x="954560" y="343446"/>
            <a:ext cx="8995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>
                <a:solidFill>
                  <a:srgbClr val="FF0000"/>
                </a:solidFill>
                <a:latin typeface="Forte" panose="03060902040502070203" pitchFamily="66" charset="0"/>
              </a:rPr>
              <a:t>Latihan</a:t>
            </a:r>
            <a:r>
              <a:rPr lang="en-US" sz="4000" b="1" u="sng" dirty="0">
                <a:solidFill>
                  <a:srgbClr val="FF0000"/>
                </a:solidFill>
                <a:latin typeface="Forte" panose="03060902040502070203" pitchFamily="66" charset="0"/>
              </a:rPr>
              <a:t> 2</a:t>
            </a:r>
            <a:endParaRPr lang="en-US" sz="4000" b="1" u="sng" dirty="0">
              <a:solidFill>
                <a:srgbClr val="00B050"/>
              </a:solidFill>
              <a:latin typeface="Forte" panose="03060902040502070203" pitchFamily="66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DD821D-B174-45F7-A0B2-E03596B9D9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5519" y="1403194"/>
            <a:ext cx="6029331" cy="52290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587BD39-FB62-41CE-A876-3E71F3D00311}"/>
              </a:ext>
            </a:extLst>
          </p:cNvPr>
          <p:cNvSpPr txBox="1"/>
          <p:nvPr/>
        </p:nvSpPr>
        <p:spPr>
          <a:xfrm>
            <a:off x="642026" y="1366256"/>
            <a:ext cx="79503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Buatlah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digram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kartesius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dan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tuliskan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posisi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titik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di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bawah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ini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!</a:t>
            </a:r>
            <a:endParaRPr lang="en-US" sz="2800" b="1" dirty="0">
              <a:solidFill>
                <a:srgbClr val="00B050"/>
              </a:solidFill>
              <a:latin typeface="Ink Free" panose="03080402000500000000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AAA62FE-06C4-4D82-AD98-F1C0B85DE139}"/>
              </a:ext>
            </a:extLst>
          </p:cNvPr>
          <p:cNvSpPr txBox="1"/>
          <p:nvPr/>
        </p:nvSpPr>
        <p:spPr>
          <a:xfrm>
            <a:off x="779489" y="2158025"/>
            <a:ext cx="656569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eriod"/>
            </a:pPr>
            <a:r>
              <a:rPr lang="en-US" sz="2200" b="1" dirty="0" err="1">
                <a:latin typeface="Ink Free" panose="03080402000500000000" pitchFamily="66" charset="0"/>
              </a:rPr>
              <a:t>Posisikan</a:t>
            </a:r>
            <a:r>
              <a:rPr lang="en-US" sz="2200" b="1" dirty="0">
                <a:latin typeface="Ink Free" panose="03080402000500000000" pitchFamily="66" charset="0"/>
              </a:rPr>
              <a:t>  3 </a:t>
            </a:r>
            <a:r>
              <a:rPr lang="en-US" sz="2200" b="1" dirty="0" err="1">
                <a:latin typeface="Ink Free" panose="03080402000500000000" pitchFamily="66" charset="0"/>
              </a:rPr>
              <a:t>titik</a:t>
            </a:r>
            <a:r>
              <a:rPr lang="en-US" sz="2200" b="1" dirty="0">
                <a:latin typeface="Ink Free" panose="03080402000500000000" pitchFamily="66" charset="0"/>
              </a:rPr>
              <a:t> yang </a:t>
            </a:r>
            <a:r>
              <a:rPr lang="en-US" sz="2200" b="1" dirty="0" err="1">
                <a:latin typeface="Ink Free" panose="03080402000500000000" pitchFamily="66" charset="0"/>
              </a:rPr>
              <a:t>berada</a:t>
            </a:r>
            <a:r>
              <a:rPr lang="en-US" sz="2200" b="1" dirty="0">
                <a:latin typeface="Ink Free" panose="03080402000500000000" pitchFamily="66" charset="0"/>
              </a:rPr>
              <a:t> di </a:t>
            </a:r>
            <a:r>
              <a:rPr lang="en-US" sz="2200" b="1" dirty="0" err="1">
                <a:latin typeface="Ink Free" panose="03080402000500000000" pitchFamily="66" charset="0"/>
              </a:rPr>
              <a:t>bawah</a:t>
            </a:r>
            <a:r>
              <a:rPr lang="en-US" sz="2200" b="1" dirty="0">
                <a:latin typeface="Ink Free" panose="03080402000500000000" pitchFamily="66" charset="0"/>
              </a:rPr>
              <a:t>  </a:t>
            </a:r>
            <a:r>
              <a:rPr lang="en-US" sz="2200" b="1" dirty="0" err="1">
                <a:latin typeface="Ink Free" panose="03080402000500000000" pitchFamily="66" charset="0"/>
              </a:rPr>
              <a:t>sumbu</a:t>
            </a:r>
            <a:r>
              <a:rPr lang="en-US" sz="2200" b="1" dirty="0">
                <a:latin typeface="Ink Free" panose="03080402000500000000" pitchFamily="66" charset="0"/>
              </a:rPr>
              <a:t> X !</a:t>
            </a:r>
          </a:p>
          <a:p>
            <a:pPr marL="457200" indent="-457200">
              <a:buAutoNum type="alphaLcPeriod"/>
            </a:pPr>
            <a:r>
              <a:rPr lang="en-US" sz="2200" b="1" dirty="0" err="1">
                <a:latin typeface="Ink Free" panose="03080402000500000000" pitchFamily="66" charset="0"/>
              </a:rPr>
              <a:t>Posisikan</a:t>
            </a:r>
            <a:r>
              <a:rPr lang="en-US" sz="2200" b="1" dirty="0">
                <a:latin typeface="Ink Free" panose="03080402000500000000" pitchFamily="66" charset="0"/>
              </a:rPr>
              <a:t> 2 </a:t>
            </a:r>
            <a:r>
              <a:rPr lang="en-US" sz="2200" b="1" dirty="0" err="1">
                <a:latin typeface="Ink Free" panose="03080402000500000000" pitchFamily="66" charset="0"/>
              </a:rPr>
              <a:t>titik</a:t>
            </a:r>
            <a:r>
              <a:rPr lang="en-US" sz="2200" b="1" dirty="0">
                <a:latin typeface="Ink Free" panose="03080402000500000000" pitchFamily="66" charset="0"/>
              </a:rPr>
              <a:t> yang </a:t>
            </a:r>
            <a:r>
              <a:rPr lang="en-US" sz="2200" b="1" dirty="0" err="1">
                <a:latin typeface="Ink Free" panose="03080402000500000000" pitchFamily="66" charset="0"/>
              </a:rPr>
              <a:t>berada</a:t>
            </a:r>
            <a:r>
              <a:rPr lang="en-US" sz="2200" b="1" dirty="0">
                <a:latin typeface="Ink Free" panose="03080402000500000000" pitchFamily="66" charset="0"/>
              </a:rPr>
              <a:t> di </a:t>
            </a:r>
            <a:r>
              <a:rPr lang="en-US" sz="2200" b="1" dirty="0" err="1">
                <a:latin typeface="Ink Free" panose="03080402000500000000" pitchFamily="66" charset="0"/>
              </a:rPr>
              <a:t>sebelah</a:t>
            </a:r>
            <a:r>
              <a:rPr lang="en-US" sz="2200" b="1" dirty="0">
                <a:latin typeface="Ink Free" panose="03080402000500000000" pitchFamily="66" charset="0"/>
              </a:rPr>
              <a:t> </a:t>
            </a:r>
            <a:r>
              <a:rPr lang="en-US" sz="2200" b="1" dirty="0" err="1">
                <a:latin typeface="Ink Free" panose="03080402000500000000" pitchFamily="66" charset="0"/>
              </a:rPr>
              <a:t>kiri</a:t>
            </a:r>
            <a:r>
              <a:rPr lang="en-US" sz="2200" b="1" dirty="0">
                <a:latin typeface="Ink Free" panose="03080402000500000000" pitchFamily="66" charset="0"/>
              </a:rPr>
              <a:t> </a:t>
            </a:r>
            <a:r>
              <a:rPr lang="en-US" sz="2200" b="1" dirty="0" err="1">
                <a:latin typeface="Ink Free" panose="03080402000500000000" pitchFamily="66" charset="0"/>
              </a:rPr>
              <a:t>sumbu</a:t>
            </a:r>
            <a:r>
              <a:rPr lang="en-US" sz="2200" b="1" dirty="0">
                <a:latin typeface="Ink Free" panose="03080402000500000000" pitchFamily="66" charset="0"/>
              </a:rPr>
              <a:t> Y !</a:t>
            </a:r>
          </a:p>
          <a:p>
            <a:pPr marL="457200" indent="-457200">
              <a:buAutoNum type="alphaLcPeriod"/>
            </a:pPr>
            <a:r>
              <a:rPr lang="en-US" sz="2200" b="1" dirty="0" err="1">
                <a:latin typeface="Ink Free" panose="03080402000500000000" pitchFamily="66" charset="0"/>
              </a:rPr>
              <a:t>Titik</a:t>
            </a:r>
            <a:r>
              <a:rPr lang="en-US" sz="2200" b="1" dirty="0">
                <a:latin typeface="Ink Free" panose="03080402000500000000" pitchFamily="66" charset="0"/>
              </a:rPr>
              <a:t> A yang </a:t>
            </a:r>
            <a:r>
              <a:rPr lang="en-US" sz="2200" b="1" dirty="0" err="1">
                <a:latin typeface="Ink Free" panose="03080402000500000000" pitchFamily="66" charset="0"/>
              </a:rPr>
              <a:t>berada</a:t>
            </a:r>
            <a:r>
              <a:rPr lang="en-US" sz="2200" b="1" dirty="0">
                <a:latin typeface="Ink Free" panose="03080402000500000000" pitchFamily="66" charset="0"/>
              </a:rPr>
              <a:t> 3 </a:t>
            </a:r>
            <a:r>
              <a:rPr lang="en-US" sz="2200" b="1" dirty="0" err="1">
                <a:latin typeface="Ink Free" panose="03080402000500000000" pitchFamily="66" charset="0"/>
              </a:rPr>
              <a:t>satuan</a:t>
            </a:r>
            <a:r>
              <a:rPr lang="en-US" sz="2200" b="1" dirty="0">
                <a:latin typeface="Ink Free" panose="03080402000500000000" pitchFamily="66" charset="0"/>
              </a:rPr>
              <a:t> di </a:t>
            </a:r>
            <a:r>
              <a:rPr lang="en-US" sz="2200" b="1" dirty="0" err="1">
                <a:latin typeface="Ink Free" panose="03080402000500000000" pitchFamily="66" charset="0"/>
              </a:rPr>
              <a:t>bawah</a:t>
            </a:r>
            <a:r>
              <a:rPr lang="en-US" sz="2200" b="1" dirty="0">
                <a:latin typeface="Ink Free" panose="03080402000500000000" pitchFamily="66" charset="0"/>
              </a:rPr>
              <a:t> </a:t>
            </a:r>
            <a:r>
              <a:rPr lang="en-US" sz="2200" b="1" dirty="0" err="1">
                <a:latin typeface="Ink Free" panose="03080402000500000000" pitchFamily="66" charset="0"/>
              </a:rPr>
              <a:t>sumbu</a:t>
            </a:r>
            <a:r>
              <a:rPr lang="en-US" sz="2200" b="1" dirty="0">
                <a:latin typeface="Ink Free" panose="03080402000500000000" pitchFamily="66" charset="0"/>
              </a:rPr>
              <a:t> X dan 4 </a:t>
            </a:r>
            <a:r>
              <a:rPr lang="en-US" sz="2200" b="1" dirty="0" err="1">
                <a:latin typeface="Ink Free" panose="03080402000500000000" pitchFamily="66" charset="0"/>
              </a:rPr>
              <a:t>satuan</a:t>
            </a:r>
            <a:r>
              <a:rPr lang="en-US" sz="2200" b="1" dirty="0">
                <a:latin typeface="Ink Free" panose="03080402000500000000" pitchFamily="66" charset="0"/>
              </a:rPr>
              <a:t> di </a:t>
            </a:r>
            <a:r>
              <a:rPr lang="en-US" sz="2200" b="1" dirty="0" err="1">
                <a:latin typeface="Ink Free" panose="03080402000500000000" pitchFamily="66" charset="0"/>
              </a:rPr>
              <a:t>kiri</a:t>
            </a:r>
            <a:r>
              <a:rPr lang="en-US" sz="2200" b="1" dirty="0">
                <a:latin typeface="Ink Free" panose="03080402000500000000" pitchFamily="66" charset="0"/>
              </a:rPr>
              <a:t> </a:t>
            </a:r>
            <a:r>
              <a:rPr lang="en-US" sz="2200" b="1" dirty="0" err="1">
                <a:latin typeface="Ink Free" panose="03080402000500000000" pitchFamily="66" charset="0"/>
              </a:rPr>
              <a:t>sumbu</a:t>
            </a:r>
            <a:r>
              <a:rPr lang="en-US" sz="2200" b="1" dirty="0">
                <a:latin typeface="Ink Free" panose="03080402000500000000" pitchFamily="66" charset="0"/>
              </a:rPr>
              <a:t> Y !</a:t>
            </a:r>
          </a:p>
          <a:p>
            <a:pPr marL="457200" indent="-457200">
              <a:buAutoNum type="alphaLcPeriod"/>
            </a:pPr>
            <a:r>
              <a:rPr lang="en-US" sz="2200" b="1" dirty="0" err="1">
                <a:latin typeface="Ink Free" panose="03080402000500000000" pitchFamily="66" charset="0"/>
              </a:rPr>
              <a:t>Titik</a:t>
            </a:r>
            <a:r>
              <a:rPr lang="en-US" sz="2200" b="1" dirty="0">
                <a:latin typeface="Ink Free" panose="03080402000500000000" pitchFamily="66" charset="0"/>
              </a:rPr>
              <a:t> B (-6, 3) dan </a:t>
            </a:r>
            <a:r>
              <a:rPr lang="en-US" sz="2200" b="1" dirty="0" err="1">
                <a:latin typeface="Ink Free" panose="03080402000500000000" pitchFamily="66" charset="0"/>
              </a:rPr>
              <a:t>Titik</a:t>
            </a:r>
            <a:r>
              <a:rPr lang="en-US" sz="2200" b="1" dirty="0">
                <a:latin typeface="Ink Free" panose="03080402000500000000" pitchFamily="66" charset="0"/>
              </a:rPr>
              <a:t> C (-2, -6)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0006368-2711-4F69-92D6-D6188AA22CB7}"/>
              </a:ext>
            </a:extLst>
          </p:cNvPr>
          <p:cNvSpPr txBox="1"/>
          <p:nvPr/>
        </p:nvSpPr>
        <p:spPr>
          <a:xfrm>
            <a:off x="11666644" y="3688458"/>
            <a:ext cx="466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3FAABFA-AF2C-4234-B56E-DA9FCCC38FAE}"/>
              </a:ext>
            </a:extLst>
          </p:cNvPr>
          <p:cNvSpPr txBox="1"/>
          <p:nvPr/>
        </p:nvSpPr>
        <p:spPr>
          <a:xfrm>
            <a:off x="9522161" y="1357259"/>
            <a:ext cx="373628" cy="521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958640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7ECE624-BB25-4CAC-ABD3-BAF10149F8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34" t="32495" r="39965" b="31715"/>
          <a:stretch/>
        </p:blipFill>
        <p:spPr>
          <a:xfrm>
            <a:off x="10785594" y="170271"/>
            <a:ext cx="1114084" cy="11151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7F82EC-9B90-4A49-8254-4A077C0C5151}"/>
              </a:ext>
            </a:extLst>
          </p:cNvPr>
          <p:cNvSpPr txBox="1"/>
          <p:nvPr/>
        </p:nvSpPr>
        <p:spPr>
          <a:xfrm>
            <a:off x="29981" y="4389318"/>
            <a:ext cx="1678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Slide_7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D10C4D-9001-4903-89B0-C428F20EC664}"/>
              </a:ext>
            </a:extLst>
          </p:cNvPr>
          <p:cNvSpPr txBox="1"/>
          <p:nvPr/>
        </p:nvSpPr>
        <p:spPr>
          <a:xfrm>
            <a:off x="954560" y="343446"/>
            <a:ext cx="8995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>
                <a:solidFill>
                  <a:srgbClr val="FF0000"/>
                </a:solidFill>
                <a:latin typeface="Forte" panose="03060902040502070203" pitchFamily="66" charset="0"/>
              </a:rPr>
              <a:t>Titik</a:t>
            </a:r>
            <a:r>
              <a:rPr lang="en-US" sz="4000" b="1" u="sng" dirty="0">
                <a:solidFill>
                  <a:srgbClr val="FF0000"/>
                </a:solidFill>
                <a:latin typeface="Forte" panose="03060902040502070203" pitchFamily="66" charset="0"/>
              </a:rPr>
              <a:t> </a:t>
            </a:r>
            <a:r>
              <a:rPr lang="en-US" sz="4000" b="1" u="sng" dirty="0">
                <a:solidFill>
                  <a:srgbClr val="FF0000"/>
                </a:solidFill>
                <a:highlight>
                  <a:srgbClr val="FFFF00"/>
                </a:highlight>
                <a:latin typeface="Forte" panose="03060902040502070203" pitchFamily="66" charset="0"/>
              </a:rPr>
              <a:t>ACUAN</a:t>
            </a:r>
            <a:endParaRPr lang="en-US" sz="4000" b="1" u="sng" dirty="0">
              <a:solidFill>
                <a:srgbClr val="00B050"/>
              </a:solidFill>
              <a:highlight>
                <a:srgbClr val="FFFF00"/>
              </a:highlight>
              <a:latin typeface="Forte" panose="03060902040502070203" pitchFamily="66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DD821D-B174-45F7-A0B2-E03596B9D9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5519" y="1403194"/>
            <a:ext cx="6029331" cy="52290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587BD39-FB62-41CE-A876-3E71F3D00311}"/>
              </a:ext>
            </a:extLst>
          </p:cNvPr>
          <p:cNvSpPr txBox="1"/>
          <p:nvPr/>
        </p:nvSpPr>
        <p:spPr>
          <a:xfrm>
            <a:off x="405160" y="2537591"/>
            <a:ext cx="79503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Perhatikan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gambar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diagram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Kartesius</a:t>
            </a:r>
            <a:endParaRPr lang="en-US" sz="2800" b="1" dirty="0">
              <a:solidFill>
                <a:srgbClr val="FF0000"/>
              </a:solidFill>
              <a:latin typeface="Ink Free" panose="03080402000500000000" pitchFamily="66" charset="0"/>
            </a:endParaRPr>
          </a:p>
          <a:p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di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samping</a:t>
            </a:r>
            <a:endParaRPr lang="en-US" sz="2800" b="1" dirty="0">
              <a:solidFill>
                <a:srgbClr val="00B050"/>
              </a:solidFill>
              <a:latin typeface="Ink Free" panose="03080402000500000000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AAA62FE-06C4-4D82-AD98-F1C0B85DE139}"/>
              </a:ext>
            </a:extLst>
          </p:cNvPr>
          <p:cNvSpPr txBox="1"/>
          <p:nvPr/>
        </p:nvSpPr>
        <p:spPr>
          <a:xfrm>
            <a:off x="1740470" y="3691252"/>
            <a:ext cx="656569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eriod"/>
            </a:pPr>
            <a:r>
              <a:rPr lang="en-US" sz="2200" b="1" dirty="0" err="1">
                <a:latin typeface="Ink Free" panose="03080402000500000000" pitchFamily="66" charset="0"/>
              </a:rPr>
              <a:t>Tuliskan</a:t>
            </a:r>
            <a:r>
              <a:rPr lang="en-US" sz="2200" b="1" dirty="0">
                <a:latin typeface="Ink Free" panose="03080402000500000000" pitchFamily="66" charset="0"/>
              </a:rPr>
              <a:t> </a:t>
            </a:r>
            <a:r>
              <a:rPr lang="en-US" sz="2200" b="1" dirty="0" err="1">
                <a:latin typeface="Ink Free" panose="03080402000500000000" pitchFamily="66" charset="0"/>
              </a:rPr>
              <a:t>Posisi</a:t>
            </a:r>
            <a:r>
              <a:rPr lang="en-US" sz="2200" b="1" dirty="0">
                <a:latin typeface="Ink Free" panose="03080402000500000000" pitchFamily="66" charset="0"/>
              </a:rPr>
              <a:t> </a:t>
            </a:r>
            <a:r>
              <a:rPr lang="en-US" sz="2200" b="1" dirty="0" err="1">
                <a:latin typeface="Ink Free" panose="03080402000500000000" pitchFamily="66" charset="0"/>
              </a:rPr>
              <a:t>Relatif</a:t>
            </a:r>
            <a:r>
              <a:rPr lang="en-US" sz="2200" b="1" dirty="0">
                <a:latin typeface="Ink Free" panose="03080402000500000000" pitchFamily="66" charset="0"/>
              </a:rPr>
              <a:t> A </a:t>
            </a:r>
            <a:r>
              <a:rPr lang="en-US" sz="2200" b="1" dirty="0" err="1">
                <a:latin typeface="Ink Free" panose="03080402000500000000" pitchFamily="66" charset="0"/>
              </a:rPr>
              <a:t>terhadap</a:t>
            </a:r>
            <a:r>
              <a:rPr lang="en-US" sz="2200" b="1" dirty="0">
                <a:latin typeface="Ink Free" panose="03080402000500000000" pitchFamily="66" charset="0"/>
              </a:rPr>
              <a:t> </a:t>
            </a:r>
          </a:p>
          <a:p>
            <a:r>
              <a:rPr lang="en-US" sz="2200" b="1" dirty="0">
                <a:latin typeface="Ink Free" panose="03080402000500000000" pitchFamily="66" charset="0"/>
              </a:rPr>
              <a:t>       </a:t>
            </a:r>
            <a:r>
              <a:rPr lang="en-US" sz="2200" b="1" dirty="0" err="1">
                <a:latin typeface="Ink Free" panose="03080402000500000000" pitchFamily="66" charset="0"/>
              </a:rPr>
              <a:t>titik</a:t>
            </a:r>
            <a:r>
              <a:rPr lang="en-US" sz="2200" b="1" dirty="0">
                <a:latin typeface="Ink Free" panose="03080402000500000000" pitchFamily="66" charset="0"/>
              </a:rPr>
              <a:t> </a:t>
            </a:r>
            <a:r>
              <a:rPr lang="en-US" sz="2200" b="1" dirty="0" err="1">
                <a:latin typeface="Ink Free" panose="03080402000500000000" pitchFamily="66" charset="0"/>
              </a:rPr>
              <a:t>acuan</a:t>
            </a:r>
            <a:r>
              <a:rPr lang="en-US" sz="2200" b="1" dirty="0">
                <a:latin typeface="Ink Free" panose="03080402000500000000" pitchFamily="66" charset="0"/>
              </a:rPr>
              <a:t> B !</a:t>
            </a:r>
          </a:p>
          <a:p>
            <a:r>
              <a:rPr lang="en-US" sz="2200" b="1" dirty="0">
                <a:latin typeface="Ink Free" panose="03080402000500000000" pitchFamily="66" charset="0"/>
              </a:rPr>
              <a:t>       A(-1, 2) </a:t>
            </a:r>
            <a:r>
              <a:rPr lang="en-US" sz="2200" b="1" dirty="0">
                <a:latin typeface="Ink Free" panose="03080402000500000000" pitchFamily="66" charset="0"/>
                <a:sym typeface="Wingdings" panose="05000000000000000000" pitchFamily="2" charset="2"/>
              </a:rPr>
              <a:t> </a:t>
            </a:r>
            <a:r>
              <a:rPr lang="en-US" sz="22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Titik</a:t>
            </a:r>
            <a:r>
              <a:rPr lang="en-US" sz="2200" b="1" dirty="0">
                <a:latin typeface="Ink Free" panose="03080402000500000000" pitchFamily="66" charset="0"/>
                <a:sym typeface="Wingdings" panose="05000000000000000000" pitchFamily="2" charset="2"/>
              </a:rPr>
              <a:t> Lama</a:t>
            </a:r>
          </a:p>
          <a:p>
            <a:r>
              <a:rPr lang="en-US" sz="2200" b="1" dirty="0">
                <a:latin typeface="Ink Free" panose="03080402000500000000" pitchFamily="66" charset="0"/>
                <a:sym typeface="Wingdings" panose="05000000000000000000" pitchFamily="2" charset="2"/>
              </a:rPr>
              <a:t>	 B (4, 5)  </a:t>
            </a:r>
            <a:r>
              <a:rPr lang="en-US" sz="22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Titik</a:t>
            </a:r>
            <a:r>
              <a:rPr lang="en-US" sz="2200" b="1" dirty="0">
                <a:latin typeface="Ink Free" panose="03080402000500000000" pitchFamily="66" charset="0"/>
                <a:sym typeface="Wingdings" panose="05000000000000000000" pitchFamily="2" charset="2"/>
              </a:rPr>
              <a:t> </a:t>
            </a:r>
            <a:r>
              <a:rPr lang="en-US" sz="22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Acuan</a:t>
            </a:r>
            <a:endParaRPr lang="en-US" sz="2200" b="1" dirty="0">
              <a:latin typeface="Ink Free" panose="03080402000500000000" pitchFamily="66" charset="0"/>
              <a:sym typeface="Wingdings" panose="05000000000000000000" pitchFamily="2" charset="2"/>
            </a:endParaRPr>
          </a:p>
          <a:p>
            <a:r>
              <a:rPr lang="en-US" sz="22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Sehingga</a:t>
            </a:r>
            <a:r>
              <a:rPr lang="en-US" sz="2200" b="1" dirty="0">
                <a:latin typeface="Ink Free" panose="03080402000500000000" pitchFamily="66" charset="0"/>
                <a:sym typeface="Wingdings" panose="05000000000000000000" pitchFamily="2" charset="2"/>
              </a:rPr>
              <a:t> </a:t>
            </a:r>
            <a:r>
              <a:rPr lang="en-US" sz="22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Posisi</a:t>
            </a:r>
            <a:r>
              <a:rPr lang="en-US" sz="2200" b="1" dirty="0">
                <a:latin typeface="Ink Free" panose="03080402000500000000" pitchFamily="66" charset="0"/>
                <a:sym typeface="Wingdings" panose="05000000000000000000" pitchFamily="2" charset="2"/>
              </a:rPr>
              <a:t> </a:t>
            </a:r>
            <a:r>
              <a:rPr lang="en-US" sz="2200" b="1" dirty="0" err="1">
                <a:latin typeface="Ink Free" panose="03080402000500000000" pitchFamily="66" charset="0"/>
                <a:sym typeface="Wingdings" panose="05000000000000000000" pitchFamily="2" charset="2"/>
              </a:rPr>
              <a:t>Relatif</a:t>
            </a:r>
            <a:r>
              <a:rPr lang="en-US" sz="2200" b="1" dirty="0">
                <a:latin typeface="Ink Free" panose="03080402000500000000" pitchFamily="66" charset="0"/>
                <a:sym typeface="Wingdings" panose="05000000000000000000" pitchFamily="2" charset="2"/>
              </a:rPr>
              <a:t> A </a:t>
            </a:r>
          </a:p>
          <a:p>
            <a:r>
              <a:rPr lang="en-US" sz="2400" b="1" dirty="0" err="1">
                <a:highlight>
                  <a:srgbClr val="00FF00"/>
                </a:highlight>
                <a:latin typeface="Ink Free" panose="03080402000500000000" pitchFamily="66" charset="0"/>
              </a:rPr>
              <a:t>X</a:t>
            </a:r>
            <a:r>
              <a:rPr lang="en-US" sz="2400" b="1" baseline="-25000" dirty="0" err="1">
                <a:highlight>
                  <a:srgbClr val="00FF00"/>
                </a:highlight>
                <a:latin typeface="Ink Free" panose="03080402000500000000" pitchFamily="66" charset="0"/>
              </a:rPr>
              <a:t>b</a:t>
            </a:r>
            <a:r>
              <a:rPr lang="en-US" sz="2400" b="1" dirty="0">
                <a:highlight>
                  <a:srgbClr val="00FF00"/>
                </a:highlight>
                <a:latin typeface="Ink Free" panose="03080402000500000000" pitchFamily="66" charset="0"/>
              </a:rPr>
              <a:t> = X</a:t>
            </a:r>
            <a:r>
              <a:rPr lang="en-US" sz="2400" b="1" baseline="-25000" dirty="0">
                <a:highlight>
                  <a:srgbClr val="00FF00"/>
                </a:highlight>
                <a:latin typeface="Ink Free" panose="03080402000500000000" pitchFamily="66" charset="0"/>
              </a:rPr>
              <a:t>L</a:t>
            </a:r>
            <a:r>
              <a:rPr lang="en-US" sz="2400" b="1" dirty="0">
                <a:highlight>
                  <a:srgbClr val="00FF00"/>
                </a:highlight>
                <a:latin typeface="Ink Free" panose="03080402000500000000" pitchFamily="66" charset="0"/>
              </a:rPr>
              <a:t> – </a:t>
            </a:r>
            <a:r>
              <a:rPr lang="en-US" sz="2400" b="1" dirty="0" err="1">
                <a:highlight>
                  <a:srgbClr val="00FF00"/>
                </a:highlight>
                <a:latin typeface="Ink Free" panose="03080402000500000000" pitchFamily="66" charset="0"/>
              </a:rPr>
              <a:t>X</a:t>
            </a:r>
            <a:r>
              <a:rPr lang="en-US" sz="2400" b="1" baseline="-25000" dirty="0" err="1">
                <a:highlight>
                  <a:srgbClr val="00FF00"/>
                </a:highlight>
                <a:latin typeface="Ink Free" panose="03080402000500000000" pitchFamily="66" charset="0"/>
              </a:rPr>
              <a:t>acuan</a:t>
            </a:r>
            <a:r>
              <a:rPr lang="en-US" sz="2400" b="1" baseline="-25000" dirty="0">
                <a:highlight>
                  <a:srgbClr val="00FF00"/>
                </a:highlight>
                <a:latin typeface="Ink Free" panose="03080402000500000000" pitchFamily="66" charset="0"/>
              </a:rPr>
              <a:t> </a:t>
            </a:r>
            <a:r>
              <a:rPr lang="en-US" sz="2400" b="1" dirty="0">
                <a:highlight>
                  <a:srgbClr val="00FF00"/>
                </a:highlight>
                <a:latin typeface="Ink Free" panose="03080402000500000000" pitchFamily="66" charset="0"/>
              </a:rPr>
              <a:t>=-1 – 4 = -5</a:t>
            </a:r>
          </a:p>
          <a:p>
            <a:r>
              <a:rPr lang="en-US" sz="2400" b="1" dirty="0" err="1">
                <a:highlight>
                  <a:srgbClr val="00FF00"/>
                </a:highlight>
                <a:latin typeface="Ink Free" panose="03080402000500000000" pitchFamily="66" charset="0"/>
              </a:rPr>
              <a:t>Y</a:t>
            </a:r>
            <a:r>
              <a:rPr lang="en-US" sz="2400" b="1" baseline="-25000" dirty="0" err="1">
                <a:highlight>
                  <a:srgbClr val="00FF00"/>
                </a:highlight>
                <a:latin typeface="Ink Free" panose="03080402000500000000" pitchFamily="66" charset="0"/>
              </a:rPr>
              <a:t>b</a:t>
            </a:r>
            <a:r>
              <a:rPr lang="en-US" sz="2400" b="1" dirty="0">
                <a:highlight>
                  <a:srgbClr val="00FF00"/>
                </a:highlight>
                <a:latin typeface="Ink Free" panose="03080402000500000000" pitchFamily="66" charset="0"/>
              </a:rPr>
              <a:t> </a:t>
            </a:r>
            <a:r>
              <a:rPr lang="en-US" sz="2400" b="1" baseline="-25000" dirty="0">
                <a:highlight>
                  <a:srgbClr val="00FF00"/>
                </a:highlight>
                <a:latin typeface="Ink Free" panose="03080402000500000000" pitchFamily="66" charset="0"/>
              </a:rPr>
              <a:t> =</a:t>
            </a:r>
            <a:r>
              <a:rPr lang="en-US" sz="2400" b="1" dirty="0">
                <a:highlight>
                  <a:srgbClr val="00FF00"/>
                </a:highlight>
                <a:latin typeface="Ink Free" panose="03080402000500000000" pitchFamily="66" charset="0"/>
              </a:rPr>
              <a:t> Y</a:t>
            </a:r>
            <a:r>
              <a:rPr lang="en-US" sz="2400" b="1" baseline="-25000" dirty="0">
                <a:highlight>
                  <a:srgbClr val="00FF00"/>
                </a:highlight>
                <a:latin typeface="Ink Free" panose="03080402000500000000" pitchFamily="66" charset="0"/>
              </a:rPr>
              <a:t>L</a:t>
            </a:r>
            <a:r>
              <a:rPr lang="en-US" sz="2400" b="1" dirty="0">
                <a:highlight>
                  <a:srgbClr val="00FF00"/>
                </a:highlight>
                <a:latin typeface="Ink Free" panose="03080402000500000000" pitchFamily="66" charset="0"/>
              </a:rPr>
              <a:t> – </a:t>
            </a:r>
            <a:r>
              <a:rPr lang="en-US" sz="2400" b="1" dirty="0" err="1">
                <a:highlight>
                  <a:srgbClr val="00FF00"/>
                </a:highlight>
                <a:latin typeface="Ink Free" panose="03080402000500000000" pitchFamily="66" charset="0"/>
              </a:rPr>
              <a:t>Y</a:t>
            </a:r>
            <a:r>
              <a:rPr lang="en-US" sz="2400" b="1" baseline="-25000" dirty="0" err="1">
                <a:highlight>
                  <a:srgbClr val="00FF00"/>
                </a:highlight>
                <a:latin typeface="Ink Free" panose="03080402000500000000" pitchFamily="66" charset="0"/>
              </a:rPr>
              <a:t>Acuan</a:t>
            </a:r>
            <a:r>
              <a:rPr lang="en-US" sz="2400" b="1" dirty="0">
                <a:highlight>
                  <a:srgbClr val="00FF00"/>
                </a:highlight>
                <a:latin typeface="Ink Free" panose="03080402000500000000" pitchFamily="66" charset="0"/>
              </a:rPr>
              <a:t> = 2 – 5 = -3</a:t>
            </a:r>
          </a:p>
          <a:p>
            <a:endParaRPr lang="en-US" sz="2400" b="1" dirty="0">
              <a:highlight>
                <a:srgbClr val="00FF00"/>
              </a:highlight>
              <a:latin typeface="Ink Free" panose="03080402000500000000" pitchFamily="66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9A2B321-8EDD-4965-9205-99C633B623A6}"/>
              </a:ext>
            </a:extLst>
          </p:cNvPr>
          <p:cNvSpPr/>
          <p:nvPr/>
        </p:nvSpPr>
        <p:spPr>
          <a:xfrm>
            <a:off x="9091753" y="3054133"/>
            <a:ext cx="191464" cy="162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0E94A9D-42F4-401B-A8D4-99365087FCBA}"/>
              </a:ext>
            </a:extLst>
          </p:cNvPr>
          <p:cNvSpPr/>
          <p:nvPr/>
        </p:nvSpPr>
        <p:spPr>
          <a:xfrm>
            <a:off x="10752510" y="2173015"/>
            <a:ext cx="210610" cy="162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0006368-2711-4F69-92D6-D6188AA22CB7}"/>
              </a:ext>
            </a:extLst>
          </p:cNvPr>
          <p:cNvSpPr txBox="1"/>
          <p:nvPr/>
        </p:nvSpPr>
        <p:spPr>
          <a:xfrm>
            <a:off x="11666644" y="3688458"/>
            <a:ext cx="466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3FAABFA-AF2C-4234-B56E-DA9FCCC38FAE}"/>
              </a:ext>
            </a:extLst>
          </p:cNvPr>
          <p:cNvSpPr txBox="1"/>
          <p:nvPr/>
        </p:nvSpPr>
        <p:spPr>
          <a:xfrm>
            <a:off x="9522161" y="1357259"/>
            <a:ext cx="373628" cy="521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35196F6-24A4-4BE9-92C9-61E5003AB984}"/>
              </a:ext>
            </a:extLst>
          </p:cNvPr>
          <p:cNvSpPr txBox="1"/>
          <p:nvPr/>
        </p:nvSpPr>
        <p:spPr>
          <a:xfrm>
            <a:off x="8894117" y="3165238"/>
            <a:ext cx="466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C556D58-B904-407A-A152-68107F4D944D}"/>
              </a:ext>
            </a:extLst>
          </p:cNvPr>
          <p:cNvSpPr txBox="1"/>
          <p:nvPr/>
        </p:nvSpPr>
        <p:spPr>
          <a:xfrm>
            <a:off x="10835016" y="2286151"/>
            <a:ext cx="466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CA36E4-2598-465B-B539-06AF942A0982}"/>
              </a:ext>
            </a:extLst>
          </p:cNvPr>
          <p:cNvSpPr txBox="1"/>
          <p:nvPr/>
        </p:nvSpPr>
        <p:spPr>
          <a:xfrm>
            <a:off x="3865313" y="749314"/>
            <a:ext cx="34798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highlight>
                  <a:srgbClr val="00FF00"/>
                </a:highlight>
                <a:latin typeface="Ink Free" panose="03080402000500000000" pitchFamily="66" charset="0"/>
              </a:rPr>
              <a:t>X</a:t>
            </a:r>
            <a:r>
              <a:rPr lang="en-US" sz="2800" b="1" baseline="-25000" dirty="0" err="1">
                <a:highlight>
                  <a:srgbClr val="00FF00"/>
                </a:highlight>
                <a:latin typeface="Ink Free" panose="03080402000500000000" pitchFamily="66" charset="0"/>
              </a:rPr>
              <a:t>b</a:t>
            </a:r>
            <a:r>
              <a:rPr lang="en-US" sz="2800" b="1" dirty="0">
                <a:highlight>
                  <a:srgbClr val="00FF00"/>
                </a:highlight>
                <a:latin typeface="Ink Free" panose="03080402000500000000" pitchFamily="66" charset="0"/>
              </a:rPr>
              <a:t> = X</a:t>
            </a:r>
            <a:r>
              <a:rPr lang="en-US" sz="2800" b="1" baseline="-25000" dirty="0">
                <a:highlight>
                  <a:srgbClr val="00FF00"/>
                </a:highlight>
                <a:latin typeface="Ink Free" panose="03080402000500000000" pitchFamily="66" charset="0"/>
              </a:rPr>
              <a:t>L</a:t>
            </a:r>
            <a:r>
              <a:rPr lang="en-US" sz="2800" b="1" dirty="0">
                <a:highlight>
                  <a:srgbClr val="00FF00"/>
                </a:highlight>
                <a:latin typeface="Ink Free" panose="03080402000500000000" pitchFamily="66" charset="0"/>
              </a:rPr>
              <a:t> – </a:t>
            </a:r>
            <a:r>
              <a:rPr lang="en-US" sz="2800" b="1" dirty="0" err="1">
                <a:highlight>
                  <a:srgbClr val="00FF00"/>
                </a:highlight>
                <a:latin typeface="Ink Free" panose="03080402000500000000" pitchFamily="66" charset="0"/>
              </a:rPr>
              <a:t>X</a:t>
            </a:r>
            <a:r>
              <a:rPr lang="en-US" sz="2800" b="1" baseline="-25000" dirty="0" err="1">
                <a:highlight>
                  <a:srgbClr val="00FF00"/>
                </a:highlight>
                <a:latin typeface="Ink Free" panose="03080402000500000000" pitchFamily="66" charset="0"/>
              </a:rPr>
              <a:t>acuan</a:t>
            </a:r>
            <a:endParaRPr lang="en-US" sz="2800" b="1" baseline="-25000" dirty="0">
              <a:highlight>
                <a:srgbClr val="00FF00"/>
              </a:highlight>
              <a:latin typeface="Ink Free" panose="03080402000500000000" pitchFamily="66" charset="0"/>
            </a:endParaRPr>
          </a:p>
          <a:p>
            <a:r>
              <a:rPr lang="en-US" sz="2800" b="1" dirty="0" err="1">
                <a:highlight>
                  <a:srgbClr val="00FF00"/>
                </a:highlight>
                <a:latin typeface="Ink Free" panose="03080402000500000000" pitchFamily="66" charset="0"/>
              </a:rPr>
              <a:t>Y</a:t>
            </a:r>
            <a:r>
              <a:rPr lang="en-US" sz="2800" b="1" baseline="-25000" dirty="0" err="1">
                <a:highlight>
                  <a:srgbClr val="00FF00"/>
                </a:highlight>
                <a:latin typeface="Ink Free" panose="03080402000500000000" pitchFamily="66" charset="0"/>
              </a:rPr>
              <a:t>b</a:t>
            </a:r>
            <a:r>
              <a:rPr lang="en-US" sz="2800" b="1" dirty="0">
                <a:highlight>
                  <a:srgbClr val="00FF00"/>
                </a:highlight>
                <a:latin typeface="Ink Free" panose="03080402000500000000" pitchFamily="66" charset="0"/>
              </a:rPr>
              <a:t> </a:t>
            </a:r>
            <a:r>
              <a:rPr lang="en-US" sz="2800" b="1" baseline="-25000" dirty="0">
                <a:highlight>
                  <a:srgbClr val="00FF00"/>
                </a:highlight>
                <a:latin typeface="Ink Free" panose="03080402000500000000" pitchFamily="66" charset="0"/>
              </a:rPr>
              <a:t> =</a:t>
            </a:r>
            <a:r>
              <a:rPr lang="en-US" sz="2800" b="1" dirty="0">
                <a:highlight>
                  <a:srgbClr val="00FF00"/>
                </a:highlight>
                <a:latin typeface="Ink Free" panose="03080402000500000000" pitchFamily="66" charset="0"/>
              </a:rPr>
              <a:t> Y</a:t>
            </a:r>
            <a:r>
              <a:rPr lang="en-US" sz="2800" b="1" baseline="-25000" dirty="0">
                <a:highlight>
                  <a:srgbClr val="00FF00"/>
                </a:highlight>
                <a:latin typeface="Ink Free" panose="03080402000500000000" pitchFamily="66" charset="0"/>
              </a:rPr>
              <a:t>L</a:t>
            </a:r>
            <a:r>
              <a:rPr lang="en-US" sz="2800" b="1" dirty="0">
                <a:highlight>
                  <a:srgbClr val="00FF00"/>
                </a:highlight>
                <a:latin typeface="Ink Free" panose="03080402000500000000" pitchFamily="66" charset="0"/>
              </a:rPr>
              <a:t> – </a:t>
            </a:r>
            <a:r>
              <a:rPr lang="en-US" sz="2800" b="1" dirty="0" err="1">
                <a:highlight>
                  <a:srgbClr val="00FF00"/>
                </a:highlight>
                <a:latin typeface="Ink Free" panose="03080402000500000000" pitchFamily="66" charset="0"/>
              </a:rPr>
              <a:t>Y</a:t>
            </a:r>
            <a:r>
              <a:rPr lang="en-US" sz="2800" b="1" baseline="-25000" dirty="0" err="1">
                <a:highlight>
                  <a:srgbClr val="00FF00"/>
                </a:highlight>
                <a:latin typeface="Ink Free" panose="03080402000500000000" pitchFamily="66" charset="0"/>
              </a:rPr>
              <a:t>acuan</a:t>
            </a:r>
            <a:endParaRPr lang="en-US" sz="2800" b="1" baseline="-25000" dirty="0">
              <a:highlight>
                <a:srgbClr val="00FF00"/>
              </a:highlight>
              <a:latin typeface="Ink Free" panose="03080402000500000000" pitchFamily="66" charset="0"/>
            </a:endParaRPr>
          </a:p>
          <a:p>
            <a:r>
              <a:rPr lang="en-US" sz="2800" b="1" baseline="-25000" dirty="0">
                <a:highlight>
                  <a:srgbClr val="00FF00"/>
                </a:highlight>
                <a:latin typeface="Ink Free" panose="03080402000500000000" pitchFamily="66" charset="0"/>
              </a:rPr>
              <a:t>b</a:t>
            </a:r>
            <a:r>
              <a:rPr lang="en-US" sz="2800" b="1" dirty="0">
                <a:highlight>
                  <a:srgbClr val="00FF00"/>
                </a:highlight>
                <a:latin typeface="Ink Free" panose="03080402000500000000" pitchFamily="66" charset="0"/>
              </a:rPr>
              <a:t> = </a:t>
            </a:r>
            <a:r>
              <a:rPr lang="en-US" sz="2400" b="1" dirty="0" err="1">
                <a:highlight>
                  <a:srgbClr val="00FF00"/>
                </a:highlight>
                <a:latin typeface="Ink Free" panose="03080402000500000000" pitchFamily="66" charset="0"/>
              </a:rPr>
              <a:t>Baru</a:t>
            </a:r>
            <a:r>
              <a:rPr lang="en-US" sz="2800" b="1" dirty="0">
                <a:highlight>
                  <a:srgbClr val="00FF00"/>
                </a:highlight>
                <a:latin typeface="Ink Free" panose="03080402000500000000" pitchFamily="66" charset="0"/>
              </a:rPr>
              <a:t>   , </a:t>
            </a:r>
            <a:r>
              <a:rPr lang="en-US" sz="2800" b="1" baseline="-25000" dirty="0">
                <a:highlight>
                  <a:srgbClr val="00FF00"/>
                </a:highlight>
                <a:latin typeface="Ink Free" panose="03080402000500000000" pitchFamily="66" charset="0"/>
              </a:rPr>
              <a:t>L</a:t>
            </a:r>
            <a:r>
              <a:rPr lang="en-US" sz="2800" b="1" dirty="0">
                <a:highlight>
                  <a:srgbClr val="00FF00"/>
                </a:highlight>
                <a:latin typeface="Ink Free" panose="03080402000500000000" pitchFamily="66" charset="0"/>
              </a:rPr>
              <a:t> = </a:t>
            </a:r>
            <a:r>
              <a:rPr lang="en-US" sz="2400" b="1" dirty="0">
                <a:highlight>
                  <a:srgbClr val="00FF00"/>
                </a:highlight>
                <a:latin typeface="Ink Free" panose="03080402000500000000" pitchFamily="66" charset="0"/>
              </a:rPr>
              <a:t>Lama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2B2CC13-7564-4EC0-AF35-16973CA31055}"/>
              </a:ext>
            </a:extLst>
          </p:cNvPr>
          <p:cNvCxnSpPr/>
          <p:nvPr/>
        </p:nvCxnSpPr>
        <p:spPr>
          <a:xfrm>
            <a:off x="8592410" y="2290596"/>
            <a:ext cx="3540301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A19557F-44DD-4852-B9BD-374C10E2089F}"/>
              </a:ext>
            </a:extLst>
          </p:cNvPr>
          <p:cNvCxnSpPr>
            <a:cxnSpLocks/>
          </p:cNvCxnSpPr>
          <p:nvPr/>
        </p:nvCxnSpPr>
        <p:spPr>
          <a:xfrm>
            <a:off x="10835016" y="1403194"/>
            <a:ext cx="0" cy="2354709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97DB03D3-C3B8-4552-B639-868C83276DB6}"/>
              </a:ext>
            </a:extLst>
          </p:cNvPr>
          <p:cNvSpPr txBox="1"/>
          <p:nvPr/>
        </p:nvSpPr>
        <p:spPr>
          <a:xfrm>
            <a:off x="9221729" y="3676802"/>
            <a:ext cx="46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38923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7ECE624-BB25-4CAC-ABD3-BAF10149F8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34" t="32495" r="39965" b="31715"/>
          <a:stretch/>
        </p:blipFill>
        <p:spPr>
          <a:xfrm>
            <a:off x="10785594" y="170271"/>
            <a:ext cx="1114084" cy="11151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7F82EC-9B90-4A49-8254-4A077C0C5151}"/>
              </a:ext>
            </a:extLst>
          </p:cNvPr>
          <p:cNvSpPr txBox="1"/>
          <p:nvPr/>
        </p:nvSpPr>
        <p:spPr>
          <a:xfrm>
            <a:off x="29981" y="4389318"/>
            <a:ext cx="1678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Slide_8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D10C4D-9001-4903-89B0-C428F20EC664}"/>
              </a:ext>
            </a:extLst>
          </p:cNvPr>
          <p:cNvSpPr txBox="1"/>
          <p:nvPr/>
        </p:nvSpPr>
        <p:spPr>
          <a:xfrm>
            <a:off x="954560" y="343446"/>
            <a:ext cx="8995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>
                <a:solidFill>
                  <a:srgbClr val="FF0000"/>
                </a:solidFill>
                <a:latin typeface="Forte" panose="03060902040502070203" pitchFamily="66" charset="0"/>
              </a:rPr>
              <a:t>Latihan</a:t>
            </a:r>
            <a:r>
              <a:rPr lang="en-US" sz="4000" b="1" u="sng" dirty="0">
                <a:solidFill>
                  <a:srgbClr val="FF0000"/>
                </a:solidFill>
                <a:latin typeface="Forte" panose="03060902040502070203" pitchFamily="66" charset="0"/>
              </a:rPr>
              <a:t> 3</a:t>
            </a:r>
            <a:endParaRPr lang="en-US" sz="4000" b="1" u="sng" dirty="0">
              <a:solidFill>
                <a:srgbClr val="00B050"/>
              </a:solidFill>
              <a:highlight>
                <a:srgbClr val="FFFF00"/>
              </a:highlight>
              <a:latin typeface="Forte" panose="03060902040502070203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87BD39-FB62-41CE-A876-3E71F3D00311}"/>
              </a:ext>
            </a:extLst>
          </p:cNvPr>
          <p:cNvSpPr txBox="1"/>
          <p:nvPr/>
        </p:nvSpPr>
        <p:spPr>
          <a:xfrm>
            <a:off x="869430" y="1246572"/>
            <a:ext cx="7950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Gunakan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rumus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di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bawah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Ink Free" panose="03080402000500000000" pitchFamily="66" charset="0"/>
              </a:rPr>
              <a:t>ini</a:t>
            </a:r>
            <a:r>
              <a:rPr lang="en-US" sz="2800" b="1" dirty="0">
                <a:solidFill>
                  <a:srgbClr val="FF0000"/>
                </a:solidFill>
                <a:latin typeface="Ink Free" panose="03080402000500000000" pitchFamily="66" charset="0"/>
              </a:rPr>
              <a:t> !</a:t>
            </a:r>
            <a:endParaRPr lang="en-US" sz="2800" b="1" dirty="0">
              <a:solidFill>
                <a:srgbClr val="00B050"/>
              </a:solidFill>
              <a:latin typeface="Ink Free" panose="03080402000500000000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AAA62FE-06C4-4D82-AD98-F1C0B85DE139}"/>
              </a:ext>
            </a:extLst>
          </p:cNvPr>
          <p:cNvSpPr txBox="1"/>
          <p:nvPr/>
        </p:nvSpPr>
        <p:spPr>
          <a:xfrm>
            <a:off x="1732877" y="3427726"/>
            <a:ext cx="699405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latin typeface="Ink Free" panose="03080402000500000000" pitchFamily="66" charset="0"/>
              </a:rPr>
              <a:t>Tuliskan</a:t>
            </a:r>
            <a:r>
              <a:rPr lang="en-US" sz="2200" b="1" dirty="0">
                <a:latin typeface="Ink Free" panose="03080402000500000000" pitchFamily="66" charset="0"/>
              </a:rPr>
              <a:t> </a:t>
            </a:r>
            <a:r>
              <a:rPr lang="en-US" sz="2200" b="1" dirty="0" err="1">
                <a:latin typeface="Ink Free" panose="03080402000500000000" pitchFamily="66" charset="0"/>
              </a:rPr>
              <a:t>Posisi</a:t>
            </a:r>
            <a:r>
              <a:rPr lang="en-US" sz="2200" b="1" dirty="0">
                <a:latin typeface="Ink Free" panose="03080402000500000000" pitchFamily="66" charset="0"/>
              </a:rPr>
              <a:t> </a:t>
            </a:r>
            <a:r>
              <a:rPr lang="en-US" sz="2200" b="1" dirty="0" err="1">
                <a:latin typeface="Ink Free" panose="03080402000500000000" pitchFamily="66" charset="0"/>
              </a:rPr>
              <a:t>Relatif</a:t>
            </a:r>
            <a:r>
              <a:rPr lang="en-US" sz="2200" b="1" dirty="0">
                <a:latin typeface="Ink Free" panose="03080402000500000000" pitchFamily="66" charset="0"/>
              </a:rPr>
              <a:t> A </a:t>
            </a:r>
            <a:r>
              <a:rPr lang="en-US" sz="2200" b="1" dirty="0" err="1">
                <a:latin typeface="Ink Free" panose="03080402000500000000" pitchFamily="66" charset="0"/>
              </a:rPr>
              <a:t>terhadap</a:t>
            </a:r>
            <a:r>
              <a:rPr lang="en-US" sz="2200" b="1" dirty="0">
                <a:latin typeface="Ink Free" panose="03080402000500000000" pitchFamily="66" charset="0"/>
              </a:rPr>
              <a:t> </a:t>
            </a:r>
          </a:p>
          <a:p>
            <a:r>
              <a:rPr lang="en-US" sz="2200" b="1" dirty="0" err="1">
                <a:latin typeface="Ink Free" panose="03080402000500000000" pitchFamily="66" charset="0"/>
              </a:rPr>
              <a:t>titik</a:t>
            </a:r>
            <a:r>
              <a:rPr lang="en-US" sz="2200" b="1" dirty="0">
                <a:latin typeface="Ink Free" panose="03080402000500000000" pitchFamily="66" charset="0"/>
              </a:rPr>
              <a:t> </a:t>
            </a:r>
            <a:r>
              <a:rPr lang="en-US" sz="2200" b="1" dirty="0" err="1">
                <a:latin typeface="Ink Free" panose="03080402000500000000" pitchFamily="66" charset="0"/>
              </a:rPr>
              <a:t>acuan</a:t>
            </a:r>
            <a:r>
              <a:rPr lang="en-US" sz="2200" b="1" dirty="0">
                <a:latin typeface="Ink Free" panose="03080402000500000000" pitchFamily="66" charset="0"/>
              </a:rPr>
              <a:t> B </a:t>
            </a:r>
            <a:r>
              <a:rPr lang="en-US" sz="2200" b="1" dirty="0" err="1">
                <a:latin typeface="Ink Free" panose="03080402000500000000" pitchFamily="66" charset="0"/>
              </a:rPr>
              <a:t>jika</a:t>
            </a:r>
            <a:r>
              <a:rPr lang="en-US" sz="2200" b="1" dirty="0">
                <a:latin typeface="Ink Free" panose="03080402000500000000" pitchFamily="66" charset="0"/>
              </a:rPr>
              <a:t> :</a:t>
            </a:r>
          </a:p>
          <a:p>
            <a:r>
              <a:rPr lang="en-US" sz="2200" b="1" dirty="0">
                <a:latin typeface="Ink Free" panose="03080402000500000000" pitchFamily="66" charset="0"/>
              </a:rPr>
              <a:t>     a.   A(-1, 6) &amp; B</a:t>
            </a:r>
            <a:r>
              <a:rPr lang="en-US" sz="2200" b="1" dirty="0">
                <a:latin typeface="Ink Free" panose="03080402000500000000" pitchFamily="66" charset="0"/>
                <a:sym typeface="Wingdings" panose="05000000000000000000" pitchFamily="2" charset="2"/>
              </a:rPr>
              <a:t> (4, -1)</a:t>
            </a:r>
          </a:p>
          <a:p>
            <a:r>
              <a:rPr lang="en-US" sz="2200" b="1" dirty="0">
                <a:latin typeface="Ink Free" panose="03080402000500000000" pitchFamily="66" charset="0"/>
                <a:sym typeface="Wingdings" panose="05000000000000000000" pitchFamily="2" charset="2"/>
              </a:rPr>
              <a:t>	b. A(-2, -3) &amp; B(5, -7)</a:t>
            </a:r>
          </a:p>
          <a:p>
            <a:r>
              <a:rPr lang="en-US" sz="2200" b="1" dirty="0">
                <a:latin typeface="Ink Free" panose="03080402000500000000" pitchFamily="66" charset="0"/>
                <a:sym typeface="Wingdings" panose="05000000000000000000" pitchFamily="2" charset="2"/>
              </a:rPr>
              <a:t>	c.  A(3, 4) &amp; B(6, -2)</a:t>
            </a:r>
          </a:p>
          <a:p>
            <a:r>
              <a:rPr lang="en-US" sz="2200" b="1" dirty="0">
                <a:latin typeface="Ink Free" panose="03080402000500000000" pitchFamily="66" charset="0"/>
                <a:sym typeface="Wingdings" panose="05000000000000000000" pitchFamily="2" charset="2"/>
              </a:rPr>
              <a:t>	</a:t>
            </a:r>
          </a:p>
          <a:p>
            <a:endParaRPr lang="en-US" sz="2400" b="1" dirty="0">
              <a:highlight>
                <a:srgbClr val="00FF00"/>
              </a:highlight>
              <a:latin typeface="Ink Free" panose="03080402000500000000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CA36E4-2598-465B-B539-06AF942A0982}"/>
              </a:ext>
            </a:extLst>
          </p:cNvPr>
          <p:cNvSpPr txBox="1"/>
          <p:nvPr/>
        </p:nvSpPr>
        <p:spPr>
          <a:xfrm>
            <a:off x="869430" y="1772899"/>
            <a:ext cx="34798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highlight>
                  <a:srgbClr val="00FF00"/>
                </a:highlight>
                <a:latin typeface="Ink Free" panose="03080402000500000000" pitchFamily="66" charset="0"/>
              </a:rPr>
              <a:t>X</a:t>
            </a:r>
            <a:r>
              <a:rPr lang="en-US" sz="2800" b="1" baseline="-25000" dirty="0" err="1">
                <a:highlight>
                  <a:srgbClr val="00FF00"/>
                </a:highlight>
                <a:latin typeface="Ink Free" panose="03080402000500000000" pitchFamily="66" charset="0"/>
              </a:rPr>
              <a:t>b</a:t>
            </a:r>
            <a:r>
              <a:rPr lang="en-US" sz="2800" b="1" dirty="0">
                <a:highlight>
                  <a:srgbClr val="00FF00"/>
                </a:highlight>
                <a:latin typeface="Ink Free" panose="03080402000500000000" pitchFamily="66" charset="0"/>
              </a:rPr>
              <a:t> = X</a:t>
            </a:r>
            <a:r>
              <a:rPr lang="en-US" sz="2800" b="1" baseline="-25000" dirty="0">
                <a:highlight>
                  <a:srgbClr val="00FF00"/>
                </a:highlight>
                <a:latin typeface="Ink Free" panose="03080402000500000000" pitchFamily="66" charset="0"/>
              </a:rPr>
              <a:t>L</a:t>
            </a:r>
            <a:r>
              <a:rPr lang="en-US" sz="2800" b="1" dirty="0">
                <a:highlight>
                  <a:srgbClr val="00FF00"/>
                </a:highlight>
                <a:latin typeface="Ink Free" panose="03080402000500000000" pitchFamily="66" charset="0"/>
              </a:rPr>
              <a:t> – </a:t>
            </a:r>
            <a:r>
              <a:rPr lang="en-US" sz="2800" b="1" dirty="0" err="1">
                <a:highlight>
                  <a:srgbClr val="00FF00"/>
                </a:highlight>
                <a:latin typeface="Ink Free" panose="03080402000500000000" pitchFamily="66" charset="0"/>
              </a:rPr>
              <a:t>X</a:t>
            </a:r>
            <a:r>
              <a:rPr lang="en-US" sz="2800" b="1" baseline="-25000" dirty="0" err="1">
                <a:highlight>
                  <a:srgbClr val="00FF00"/>
                </a:highlight>
                <a:latin typeface="Ink Free" panose="03080402000500000000" pitchFamily="66" charset="0"/>
              </a:rPr>
              <a:t>acuan</a:t>
            </a:r>
            <a:endParaRPr lang="en-US" sz="2800" b="1" baseline="-25000" dirty="0">
              <a:highlight>
                <a:srgbClr val="00FF00"/>
              </a:highlight>
              <a:latin typeface="Ink Free" panose="03080402000500000000" pitchFamily="66" charset="0"/>
            </a:endParaRPr>
          </a:p>
          <a:p>
            <a:r>
              <a:rPr lang="en-US" sz="2800" b="1" dirty="0" err="1">
                <a:highlight>
                  <a:srgbClr val="00FF00"/>
                </a:highlight>
                <a:latin typeface="Ink Free" panose="03080402000500000000" pitchFamily="66" charset="0"/>
              </a:rPr>
              <a:t>Y</a:t>
            </a:r>
            <a:r>
              <a:rPr lang="en-US" sz="2800" b="1" baseline="-25000" dirty="0" err="1">
                <a:highlight>
                  <a:srgbClr val="00FF00"/>
                </a:highlight>
                <a:latin typeface="Ink Free" panose="03080402000500000000" pitchFamily="66" charset="0"/>
              </a:rPr>
              <a:t>b</a:t>
            </a:r>
            <a:r>
              <a:rPr lang="en-US" sz="2800" b="1" dirty="0">
                <a:highlight>
                  <a:srgbClr val="00FF00"/>
                </a:highlight>
                <a:latin typeface="Ink Free" panose="03080402000500000000" pitchFamily="66" charset="0"/>
              </a:rPr>
              <a:t> </a:t>
            </a:r>
            <a:r>
              <a:rPr lang="en-US" sz="2800" b="1" baseline="-25000" dirty="0">
                <a:highlight>
                  <a:srgbClr val="00FF00"/>
                </a:highlight>
                <a:latin typeface="Ink Free" panose="03080402000500000000" pitchFamily="66" charset="0"/>
              </a:rPr>
              <a:t> =</a:t>
            </a:r>
            <a:r>
              <a:rPr lang="en-US" sz="2800" b="1" dirty="0">
                <a:highlight>
                  <a:srgbClr val="00FF00"/>
                </a:highlight>
                <a:latin typeface="Ink Free" panose="03080402000500000000" pitchFamily="66" charset="0"/>
              </a:rPr>
              <a:t> Y</a:t>
            </a:r>
            <a:r>
              <a:rPr lang="en-US" sz="2800" b="1" baseline="-25000" dirty="0">
                <a:highlight>
                  <a:srgbClr val="00FF00"/>
                </a:highlight>
                <a:latin typeface="Ink Free" panose="03080402000500000000" pitchFamily="66" charset="0"/>
              </a:rPr>
              <a:t>L</a:t>
            </a:r>
            <a:r>
              <a:rPr lang="en-US" sz="2800" b="1" dirty="0">
                <a:highlight>
                  <a:srgbClr val="00FF00"/>
                </a:highlight>
                <a:latin typeface="Ink Free" panose="03080402000500000000" pitchFamily="66" charset="0"/>
              </a:rPr>
              <a:t> – </a:t>
            </a:r>
            <a:r>
              <a:rPr lang="en-US" sz="2800" b="1" dirty="0" err="1">
                <a:highlight>
                  <a:srgbClr val="00FF00"/>
                </a:highlight>
                <a:latin typeface="Ink Free" panose="03080402000500000000" pitchFamily="66" charset="0"/>
              </a:rPr>
              <a:t>Y</a:t>
            </a:r>
            <a:r>
              <a:rPr lang="en-US" sz="2800" b="1" baseline="-25000" dirty="0" err="1">
                <a:highlight>
                  <a:srgbClr val="00FF00"/>
                </a:highlight>
                <a:latin typeface="Ink Free" panose="03080402000500000000" pitchFamily="66" charset="0"/>
              </a:rPr>
              <a:t>acuan</a:t>
            </a:r>
            <a:endParaRPr lang="en-US" sz="2800" b="1" baseline="-25000" dirty="0">
              <a:highlight>
                <a:srgbClr val="00FF00"/>
              </a:highlight>
              <a:latin typeface="Ink Free" panose="03080402000500000000" pitchFamily="66" charset="0"/>
            </a:endParaRPr>
          </a:p>
          <a:p>
            <a:r>
              <a:rPr lang="en-US" sz="2800" b="1" baseline="-25000" dirty="0">
                <a:highlight>
                  <a:srgbClr val="00FF00"/>
                </a:highlight>
                <a:latin typeface="Ink Free" panose="03080402000500000000" pitchFamily="66" charset="0"/>
              </a:rPr>
              <a:t>b</a:t>
            </a:r>
            <a:r>
              <a:rPr lang="en-US" sz="2800" b="1" dirty="0">
                <a:highlight>
                  <a:srgbClr val="00FF00"/>
                </a:highlight>
                <a:latin typeface="Ink Free" panose="03080402000500000000" pitchFamily="66" charset="0"/>
              </a:rPr>
              <a:t> = </a:t>
            </a:r>
            <a:r>
              <a:rPr lang="en-US" sz="2400" b="1" dirty="0" err="1">
                <a:highlight>
                  <a:srgbClr val="00FF00"/>
                </a:highlight>
                <a:latin typeface="Ink Free" panose="03080402000500000000" pitchFamily="66" charset="0"/>
              </a:rPr>
              <a:t>Baru</a:t>
            </a:r>
            <a:r>
              <a:rPr lang="en-US" sz="2800" b="1" dirty="0">
                <a:highlight>
                  <a:srgbClr val="00FF00"/>
                </a:highlight>
                <a:latin typeface="Ink Free" panose="03080402000500000000" pitchFamily="66" charset="0"/>
              </a:rPr>
              <a:t>   , </a:t>
            </a:r>
            <a:r>
              <a:rPr lang="en-US" sz="2800" b="1" baseline="-25000" dirty="0">
                <a:highlight>
                  <a:srgbClr val="00FF00"/>
                </a:highlight>
                <a:latin typeface="Ink Free" panose="03080402000500000000" pitchFamily="66" charset="0"/>
              </a:rPr>
              <a:t>L</a:t>
            </a:r>
            <a:r>
              <a:rPr lang="en-US" sz="2800" b="1" dirty="0">
                <a:highlight>
                  <a:srgbClr val="00FF00"/>
                </a:highlight>
                <a:latin typeface="Ink Free" panose="03080402000500000000" pitchFamily="66" charset="0"/>
              </a:rPr>
              <a:t> = </a:t>
            </a:r>
            <a:r>
              <a:rPr lang="en-US" sz="2400" b="1" dirty="0">
                <a:highlight>
                  <a:srgbClr val="00FF00"/>
                </a:highlight>
                <a:latin typeface="Ink Free" panose="03080402000500000000" pitchFamily="66" charset="0"/>
              </a:rPr>
              <a:t>Lama</a:t>
            </a:r>
          </a:p>
        </p:txBody>
      </p:sp>
    </p:spTree>
    <p:extLst>
      <p:ext uri="{BB962C8B-B14F-4D97-AF65-F5344CB8AC3E}">
        <p14:creationId xmlns:p14="http://schemas.microsoft.com/office/powerpoint/2010/main" val="70928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835</TotalTime>
  <Words>472</Words>
  <Application>Microsoft Office PowerPoint</Application>
  <PresentationFormat>Widescreen</PresentationFormat>
  <Paragraphs>106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Arial Rounded MT Bold</vt:lpstr>
      <vt:lpstr>Century Gothic</vt:lpstr>
      <vt:lpstr>Footlight MT Light</vt:lpstr>
      <vt:lpstr>Forte</vt:lpstr>
      <vt:lpstr>Goudy Stout</vt:lpstr>
      <vt:lpstr>Ink Free</vt:lpstr>
      <vt:lpstr>Wingdings</vt:lpstr>
      <vt:lpstr>Wingdings 3</vt:lpstr>
      <vt:lpstr>Wisp</vt:lpstr>
      <vt:lpstr>SISTEM KOORDINAT (Part_1)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SEMESTER 1</dc:title>
  <dc:creator>User</dc:creator>
  <cp:lastModifiedBy>User</cp:lastModifiedBy>
  <cp:revision>54</cp:revision>
  <dcterms:created xsi:type="dcterms:W3CDTF">2020-07-15T01:15:16Z</dcterms:created>
  <dcterms:modified xsi:type="dcterms:W3CDTF">2020-11-04T00:18:00Z</dcterms:modified>
</cp:coreProperties>
</file>