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7" r:id="rId6"/>
    <p:sldId id="268" r:id="rId7"/>
    <p:sldId id="269" r:id="rId8"/>
    <p:sldId id="27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AC92-D866-4E31-8C7A-01DC6B043A12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CD9045B-4376-4AE5-8C4C-A63B34188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013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AC92-D866-4E31-8C7A-01DC6B043A12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CD9045B-4376-4AE5-8C4C-A63B34188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563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AC92-D866-4E31-8C7A-01DC6B043A12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CD9045B-4376-4AE5-8C4C-A63B34188A4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5598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AC92-D866-4E31-8C7A-01DC6B043A12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CD9045B-4376-4AE5-8C4C-A63B34188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563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AC92-D866-4E31-8C7A-01DC6B043A12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CD9045B-4376-4AE5-8C4C-A63B34188A41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4358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AC92-D866-4E31-8C7A-01DC6B043A12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CD9045B-4376-4AE5-8C4C-A63B34188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3889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AC92-D866-4E31-8C7A-01DC6B043A12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045B-4376-4AE5-8C4C-A63B34188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6096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AC92-D866-4E31-8C7A-01DC6B043A12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045B-4376-4AE5-8C4C-A63B34188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904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AC92-D866-4E31-8C7A-01DC6B043A12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045B-4376-4AE5-8C4C-A63B34188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101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AC92-D866-4E31-8C7A-01DC6B043A12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CD9045B-4376-4AE5-8C4C-A63B34188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77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AC92-D866-4E31-8C7A-01DC6B043A12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CD9045B-4376-4AE5-8C4C-A63B34188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772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AC92-D866-4E31-8C7A-01DC6B043A12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CD9045B-4376-4AE5-8C4C-A63B34188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396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AC92-D866-4E31-8C7A-01DC6B043A12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045B-4376-4AE5-8C4C-A63B34188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905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AC92-D866-4E31-8C7A-01DC6B043A12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045B-4376-4AE5-8C4C-A63B34188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802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AC92-D866-4E31-8C7A-01DC6B043A12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045B-4376-4AE5-8C4C-A63B34188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35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AC92-D866-4E31-8C7A-01DC6B043A12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CD9045B-4376-4AE5-8C4C-A63B34188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91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4AC92-D866-4E31-8C7A-01DC6B043A12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CD9045B-4376-4AE5-8C4C-A63B34188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989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5A032-A3BE-45A8-8067-345FFC0EB5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3320" y="1693889"/>
            <a:ext cx="10516893" cy="278558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b="1" dirty="0">
                <a:solidFill>
                  <a:srgbClr val="FF0000"/>
                </a:solidFill>
                <a:latin typeface="Goudy Stout" panose="0202090407030B020401" pitchFamily="18" charset="0"/>
              </a:rPr>
              <a:t>SISTEM</a:t>
            </a:r>
            <a:br>
              <a:rPr lang="en-US" sz="8000" b="1" dirty="0">
                <a:solidFill>
                  <a:srgbClr val="FF0000"/>
                </a:solidFill>
                <a:latin typeface="Goudy Stout" panose="0202090407030B020401" pitchFamily="18" charset="0"/>
              </a:rPr>
            </a:br>
            <a:r>
              <a:rPr lang="en-US" sz="8000" b="1" dirty="0">
                <a:solidFill>
                  <a:srgbClr val="00B050"/>
                </a:solidFill>
                <a:latin typeface="Goudy Stout" panose="0202090407030B020401" pitchFamily="18" charset="0"/>
              </a:rPr>
              <a:t>KOOR</a:t>
            </a:r>
            <a:r>
              <a:rPr lang="en-US" sz="8000" b="1" dirty="0">
                <a:solidFill>
                  <a:srgbClr val="FFC000"/>
                </a:solidFill>
                <a:latin typeface="Goudy Stout" panose="0202090407030B020401" pitchFamily="18" charset="0"/>
              </a:rPr>
              <a:t>DINAT</a:t>
            </a:r>
            <a:br>
              <a:rPr lang="en-US" sz="8000" b="1" dirty="0">
                <a:solidFill>
                  <a:srgbClr val="FFC000"/>
                </a:solidFill>
                <a:latin typeface="Goudy Stout" panose="0202090407030B020401" pitchFamily="18" charset="0"/>
              </a:rPr>
            </a:br>
            <a:r>
              <a:rPr lang="en-US" sz="3100" b="1" dirty="0">
                <a:solidFill>
                  <a:srgbClr val="00B0F0"/>
                </a:solidFill>
                <a:latin typeface="Goudy Stout" panose="0202090407030B020401" pitchFamily="18" charset="0"/>
              </a:rPr>
              <a:t>(</a:t>
            </a:r>
            <a:r>
              <a:rPr lang="en-US" sz="3100" b="1" dirty="0">
                <a:solidFill>
                  <a:srgbClr val="00B0F0"/>
                </a:solidFill>
                <a:latin typeface="Franklin Gothic Medium" panose="020B0603020102020204" pitchFamily="34" charset="0"/>
              </a:rPr>
              <a:t>Part_2</a:t>
            </a:r>
            <a:r>
              <a:rPr lang="en-US" sz="3100" b="1" dirty="0">
                <a:solidFill>
                  <a:srgbClr val="00B0F0"/>
                </a:solidFill>
                <a:latin typeface="Goudy Stout" panose="0202090407030B020401" pitchFamily="18" charset="0"/>
              </a:rPr>
              <a:t>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4BAB454-CFD4-4FF3-81C8-E0A3EEC1ED73}"/>
              </a:ext>
            </a:extLst>
          </p:cNvPr>
          <p:cNvSpPr txBox="1">
            <a:spLocks/>
          </p:cNvSpPr>
          <p:nvPr/>
        </p:nvSpPr>
        <p:spPr>
          <a:xfrm>
            <a:off x="1929767" y="3635831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err="1">
                <a:latin typeface="Footlight MT Light" panose="0204060206030A020304" pitchFamily="18" charset="0"/>
              </a:rPr>
              <a:t>Sunggul</a:t>
            </a:r>
            <a:r>
              <a:rPr lang="en-US" dirty="0">
                <a:latin typeface="Footlight MT Light" panose="0204060206030A020304" pitchFamily="18" charset="0"/>
              </a:rPr>
              <a:t> </a:t>
            </a:r>
            <a:r>
              <a:rPr lang="en-US" dirty="0" err="1">
                <a:latin typeface="Footlight MT Light" panose="0204060206030A020304" pitchFamily="18" charset="0"/>
              </a:rPr>
              <a:t>Panjaitan</a:t>
            </a:r>
            <a:r>
              <a:rPr lang="en-US" dirty="0">
                <a:latin typeface="Footlight MT Light" panose="0204060206030A020304" pitchFamily="18" charset="0"/>
              </a:rPr>
              <a:t>, </a:t>
            </a:r>
            <a:r>
              <a:rPr lang="en-US" dirty="0" err="1">
                <a:latin typeface="Footlight MT Light" panose="0204060206030A020304" pitchFamily="18" charset="0"/>
              </a:rPr>
              <a:t>S.Pd</a:t>
            </a:r>
            <a:endParaRPr lang="en-US" dirty="0">
              <a:latin typeface="Footlight MT Light" panose="0204060206030A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7ECE624-BB25-4CAC-ABD3-BAF10149F8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934" t="32495" r="39965" b="31715"/>
          <a:stretch/>
        </p:blipFill>
        <p:spPr>
          <a:xfrm>
            <a:off x="10230961" y="170705"/>
            <a:ext cx="1685612" cy="1687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114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7ECE624-BB25-4CAC-ABD3-BAF10149F8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934" t="32495" r="39965" b="31715"/>
          <a:stretch/>
        </p:blipFill>
        <p:spPr>
          <a:xfrm>
            <a:off x="10785594" y="170271"/>
            <a:ext cx="1114084" cy="111519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27F82EC-9B90-4A49-8254-4A077C0C5151}"/>
              </a:ext>
            </a:extLst>
          </p:cNvPr>
          <p:cNvSpPr txBox="1"/>
          <p:nvPr/>
        </p:nvSpPr>
        <p:spPr>
          <a:xfrm>
            <a:off x="29981" y="4389318"/>
            <a:ext cx="16788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Slide_1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FDE9CE8-CFAA-4155-9F09-593A9FB031D5}"/>
              </a:ext>
            </a:extLst>
          </p:cNvPr>
          <p:cNvSpPr txBox="1"/>
          <p:nvPr/>
        </p:nvSpPr>
        <p:spPr>
          <a:xfrm>
            <a:off x="855752" y="170271"/>
            <a:ext cx="78441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Broadway" panose="04040905080B02020502" pitchFamily="82" charset="0"/>
              </a:rPr>
              <a:t>Koordinat</a:t>
            </a:r>
            <a:r>
              <a:rPr lang="en-US" sz="3200" b="1" dirty="0">
                <a:solidFill>
                  <a:srgbClr val="FF0000"/>
                </a:solidFill>
                <a:latin typeface="Broadway" panose="04040905080B02020502" pitchFamily="82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Broadway" panose="04040905080B02020502" pitchFamily="82" charset="0"/>
              </a:rPr>
              <a:t>titik</a:t>
            </a:r>
            <a:r>
              <a:rPr lang="en-US" sz="3200" b="1" dirty="0">
                <a:solidFill>
                  <a:srgbClr val="FF0000"/>
                </a:solidFill>
                <a:latin typeface="Broadway" panose="04040905080B02020502" pitchFamily="82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Broadway" panose="04040905080B02020502" pitchFamily="82" charset="0"/>
              </a:rPr>
              <a:t>diantara</a:t>
            </a:r>
            <a:r>
              <a:rPr lang="en-US" sz="3200" b="1" dirty="0">
                <a:solidFill>
                  <a:srgbClr val="FF0000"/>
                </a:solidFill>
                <a:latin typeface="Broadway" panose="04040905080B02020502" pitchFamily="82" charset="0"/>
              </a:rPr>
              <a:t> </a:t>
            </a:r>
            <a:r>
              <a:rPr lang="en-US" sz="3200" b="1" dirty="0">
                <a:solidFill>
                  <a:srgbClr val="00B050"/>
                </a:solidFill>
                <a:latin typeface="Broadway" panose="04040905080B02020502" pitchFamily="82" charset="0"/>
              </a:rPr>
              <a:t>2 </a:t>
            </a:r>
            <a:r>
              <a:rPr lang="en-US" sz="3200" b="1" dirty="0" err="1">
                <a:solidFill>
                  <a:srgbClr val="00B050"/>
                </a:solidFill>
                <a:latin typeface="Broadway" panose="04040905080B02020502" pitchFamily="82" charset="0"/>
              </a:rPr>
              <a:t>titik</a:t>
            </a:r>
            <a:endParaRPr lang="en-US" sz="3200" b="1" dirty="0">
              <a:solidFill>
                <a:srgbClr val="00B050"/>
              </a:solidFill>
              <a:latin typeface="Broadway" panose="04040905080B02020502" pitchFamily="8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DBC63F2-0340-4C73-87FC-FBE0EACF2688}"/>
              </a:ext>
            </a:extLst>
          </p:cNvPr>
          <p:cNvSpPr txBox="1"/>
          <p:nvPr/>
        </p:nvSpPr>
        <p:spPr>
          <a:xfrm>
            <a:off x="869430" y="912591"/>
            <a:ext cx="64392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Forte" panose="03060902040502070203" pitchFamily="66" charset="0"/>
              </a:rPr>
              <a:t>Langkah-langkah</a:t>
            </a:r>
            <a:r>
              <a:rPr lang="en-US" sz="3200" b="1" dirty="0">
                <a:latin typeface="Forte" panose="03060902040502070203" pitchFamily="66" charset="0"/>
              </a:rPr>
              <a:t> </a:t>
            </a:r>
            <a:r>
              <a:rPr lang="en-US" sz="3200" b="1" dirty="0" err="1">
                <a:latin typeface="Forte" panose="03060902040502070203" pitchFamily="66" charset="0"/>
              </a:rPr>
              <a:t>menentukannya</a:t>
            </a:r>
            <a:endParaRPr lang="en-US" sz="3200" b="1" dirty="0">
              <a:latin typeface="Forte" panose="03060902040502070203" pitchFamily="66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44147FC-4071-4AF0-ACDA-621B25D3DCAA}"/>
              </a:ext>
            </a:extLst>
          </p:cNvPr>
          <p:cNvSpPr txBox="1"/>
          <p:nvPr/>
        </p:nvSpPr>
        <p:spPr>
          <a:xfrm>
            <a:off x="719529" y="1557773"/>
            <a:ext cx="854439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400" b="1" dirty="0" err="1">
                <a:latin typeface="Ink Free" panose="03080402000500000000" pitchFamily="66" charset="0"/>
              </a:rPr>
              <a:t>Buatlah</a:t>
            </a:r>
            <a:r>
              <a:rPr lang="en-US" sz="2400" b="1" dirty="0">
                <a:latin typeface="Ink Free" panose="03080402000500000000" pitchFamily="66" charset="0"/>
              </a:rPr>
              <a:t> </a:t>
            </a:r>
            <a:r>
              <a:rPr lang="en-US" sz="2400" b="1" dirty="0" err="1">
                <a:latin typeface="Ink Free" panose="03080402000500000000" pitchFamily="66" charset="0"/>
              </a:rPr>
              <a:t>Sketsa</a:t>
            </a:r>
            <a:r>
              <a:rPr lang="en-US" sz="2400" b="1" dirty="0">
                <a:latin typeface="Ink Free" panose="03080402000500000000" pitchFamily="66" charset="0"/>
              </a:rPr>
              <a:t> </a:t>
            </a:r>
            <a:r>
              <a:rPr lang="en-US" sz="2400" b="1" dirty="0" err="1">
                <a:latin typeface="Ink Free" panose="03080402000500000000" pitchFamily="66" charset="0"/>
              </a:rPr>
              <a:t>dari</a:t>
            </a:r>
            <a:r>
              <a:rPr lang="en-US" sz="2400" b="1" dirty="0">
                <a:latin typeface="Ink Free" panose="03080402000500000000" pitchFamily="66" charset="0"/>
              </a:rPr>
              <a:t> </a:t>
            </a:r>
            <a:r>
              <a:rPr lang="en-US" sz="2400" b="1" dirty="0" err="1">
                <a:latin typeface="Ink Free" panose="03080402000500000000" pitchFamily="66" charset="0"/>
              </a:rPr>
              <a:t>soal</a:t>
            </a:r>
            <a:r>
              <a:rPr lang="en-US" sz="2400" b="1" dirty="0">
                <a:latin typeface="Ink Free" panose="03080402000500000000" pitchFamily="66" charset="0"/>
              </a:rPr>
              <a:t> yang </a:t>
            </a:r>
            <a:r>
              <a:rPr lang="en-US" sz="2400" b="1" dirty="0" err="1">
                <a:latin typeface="Ink Free" panose="03080402000500000000" pitchFamily="66" charset="0"/>
              </a:rPr>
              <a:t>diketahui</a:t>
            </a:r>
            <a:endParaRPr lang="en-US" sz="2400" b="1" dirty="0">
              <a:latin typeface="Ink Free" panose="03080402000500000000" pitchFamily="66" charset="0"/>
            </a:endParaRPr>
          </a:p>
          <a:p>
            <a:endParaRPr lang="en-US" sz="2400" b="1" dirty="0">
              <a:latin typeface="Ink Free" panose="03080402000500000000" pitchFamily="66" charset="0"/>
            </a:endParaRPr>
          </a:p>
          <a:p>
            <a:endParaRPr lang="en-US" sz="2400" b="1" dirty="0">
              <a:latin typeface="Ink Free" panose="03080402000500000000" pitchFamily="66" charset="0"/>
            </a:endParaRPr>
          </a:p>
          <a:p>
            <a:r>
              <a:rPr lang="en-US" sz="2400" b="1" dirty="0">
                <a:latin typeface="Ink Free" panose="03080402000500000000" pitchFamily="66" charset="0"/>
              </a:rPr>
              <a:t> </a:t>
            </a:r>
          </a:p>
          <a:p>
            <a:endParaRPr lang="en-US" sz="2400" b="1" dirty="0">
              <a:latin typeface="Ink Free" panose="03080402000500000000" pitchFamily="66" charset="0"/>
            </a:endParaRPr>
          </a:p>
          <a:p>
            <a:endParaRPr lang="en-US" sz="2400" b="1" dirty="0">
              <a:latin typeface="Ink Free" panose="03080402000500000000" pitchFamily="66" charset="0"/>
            </a:endParaRPr>
          </a:p>
          <a:p>
            <a:r>
              <a:rPr lang="en-US" sz="2400" b="1" dirty="0">
                <a:latin typeface="Ink Free" panose="03080402000500000000" pitchFamily="66" charset="0"/>
              </a:rPr>
              <a:t>   			</a:t>
            </a:r>
          </a:p>
          <a:p>
            <a:endParaRPr lang="en-US" sz="2400" b="1" dirty="0">
              <a:latin typeface="Ink Free" panose="03080402000500000000" pitchFamily="66" charset="0"/>
            </a:endParaRPr>
          </a:p>
          <a:p>
            <a:r>
              <a:rPr lang="en-US" sz="2400" b="1" dirty="0">
                <a:latin typeface="Ink Free" panose="03080402000500000000" pitchFamily="66" charset="0"/>
              </a:rPr>
              <a:t>			2. </a:t>
            </a:r>
            <a:r>
              <a:rPr lang="en-US" sz="2400" b="1" dirty="0" err="1">
                <a:latin typeface="Ink Free" panose="03080402000500000000" pitchFamily="66" charset="0"/>
              </a:rPr>
              <a:t>Gunakan</a:t>
            </a:r>
            <a:r>
              <a:rPr lang="en-US" sz="2400" b="1" dirty="0">
                <a:latin typeface="Ink Free" panose="03080402000500000000" pitchFamily="66" charset="0"/>
              </a:rPr>
              <a:t> </a:t>
            </a:r>
            <a:r>
              <a:rPr lang="en-US" sz="2400" b="1" dirty="0" err="1">
                <a:latin typeface="Ink Free" panose="03080402000500000000" pitchFamily="66" charset="0"/>
              </a:rPr>
              <a:t>rumus</a:t>
            </a:r>
            <a:r>
              <a:rPr lang="en-US" sz="2400" b="1" dirty="0">
                <a:latin typeface="Ink Free" panose="03080402000500000000" pitchFamily="66" charset="0"/>
              </a:rPr>
              <a:t> :</a:t>
            </a:r>
          </a:p>
          <a:p>
            <a:r>
              <a:rPr lang="en-US" sz="2400" b="1" dirty="0">
                <a:latin typeface="Ink Free" panose="03080402000500000000" pitchFamily="66" charset="0"/>
              </a:rPr>
              <a:t> </a:t>
            </a:r>
          </a:p>
          <a:p>
            <a:endParaRPr lang="en-US" sz="2400" b="1" dirty="0">
              <a:solidFill>
                <a:srgbClr val="FFC000"/>
              </a:solidFill>
              <a:latin typeface="Ink Free" panose="03080402000500000000" pitchFamily="66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D551104-BEF7-4313-AE4A-0A9235AEA7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2321" y="4211847"/>
            <a:ext cx="3007526" cy="230363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288D08A-A17D-476E-844C-47295A8560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0868" y="2040311"/>
            <a:ext cx="6421714" cy="16889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EE63D14-1371-4BFD-BC8E-A3FCF4F0FC33}"/>
              </a:ext>
            </a:extLst>
          </p:cNvPr>
          <p:cNvSpPr txBox="1"/>
          <p:nvPr/>
        </p:nvSpPr>
        <p:spPr>
          <a:xfrm>
            <a:off x="3406154" y="2325554"/>
            <a:ext cx="637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5E5168F-0AAA-448F-A6B3-396D8F80450E}"/>
              </a:ext>
            </a:extLst>
          </p:cNvPr>
          <p:cNvSpPr txBox="1"/>
          <p:nvPr/>
        </p:nvSpPr>
        <p:spPr>
          <a:xfrm>
            <a:off x="5777224" y="2038483"/>
            <a:ext cx="637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827690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6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7ECE624-BB25-4CAC-ABD3-BAF10149F8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934" t="32495" r="39965" b="31715"/>
          <a:stretch/>
        </p:blipFill>
        <p:spPr>
          <a:xfrm>
            <a:off x="10785594" y="170271"/>
            <a:ext cx="1114084" cy="111519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27F82EC-9B90-4A49-8254-4A077C0C5151}"/>
              </a:ext>
            </a:extLst>
          </p:cNvPr>
          <p:cNvSpPr txBox="1"/>
          <p:nvPr/>
        </p:nvSpPr>
        <p:spPr>
          <a:xfrm>
            <a:off x="29981" y="4389318"/>
            <a:ext cx="16788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Slide_2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144225-B9C3-4173-AE53-7FA1BF653B4B}"/>
              </a:ext>
            </a:extLst>
          </p:cNvPr>
          <p:cNvSpPr txBox="1"/>
          <p:nvPr/>
        </p:nvSpPr>
        <p:spPr>
          <a:xfrm>
            <a:off x="1059305" y="327756"/>
            <a:ext cx="3302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</a:rPr>
              <a:t>Contoh</a:t>
            </a:r>
            <a:r>
              <a:rPr lang="en-US" sz="2800" b="1" dirty="0">
                <a:solidFill>
                  <a:srgbClr val="FF0000"/>
                </a:solidFill>
              </a:rPr>
              <a:t> Soal_1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C936B70-8FBA-407D-B7E7-32EECD2085E6}"/>
              </a:ext>
            </a:extLst>
          </p:cNvPr>
          <p:cNvSpPr txBox="1"/>
          <p:nvPr/>
        </p:nvSpPr>
        <p:spPr>
          <a:xfrm>
            <a:off x="1059305" y="885351"/>
            <a:ext cx="9008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/>
              <a:t>Diketahui</a:t>
            </a:r>
            <a:r>
              <a:rPr lang="en-US" sz="2000" b="1" dirty="0"/>
              <a:t> </a:t>
            </a:r>
            <a:r>
              <a:rPr lang="en-US" sz="2000" b="1" dirty="0" err="1"/>
              <a:t>titik</a:t>
            </a:r>
            <a:r>
              <a:rPr lang="en-US" sz="2000" b="1" dirty="0"/>
              <a:t> A (-1,-2) dan B (9, 13) dan </a:t>
            </a:r>
            <a:r>
              <a:rPr lang="en-US" sz="2000" b="1" dirty="0" err="1"/>
              <a:t>titik</a:t>
            </a:r>
            <a:r>
              <a:rPr lang="en-US" sz="2000" b="1" dirty="0"/>
              <a:t> P </a:t>
            </a:r>
            <a:r>
              <a:rPr lang="en-US" sz="2000" b="1" dirty="0" err="1"/>
              <a:t>terletak</a:t>
            </a:r>
            <a:r>
              <a:rPr lang="en-US" sz="2000" b="1" dirty="0"/>
              <a:t> </a:t>
            </a:r>
            <a:r>
              <a:rPr lang="en-US" sz="2000" b="1" dirty="0" err="1"/>
              <a:t>diantara</a:t>
            </a:r>
            <a:r>
              <a:rPr lang="en-US" sz="2000" b="1" dirty="0"/>
              <a:t> A dan B </a:t>
            </a:r>
            <a:r>
              <a:rPr lang="en-US" sz="2000" b="1" dirty="0" err="1"/>
              <a:t>sehingga</a:t>
            </a:r>
            <a:r>
              <a:rPr lang="en-US" sz="2000" b="1" dirty="0"/>
              <a:t> AP : PB = 3 : 2. </a:t>
            </a:r>
            <a:r>
              <a:rPr lang="en-US" sz="2000" b="1" dirty="0" err="1"/>
              <a:t>Carilah</a:t>
            </a:r>
            <a:r>
              <a:rPr lang="en-US" sz="2000" b="1" dirty="0"/>
              <a:t> </a:t>
            </a:r>
            <a:r>
              <a:rPr lang="en-US" sz="2000" b="1" dirty="0" err="1"/>
              <a:t>koordinat</a:t>
            </a:r>
            <a:r>
              <a:rPr lang="en-US" sz="2000" b="1" dirty="0"/>
              <a:t> </a:t>
            </a:r>
            <a:r>
              <a:rPr lang="en-US" sz="2000" b="1" dirty="0" err="1"/>
              <a:t>titik</a:t>
            </a:r>
            <a:r>
              <a:rPr lang="en-US" sz="2000" b="1" dirty="0"/>
              <a:t> P !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9150097-702D-41AF-82C8-25D0E2176D7E}"/>
              </a:ext>
            </a:extLst>
          </p:cNvPr>
          <p:cNvSpPr txBox="1"/>
          <p:nvPr/>
        </p:nvSpPr>
        <p:spPr>
          <a:xfrm>
            <a:off x="1059305" y="1545139"/>
            <a:ext cx="90086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B0F0"/>
                </a:solidFill>
              </a:rPr>
              <a:t>Jawab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55E61A1-DBF1-47A9-93B0-C5722C285A37}"/>
              </a:ext>
            </a:extLst>
          </p:cNvPr>
          <p:cNvSpPr txBox="1"/>
          <p:nvPr/>
        </p:nvSpPr>
        <p:spPr>
          <a:xfrm>
            <a:off x="1059305" y="2068572"/>
            <a:ext cx="90086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rgbClr val="00B050"/>
                </a:solidFill>
              </a:rPr>
              <a:t>Langkah</a:t>
            </a:r>
            <a:r>
              <a:rPr lang="en-US" sz="2000" b="1" dirty="0">
                <a:solidFill>
                  <a:srgbClr val="00B050"/>
                </a:solidFill>
              </a:rPr>
              <a:t> _1 : </a:t>
            </a:r>
            <a:r>
              <a:rPr lang="en-US" sz="2000" b="1" dirty="0" err="1">
                <a:solidFill>
                  <a:srgbClr val="00B050"/>
                </a:solidFill>
              </a:rPr>
              <a:t>membuat</a:t>
            </a:r>
            <a:r>
              <a:rPr lang="en-US" sz="2000" b="1" dirty="0">
                <a:solidFill>
                  <a:srgbClr val="00B050"/>
                </a:solidFill>
              </a:rPr>
              <a:t> </a:t>
            </a:r>
            <a:r>
              <a:rPr lang="en-US" sz="2000" b="1" dirty="0" err="1">
                <a:solidFill>
                  <a:srgbClr val="00B050"/>
                </a:solidFill>
              </a:rPr>
              <a:t>sketsanya</a:t>
            </a:r>
            <a:r>
              <a:rPr lang="en-US" sz="2000" b="1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650214D-7B0C-4E27-8DDA-3B7128C7468C}"/>
              </a:ext>
            </a:extLst>
          </p:cNvPr>
          <p:cNvSpPr txBox="1"/>
          <p:nvPr/>
        </p:nvSpPr>
        <p:spPr>
          <a:xfrm>
            <a:off x="1776974" y="3904105"/>
            <a:ext cx="90086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rgbClr val="00B050"/>
                </a:solidFill>
              </a:rPr>
              <a:t>Langkah</a:t>
            </a:r>
            <a:r>
              <a:rPr lang="en-US" sz="2000" b="1" dirty="0">
                <a:solidFill>
                  <a:srgbClr val="00B050"/>
                </a:solidFill>
              </a:rPr>
              <a:t> _2 : </a:t>
            </a:r>
            <a:r>
              <a:rPr lang="en-US" sz="2000" b="1" dirty="0" err="1">
                <a:solidFill>
                  <a:srgbClr val="00B050"/>
                </a:solidFill>
              </a:rPr>
              <a:t>Gunakan</a:t>
            </a:r>
            <a:r>
              <a:rPr lang="en-US" sz="2000" b="1" dirty="0">
                <a:solidFill>
                  <a:srgbClr val="00B050"/>
                </a:solidFill>
              </a:rPr>
              <a:t> </a:t>
            </a:r>
            <a:r>
              <a:rPr lang="en-US" sz="2000" b="1" dirty="0" err="1">
                <a:solidFill>
                  <a:srgbClr val="00B050"/>
                </a:solidFill>
              </a:rPr>
              <a:t>Rumus</a:t>
            </a:r>
            <a:r>
              <a:rPr lang="en-US" sz="2000" b="1" dirty="0">
                <a:solidFill>
                  <a:srgbClr val="00B050"/>
                </a:solidFill>
              </a:rPr>
              <a:t> 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ED4108CA-0DAA-484D-8E39-1FCB58F5DC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0007" y="4427538"/>
            <a:ext cx="2595773" cy="1988252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2ABA5296-7B4A-4E31-B774-EF0453F31D86}"/>
              </a:ext>
            </a:extLst>
          </p:cNvPr>
          <p:cNvSpPr txBox="1"/>
          <p:nvPr/>
        </p:nvSpPr>
        <p:spPr>
          <a:xfrm>
            <a:off x="4698951" y="4427538"/>
            <a:ext cx="298727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rgbClr val="00B050"/>
                </a:solidFill>
              </a:rPr>
              <a:t>X</a:t>
            </a:r>
            <a:r>
              <a:rPr lang="en-US" sz="2000" b="1" baseline="-25000" dirty="0" err="1">
                <a:solidFill>
                  <a:srgbClr val="00B050"/>
                </a:solidFill>
              </a:rPr>
              <a:t>p</a:t>
            </a:r>
            <a:r>
              <a:rPr lang="en-US" sz="2000" b="1" dirty="0">
                <a:solidFill>
                  <a:srgbClr val="00B050"/>
                </a:solidFill>
              </a:rPr>
              <a:t> = (3.9 + 2.-1)/(3+2)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     = (27-2) / 5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     = 25/5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     = 5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CB293869-BFE3-43EF-894E-30A7DC1A282B}"/>
              </a:ext>
            </a:extLst>
          </p:cNvPr>
          <p:cNvGrpSpPr/>
          <p:nvPr/>
        </p:nvGrpSpPr>
        <p:grpSpPr>
          <a:xfrm>
            <a:off x="3793241" y="2448105"/>
            <a:ext cx="5194555" cy="1446525"/>
            <a:chOff x="3859502" y="2376604"/>
            <a:chExt cx="5194555" cy="1446525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B6FCA92C-A037-4908-B7AA-F0F88C43EA8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874492" y="2460832"/>
              <a:ext cx="5179565" cy="1362297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F953E29-0112-4E8E-8D17-4A7B1A754B3A}"/>
                </a:ext>
              </a:extLst>
            </p:cNvPr>
            <p:cNvSpPr txBox="1"/>
            <p:nvPr/>
          </p:nvSpPr>
          <p:spPr>
            <a:xfrm>
              <a:off x="3859502" y="2780462"/>
              <a:ext cx="16788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bg1"/>
                  </a:solidFill>
                </a:rPr>
                <a:t>(-1, -2)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3D4A1FD-FCFE-4A96-ABA8-A106B6DEBD12}"/>
                </a:ext>
              </a:extLst>
            </p:cNvPr>
            <p:cNvSpPr txBox="1"/>
            <p:nvPr/>
          </p:nvSpPr>
          <p:spPr>
            <a:xfrm>
              <a:off x="7287252" y="2376604"/>
              <a:ext cx="11522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bg1"/>
                  </a:solidFill>
                </a:rPr>
                <a:t>(9, 13)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4C5ADFF-D09F-43BB-961A-3C2B30BBAD44}"/>
                </a:ext>
              </a:extLst>
            </p:cNvPr>
            <p:cNvSpPr txBox="1"/>
            <p:nvPr/>
          </p:nvSpPr>
          <p:spPr>
            <a:xfrm>
              <a:off x="5483288" y="3007911"/>
              <a:ext cx="7530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5B247DB-C534-47CD-B04C-A36D4678D86E}"/>
                </a:ext>
              </a:extLst>
            </p:cNvPr>
            <p:cNvSpPr txBox="1"/>
            <p:nvPr/>
          </p:nvSpPr>
          <p:spPr>
            <a:xfrm>
              <a:off x="7257195" y="2785770"/>
              <a:ext cx="7530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06ADD9A-D153-4F01-93E9-B8DE02663417}"/>
              </a:ext>
            </a:extLst>
          </p:cNvPr>
          <p:cNvSpPr txBox="1"/>
          <p:nvPr/>
        </p:nvSpPr>
        <p:spPr>
          <a:xfrm>
            <a:off x="7879393" y="4435611"/>
            <a:ext cx="298727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rgbClr val="00B050"/>
                </a:solidFill>
              </a:rPr>
              <a:t>Y</a:t>
            </a:r>
            <a:r>
              <a:rPr lang="en-US" sz="2000" b="1" baseline="-25000" dirty="0" err="1">
                <a:solidFill>
                  <a:srgbClr val="00B050"/>
                </a:solidFill>
              </a:rPr>
              <a:t>p</a:t>
            </a:r>
            <a:r>
              <a:rPr lang="en-US" sz="2000" b="1" dirty="0">
                <a:solidFill>
                  <a:srgbClr val="00B050"/>
                </a:solidFill>
              </a:rPr>
              <a:t> = (3.13 + 2.-2)/(3+2)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     = (39-4) / 5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     = 35/5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     = 7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E3771B5-3B23-42BA-92C1-2ACC6335B3D4}"/>
              </a:ext>
            </a:extLst>
          </p:cNvPr>
          <p:cNvSpPr txBox="1"/>
          <p:nvPr/>
        </p:nvSpPr>
        <p:spPr>
          <a:xfrm>
            <a:off x="4787648" y="5781985"/>
            <a:ext cx="29872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rgbClr val="00B050"/>
                </a:solidFill>
              </a:rPr>
              <a:t>Sehingga</a:t>
            </a:r>
            <a:r>
              <a:rPr lang="en-US" sz="2000" b="1" dirty="0">
                <a:solidFill>
                  <a:srgbClr val="00B050"/>
                </a:solidFill>
              </a:rPr>
              <a:t> :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</a:t>
            </a:r>
            <a:r>
              <a:rPr lang="en-US" sz="2000" b="1" dirty="0" err="1">
                <a:solidFill>
                  <a:srgbClr val="00B050"/>
                </a:solidFill>
              </a:rPr>
              <a:t>X</a:t>
            </a:r>
            <a:r>
              <a:rPr lang="en-US" sz="2000" b="1" baseline="-25000" dirty="0" err="1">
                <a:solidFill>
                  <a:srgbClr val="00B050"/>
                </a:solidFill>
              </a:rPr>
              <a:t>p</a:t>
            </a:r>
            <a:r>
              <a:rPr lang="en-US" sz="2000" b="1" dirty="0">
                <a:solidFill>
                  <a:srgbClr val="00B050"/>
                </a:solidFill>
              </a:rPr>
              <a:t> , </a:t>
            </a:r>
            <a:r>
              <a:rPr lang="en-US" sz="2000" b="1" dirty="0" err="1">
                <a:solidFill>
                  <a:srgbClr val="00B050"/>
                </a:solidFill>
              </a:rPr>
              <a:t>Y</a:t>
            </a:r>
            <a:r>
              <a:rPr lang="en-US" sz="2000" b="1" baseline="-25000" dirty="0" err="1">
                <a:solidFill>
                  <a:srgbClr val="00B050"/>
                </a:solidFill>
              </a:rPr>
              <a:t>p</a:t>
            </a:r>
            <a:r>
              <a:rPr lang="en-US" sz="2000" b="1" dirty="0">
                <a:solidFill>
                  <a:srgbClr val="00B050"/>
                </a:solidFill>
              </a:rPr>
              <a:t> ) = (5, 7)</a:t>
            </a:r>
          </a:p>
        </p:txBody>
      </p:sp>
    </p:spTree>
    <p:extLst>
      <p:ext uri="{BB962C8B-B14F-4D97-AF65-F5344CB8AC3E}">
        <p14:creationId xmlns:p14="http://schemas.microsoft.com/office/powerpoint/2010/main" val="3251004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4" grpId="0"/>
      <p:bldP spid="15" grpId="0"/>
      <p:bldP spid="16" grpId="0"/>
      <p:bldP spid="22" grpId="0"/>
      <p:bldP spid="24" grpId="0"/>
      <p:bldP spid="28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>
            <a:extLst>
              <a:ext uri="{FF2B5EF4-FFF2-40B4-BE49-F238E27FC236}">
                <a16:creationId xmlns:a16="http://schemas.microsoft.com/office/drawing/2014/main" id="{30C7D541-6466-4037-9CC7-26A04AA9E6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934" t="32495" r="39965" b="31715"/>
          <a:stretch/>
        </p:blipFill>
        <p:spPr>
          <a:xfrm>
            <a:off x="10785594" y="170271"/>
            <a:ext cx="1114084" cy="1115190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D5B5EEC1-02C4-4642-AA35-0AB0DD566423}"/>
              </a:ext>
            </a:extLst>
          </p:cNvPr>
          <p:cNvSpPr/>
          <p:nvPr/>
        </p:nvSpPr>
        <p:spPr>
          <a:xfrm>
            <a:off x="954559" y="1004313"/>
            <a:ext cx="95535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/>
              <a:t>Diketahui</a:t>
            </a:r>
            <a:r>
              <a:rPr lang="en-US" sz="2000" b="1" dirty="0"/>
              <a:t> </a:t>
            </a:r>
            <a:r>
              <a:rPr lang="en-US" sz="2000" b="1" dirty="0" err="1"/>
              <a:t>titik</a:t>
            </a:r>
            <a:r>
              <a:rPr lang="en-US" sz="2000" b="1" dirty="0"/>
              <a:t> A (-4, -4) dan B (x, y) dan </a:t>
            </a:r>
            <a:r>
              <a:rPr lang="en-US" sz="2000" b="1" dirty="0" err="1"/>
              <a:t>titik</a:t>
            </a:r>
            <a:r>
              <a:rPr lang="en-US" sz="2000" b="1" dirty="0"/>
              <a:t> P (2, -2) </a:t>
            </a:r>
            <a:r>
              <a:rPr lang="en-US" sz="2000" b="1" dirty="0" err="1"/>
              <a:t>terletak</a:t>
            </a:r>
            <a:r>
              <a:rPr lang="en-US" sz="2000" b="1" dirty="0"/>
              <a:t> di </a:t>
            </a:r>
            <a:r>
              <a:rPr lang="en-US" sz="2000" b="1" dirty="0" err="1"/>
              <a:t>antara</a:t>
            </a:r>
            <a:r>
              <a:rPr lang="en-US" sz="2000" b="1" dirty="0"/>
              <a:t> A dan B </a:t>
            </a:r>
            <a:r>
              <a:rPr lang="en-US" sz="2000" b="1" dirty="0" err="1"/>
              <a:t>sehingga</a:t>
            </a:r>
            <a:r>
              <a:rPr lang="en-US" sz="2000" b="1" dirty="0"/>
              <a:t> AP : PB = 2 : 1. </a:t>
            </a:r>
            <a:r>
              <a:rPr lang="en-US" sz="2000" b="1" dirty="0" err="1"/>
              <a:t>carilah</a:t>
            </a:r>
            <a:r>
              <a:rPr lang="en-US" sz="2000" b="1" dirty="0"/>
              <a:t> </a:t>
            </a:r>
            <a:r>
              <a:rPr lang="en-US" sz="2000" b="1" dirty="0" err="1"/>
              <a:t>koordinat</a:t>
            </a:r>
            <a:r>
              <a:rPr lang="en-US" sz="2000" b="1" dirty="0"/>
              <a:t> </a:t>
            </a:r>
            <a:r>
              <a:rPr lang="en-US" sz="2000" b="1" dirty="0" err="1"/>
              <a:t>titik</a:t>
            </a:r>
            <a:r>
              <a:rPr lang="en-US" sz="2000" b="1" dirty="0"/>
              <a:t> B !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750C2A7-8338-446F-B83A-F2D460257307}"/>
              </a:ext>
            </a:extLst>
          </p:cNvPr>
          <p:cNvSpPr txBox="1"/>
          <p:nvPr/>
        </p:nvSpPr>
        <p:spPr>
          <a:xfrm>
            <a:off x="1059305" y="1680049"/>
            <a:ext cx="90086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B0F0"/>
                </a:solidFill>
              </a:rPr>
              <a:t>Jawab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B7C0EC3-21DC-49E6-9FA7-096A57D53504}"/>
              </a:ext>
            </a:extLst>
          </p:cNvPr>
          <p:cNvSpPr txBox="1"/>
          <p:nvPr/>
        </p:nvSpPr>
        <p:spPr>
          <a:xfrm>
            <a:off x="1059305" y="2068572"/>
            <a:ext cx="4479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rgbClr val="00B050"/>
                </a:solidFill>
              </a:rPr>
              <a:t>Langkah</a:t>
            </a:r>
            <a:r>
              <a:rPr lang="en-US" sz="2000" b="1" dirty="0">
                <a:solidFill>
                  <a:srgbClr val="00B050"/>
                </a:solidFill>
              </a:rPr>
              <a:t> _1 : </a:t>
            </a:r>
            <a:r>
              <a:rPr lang="en-US" sz="2000" b="1" dirty="0" err="1">
                <a:solidFill>
                  <a:srgbClr val="00B050"/>
                </a:solidFill>
              </a:rPr>
              <a:t>membuat</a:t>
            </a:r>
            <a:r>
              <a:rPr lang="en-US" sz="2000" b="1" dirty="0">
                <a:solidFill>
                  <a:srgbClr val="00B050"/>
                </a:solidFill>
              </a:rPr>
              <a:t> </a:t>
            </a:r>
            <a:r>
              <a:rPr lang="en-US" sz="2000" b="1" dirty="0" err="1">
                <a:solidFill>
                  <a:srgbClr val="00B050"/>
                </a:solidFill>
              </a:rPr>
              <a:t>sketsanya</a:t>
            </a:r>
            <a:r>
              <a:rPr lang="en-US" sz="2000" b="1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DE3818B-5059-45BE-8E8A-B634A5C4397A}"/>
              </a:ext>
            </a:extLst>
          </p:cNvPr>
          <p:cNvSpPr txBox="1"/>
          <p:nvPr/>
        </p:nvSpPr>
        <p:spPr>
          <a:xfrm>
            <a:off x="1776974" y="3904105"/>
            <a:ext cx="39642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rgbClr val="00B050"/>
                </a:solidFill>
              </a:rPr>
              <a:t>Langkah</a:t>
            </a:r>
            <a:r>
              <a:rPr lang="en-US" sz="2000" b="1" dirty="0">
                <a:solidFill>
                  <a:srgbClr val="00B050"/>
                </a:solidFill>
              </a:rPr>
              <a:t> _2 : </a:t>
            </a:r>
            <a:r>
              <a:rPr lang="en-US" sz="2000" b="1" dirty="0" err="1">
                <a:solidFill>
                  <a:srgbClr val="00B050"/>
                </a:solidFill>
              </a:rPr>
              <a:t>Gunakan</a:t>
            </a:r>
            <a:r>
              <a:rPr lang="en-US" sz="2000" b="1" dirty="0">
                <a:solidFill>
                  <a:srgbClr val="00B050"/>
                </a:solidFill>
              </a:rPr>
              <a:t> </a:t>
            </a:r>
            <a:r>
              <a:rPr lang="en-US" sz="2000" b="1" dirty="0" err="1">
                <a:solidFill>
                  <a:srgbClr val="00B050"/>
                </a:solidFill>
              </a:rPr>
              <a:t>Rumus</a:t>
            </a:r>
            <a:r>
              <a:rPr lang="en-US" sz="2000" b="1" dirty="0">
                <a:solidFill>
                  <a:srgbClr val="00B050"/>
                </a:solidFill>
              </a:rPr>
              <a:t> 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3F44CC84-E2B9-41EA-BF00-624A8595B2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0007" y="4427538"/>
            <a:ext cx="2595773" cy="1988252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028C8E36-7E91-4C6B-B4E1-305F9003E39D}"/>
              </a:ext>
            </a:extLst>
          </p:cNvPr>
          <p:cNvSpPr txBox="1"/>
          <p:nvPr/>
        </p:nvSpPr>
        <p:spPr>
          <a:xfrm>
            <a:off x="4698951" y="4427538"/>
            <a:ext cx="33112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    2 = (2.X</a:t>
            </a:r>
            <a:r>
              <a:rPr lang="en-US" sz="2000" b="1" baseline="-25000" dirty="0">
                <a:solidFill>
                  <a:srgbClr val="00B050"/>
                </a:solidFill>
              </a:rPr>
              <a:t>B</a:t>
            </a:r>
            <a:r>
              <a:rPr lang="en-US" sz="2000" b="1" dirty="0">
                <a:solidFill>
                  <a:srgbClr val="00B050"/>
                </a:solidFill>
              </a:rPr>
              <a:t> + 1.-4)/(2 + 1)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       = (2X</a:t>
            </a:r>
            <a:r>
              <a:rPr lang="en-US" sz="2000" b="1" baseline="-25000" dirty="0">
                <a:solidFill>
                  <a:srgbClr val="00B050"/>
                </a:solidFill>
              </a:rPr>
              <a:t>B</a:t>
            </a:r>
            <a:r>
              <a:rPr lang="en-US" sz="2000" b="1" dirty="0">
                <a:solidFill>
                  <a:srgbClr val="00B050"/>
                </a:solidFill>
              </a:rPr>
              <a:t> - 4) / 3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2X</a:t>
            </a:r>
            <a:r>
              <a:rPr lang="en-US" sz="2000" b="1" baseline="-25000" dirty="0">
                <a:solidFill>
                  <a:srgbClr val="00B050"/>
                </a:solidFill>
              </a:rPr>
              <a:t>B </a:t>
            </a:r>
            <a:r>
              <a:rPr lang="en-US" sz="2000" b="1" dirty="0">
                <a:solidFill>
                  <a:srgbClr val="00B050"/>
                </a:solidFill>
              </a:rPr>
              <a:t>= 2 . 3 + 4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  X</a:t>
            </a:r>
            <a:r>
              <a:rPr lang="en-US" sz="2000" b="1" baseline="-25000" dirty="0">
                <a:solidFill>
                  <a:srgbClr val="00B050"/>
                </a:solidFill>
              </a:rPr>
              <a:t>B</a:t>
            </a:r>
            <a:r>
              <a:rPr lang="en-US" sz="2000" b="1" dirty="0">
                <a:solidFill>
                  <a:srgbClr val="00B050"/>
                </a:solidFill>
              </a:rPr>
              <a:t> = (6 + 4)/2 = 5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CBCBF009-F0BC-4157-B36E-BC691E147EB5}"/>
              </a:ext>
            </a:extLst>
          </p:cNvPr>
          <p:cNvGrpSpPr/>
          <p:nvPr/>
        </p:nvGrpSpPr>
        <p:grpSpPr>
          <a:xfrm>
            <a:off x="3859502" y="2453372"/>
            <a:ext cx="5194555" cy="1369757"/>
            <a:chOff x="3859502" y="2453372"/>
            <a:chExt cx="5194555" cy="1369757"/>
          </a:xfrm>
        </p:grpSpPr>
        <p:pic>
          <p:nvPicPr>
            <p:cNvPr id="39" name="Picture 38">
              <a:extLst>
                <a:ext uri="{FF2B5EF4-FFF2-40B4-BE49-F238E27FC236}">
                  <a16:creationId xmlns:a16="http://schemas.microsoft.com/office/drawing/2014/main" id="{4AA3B823-FE06-4CC2-BAED-A4959FDFB5F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874492" y="2460832"/>
              <a:ext cx="5179565" cy="1362297"/>
            </a:xfrm>
            <a:prstGeom prst="rect">
              <a:avLst/>
            </a:prstGeom>
          </p:spPr>
        </p:pic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DEEEC046-5695-430F-B2D4-56108A8A366F}"/>
                </a:ext>
              </a:extLst>
            </p:cNvPr>
            <p:cNvSpPr txBox="1"/>
            <p:nvPr/>
          </p:nvSpPr>
          <p:spPr>
            <a:xfrm>
              <a:off x="3859502" y="2780462"/>
              <a:ext cx="16788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bg1"/>
                  </a:solidFill>
                </a:rPr>
                <a:t>(-4, -4)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8FCFAAC0-54C6-473D-B0A5-757544F48921}"/>
                </a:ext>
              </a:extLst>
            </p:cNvPr>
            <p:cNvSpPr txBox="1"/>
            <p:nvPr/>
          </p:nvSpPr>
          <p:spPr>
            <a:xfrm>
              <a:off x="6170650" y="2453372"/>
              <a:ext cx="11522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bg1"/>
                  </a:solidFill>
                </a:rPr>
                <a:t>(2, -2)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C0431EE9-2D28-4618-AEC3-5D94D9AB3837}"/>
                </a:ext>
              </a:extLst>
            </p:cNvPr>
            <p:cNvSpPr txBox="1"/>
            <p:nvPr/>
          </p:nvSpPr>
          <p:spPr>
            <a:xfrm>
              <a:off x="5483288" y="3007911"/>
              <a:ext cx="7530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83190FDF-56ED-4768-9ED7-B566A9E4897A}"/>
                </a:ext>
              </a:extLst>
            </p:cNvPr>
            <p:cNvSpPr txBox="1"/>
            <p:nvPr/>
          </p:nvSpPr>
          <p:spPr>
            <a:xfrm>
              <a:off x="7257195" y="2785770"/>
              <a:ext cx="7530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23F8D2AC-7E95-4A3C-A000-DB969409A5AE}"/>
              </a:ext>
            </a:extLst>
          </p:cNvPr>
          <p:cNvSpPr txBox="1"/>
          <p:nvPr/>
        </p:nvSpPr>
        <p:spPr>
          <a:xfrm>
            <a:off x="7879393" y="4435611"/>
            <a:ext cx="361806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      -2 = (2.Y</a:t>
            </a:r>
            <a:r>
              <a:rPr lang="en-US" sz="2000" b="1" baseline="-25000" dirty="0">
                <a:solidFill>
                  <a:srgbClr val="00B050"/>
                </a:solidFill>
              </a:rPr>
              <a:t>B</a:t>
            </a:r>
            <a:r>
              <a:rPr lang="en-US" sz="2000" b="1" dirty="0">
                <a:solidFill>
                  <a:srgbClr val="00B050"/>
                </a:solidFill>
              </a:rPr>
              <a:t> + 1.-4)/(2+1)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           = (2.Y</a:t>
            </a:r>
            <a:r>
              <a:rPr lang="en-US" sz="2000" b="1" baseline="-25000" dirty="0">
                <a:solidFill>
                  <a:srgbClr val="00B050"/>
                </a:solidFill>
              </a:rPr>
              <a:t>B</a:t>
            </a:r>
            <a:r>
              <a:rPr lang="en-US" sz="2000" b="1" dirty="0">
                <a:solidFill>
                  <a:srgbClr val="00B050"/>
                </a:solidFill>
              </a:rPr>
              <a:t> - 4) / 3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   2Y</a:t>
            </a:r>
            <a:r>
              <a:rPr lang="en-US" sz="2000" b="1" baseline="-25000" dirty="0">
                <a:solidFill>
                  <a:srgbClr val="00B050"/>
                </a:solidFill>
              </a:rPr>
              <a:t>B</a:t>
            </a:r>
            <a:r>
              <a:rPr lang="en-US" sz="2000" b="1" dirty="0">
                <a:solidFill>
                  <a:srgbClr val="00B050"/>
                </a:solidFill>
              </a:rPr>
              <a:t>  = 2. (-3) + 4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	Y</a:t>
            </a:r>
            <a:r>
              <a:rPr lang="en-US" sz="2000" b="1" baseline="-25000" dirty="0">
                <a:solidFill>
                  <a:srgbClr val="00B050"/>
                </a:solidFill>
              </a:rPr>
              <a:t>B</a:t>
            </a:r>
            <a:r>
              <a:rPr lang="en-US" sz="2000" b="1" dirty="0">
                <a:solidFill>
                  <a:srgbClr val="00B050"/>
                </a:solidFill>
              </a:rPr>
              <a:t> = (-6 + 4) / 2 = -1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     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0A4DDB8-A3FB-4520-86B8-1C2353D001B1}"/>
              </a:ext>
            </a:extLst>
          </p:cNvPr>
          <p:cNvSpPr txBox="1"/>
          <p:nvPr/>
        </p:nvSpPr>
        <p:spPr>
          <a:xfrm>
            <a:off x="4787648" y="5781985"/>
            <a:ext cx="29872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rgbClr val="00B050"/>
                </a:solidFill>
              </a:rPr>
              <a:t>Sehingga</a:t>
            </a:r>
            <a:r>
              <a:rPr lang="en-US" sz="2000" b="1" dirty="0">
                <a:solidFill>
                  <a:srgbClr val="00B050"/>
                </a:solidFill>
              </a:rPr>
              <a:t> :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(X</a:t>
            </a:r>
            <a:r>
              <a:rPr lang="en-US" sz="2000" b="1" baseline="-25000" dirty="0">
                <a:solidFill>
                  <a:srgbClr val="00B050"/>
                </a:solidFill>
              </a:rPr>
              <a:t>B</a:t>
            </a:r>
            <a:r>
              <a:rPr lang="en-US" sz="2000" b="1" dirty="0">
                <a:solidFill>
                  <a:srgbClr val="00B050"/>
                </a:solidFill>
              </a:rPr>
              <a:t> , Y</a:t>
            </a:r>
            <a:r>
              <a:rPr lang="en-US" sz="2000" b="1" baseline="-25000" dirty="0">
                <a:solidFill>
                  <a:srgbClr val="00B050"/>
                </a:solidFill>
              </a:rPr>
              <a:t>B</a:t>
            </a:r>
            <a:r>
              <a:rPr lang="en-US" sz="2000" b="1" dirty="0">
                <a:solidFill>
                  <a:srgbClr val="00B050"/>
                </a:solidFill>
              </a:rPr>
              <a:t> ) = (5, -1)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D42617E-6A72-4695-BFCE-ACC722F1FBCD}"/>
              </a:ext>
            </a:extLst>
          </p:cNvPr>
          <p:cNvSpPr txBox="1"/>
          <p:nvPr/>
        </p:nvSpPr>
        <p:spPr>
          <a:xfrm>
            <a:off x="1059305" y="327756"/>
            <a:ext cx="3302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</a:rPr>
              <a:t>Contoh</a:t>
            </a:r>
            <a:r>
              <a:rPr lang="en-US" sz="2800" b="1" dirty="0">
                <a:solidFill>
                  <a:srgbClr val="FF0000"/>
                </a:solidFill>
              </a:rPr>
              <a:t> Soal_2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85ABF67-54E4-4EC7-BCDD-4E323733AEC0}"/>
              </a:ext>
            </a:extLst>
          </p:cNvPr>
          <p:cNvSpPr txBox="1"/>
          <p:nvPr/>
        </p:nvSpPr>
        <p:spPr>
          <a:xfrm>
            <a:off x="29981" y="4389318"/>
            <a:ext cx="16788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Slide_3</a:t>
            </a:r>
          </a:p>
        </p:txBody>
      </p:sp>
    </p:spTree>
    <p:extLst>
      <p:ext uri="{BB962C8B-B14F-4D97-AF65-F5344CB8AC3E}">
        <p14:creationId xmlns:p14="http://schemas.microsoft.com/office/powerpoint/2010/main" val="4106608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7" grpId="0"/>
      <p:bldP spid="44" grpId="0"/>
      <p:bldP spid="45" grpId="0"/>
      <p:bldP spid="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7ECE624-BB25-4CAC-ABD3-BAF10149F8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934" t="32495" r="39965" b="31715"/>
          <a:stretch/>
        </p:blipFill>
        <p:spPr>
          <a:xfrm>
            <a:off x="10785594" y="170271"/>
            <a:ext cx="1114084" cy="111519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27F82EC-9B90-4A49-8254-4A077C0C5151}"/>
              </a:ext>
            </a:extLst>
          </p:cNvPr>
          <p:cNvSpPr txBox="1"/>
          <p:nvPr/>
        </p:nvSpPr>
        <p:spPr>
          <a:xfrm>
            <a:off x="29981" y="4389318"/>
            <a:ext cx="16788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Slide_4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003E622-1863-4713-9699-3D0156B48E8E}"/>
              </a:ext>
            </a:extLst>
          </p:cNvPr>
          <p:cNvSpPr/>
          <p:nvPr/>
        </p:nvSpPr>
        <p:spPr>
          <a:xfrm>
            <a:off x="954559" y="1004313"/>
            <a:ext cx="42919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/>
              <a:t>Carilah</a:t>
            </a:r>
            <a:r>
              <a:rPr lang="en-US" sz="2000" b="1" dirty="0"/>
              <a:t> </a:t>
            </a:r>
            <a:r>
              <a:rPr lang="en-US" sz="2000" b="1" dirty="0" err="1"/>
              <a:t>titik</a:t>
            </a:r>
            <a:r>
              <a:rPr lang="en-US" sz="2000" b="1" dirty="0"/>
              <a:t> </a:t>
            </a:r>
            <a:r>
              <a:rPr lang="en-US" sz="2000" b="1" dirty="0" err="1"/>
              <a:t>tengah</a:t>
            </a:r>
            <a:r>
              <a:rPr lang="en-US" sz="2000" b="1" dirty="0"/>
              <a:t> </a:t>
            </a:r>
            <a:r>
              <a:rPr lang="en-US" sz="2000" b="1" dirty="0" err="1"/>
              <a:t>antara</a:t>
            </a:r>
            <a:r>
              <a:rPr lang="en-US" sz="2000" b="1" dirty="0"/>
              <a:t> :</a:t>
            </a:r>
          </a:p>
          <a:p>
            <a:pPr marL="457200" indent="-457200">
              <a:buAutoNum type="alphaLcParenR"/>
            </a:pPr>
            <a:r>
              <a:rPr lang="en-US" sz="2000" b="1" dirty="0" err="1"/>
              <a:t>Titik</a:t>
            </a:r>
            <a:r>
              <a:rPr lang="en-US" sz="2000" b="1" dirty="0"/>
              <a:t> K (1, 3) dan L (-3, 5))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84F07BC-2545-43B0-8BBB-5C296528EDC0}"/>
              </a:ext>
            </a:extLst>
          </p:cNvPr>
          <p:cNvSpPr txBox="1"/>
          <p:nvPr/>
        </p:nvSpPr>
        <p:spPr>
          <a:xfrm>
            <a:off x="869430" y="415394"/>
            <a:ext cx="3302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</a:rPr>
              <a:t>Contoh</a:t>
            </a:r>
            <a:r>
              <a:rPr lang="en-US" sz="2800" b="1" dirty="0">
                <a:solidFill>
                  <a:srgbClr val="FF0000"/>
                </a:solidFill>
              </a:rPr>
              <a:t> Soal_3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669F687-AFC5-49D7-B061-0CD5CC11E2E5}"/>
              </a:ext>
            </a:extLst>
          </p:cNvPr>
          <p:cNvSpPr/>
          <p:nvPr/>
        </p:nvSpPr>
        <p:spPr>
          <a:xfrm>
            <a:off x="1804002" y="3777146"/>
            <a:ext cx="362536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/>
              <a:t>X</a:t>
            </a:r>
            <a:r>
              <a:rPr lang="en-US" sz="2000" b="1" baseline="-25000" dirty="0" err="1"/>
              <a:t>m</a:t>
            </a:r>
            <a:r>
              <a:rPr lang="en-US" sz="2000" b="1" dirty="0"/>
              <a:t> = (-3 + 1) / 2 = -2 / 2 = -1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43B1DE0-E7DC-463D-B1C7-40CC429519E2}"/>
              </a:ext>
            </a:extLst>
          </p:cNvPr>
          <p:cNvGrpSpPr/>
          <p:nvPr/>
        </p:nvGrpSpPr>
        <p:grpSpPr>
          <a:xfrm>
            <a:off x="954559" y="2019976"/>
            <a:ext cx="5430921" cy="1652331"/>
            <a:chOff x="954559" y="2019976"/>
            <a:chExt cx="5430921" cy="1652331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EB67ABC-F74C-4A95-B803-6F0E566A203C}"/>
                </a:ext>
              </a:extLst>
            </p:cNvPr>
            <p:cNvSpPr txBox="1"/>
            <p:nvPr/>
          </p:nvSpPr>
          <p:spPr>
            <a:xfrm>
              <a:off x="954559" y="2019976"/>
              <a:ext cx="14290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00B0F0"/>
                  </a:solidFill>
                </a:rPr>
                <a:t>Jawab </a:t>
              </a: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FD8A98B8-2CB0-460A-BABA-A714D68618FA}"/>
                </a:ext>
              </a:extLst>
            </p:cNvPr>
            <p:cNvCxnSpPr/>
            <p:nvPr/>
          </p:nvCxnSpPr>
          <p:spPr>
            <a:xfrm>
              <a:off x="1282275" y="2545919"/>
              <a:ext cx="414709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03B25E48-1A00-40D5-B5C6-3DB4966409BA}"/>
                </a:ext>
              </a:extLst>
            </p:cNvPr>
            <p:cNvSpPr/>
            <p:nvPr/>
          </p:nvSpPr>
          <p:spPr>
            <a:xfrm>
              <a:off x="3263081" y="2476197"/>
              <a:ext cx="148856" cy="14885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B069A5C7-3196-49FC-BC41-905690FFB608}"/>
                </a:ext>
              </a:extLst>
            </p:cNvPr>
            <p:cNvSpPr/>
            <p:nvPr/>
          </p:nvSpPr>
          <p:spPr>
            <a:xfrm>
              <a:off x="5323798" y="2469573"/>
              <a:ext cx="148856" cy="14885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136FFC75-ED1C-43BB-8D2C-36B7438A2B94}"/>
                </a:ext>
              </a:extLst>
            </p:cNvPr>
            <p:cNvSpPr/>
            <p:nvPr/>
          </p:nvSpPr>
          <p:spPr>
            <a:xfrm>
              <a:off x="1261351" y="2477251"/>
              <a:ext cx="148856" cy="14885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67C4CA8-7DDC-4FA4-99DB-F594873618CA}"/>
                </a:ext>
              </a:extLst>
            </p:cNvPr>
            <p:cNvSpPr txBox="1"/>
            <p:nvPr/>
          </p:nvSpPr>
          <p:spPr>
            <a:xfrm>
              <a:off x="954559" y="2614588"/>
              <a:ext cx="13525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K(1, 3)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17D6A3B-408D-474E-931E-B20B43CBE769}"/>
                </a:ext>
              </a:extLst>
            </p:cNvPr>
            <p:cNvSpPr txBox="1"/>
            <p:nvPr/>
          </p:nvSpPr>
          <p:spPr>
            <a:xfrm>
              <a:off x="5032889" y="2611415"/>
              <a:ext cx="13525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L(-3, 5)</a:t>
              </a:r>
            </a:p>
          </p:txBody>
        </p:sp>
        <p:sp>
          <p:nvSpPr>
            <p:cNvPr id="10" name="Arrow: Down 9">
              <a:extLst>
                <a:ext uri="{FF2B5EF4-FFF2-40B4-BE49-F238E27FC236}">
                  <a16:creationId xmlns:a16="http://schemas.microsoft.com/office/drawing/2014/main" id="{2907E79E-BBEA-401D-A9C0-4C2CB0CE0715}"/>
                </a:ext>
              </a:extLst>
            </p:cNvPr>
            <p:cNvSpPr/>
            <p:nvPr/>
          </p:nvSpPr>
          <p:spPr>
            <a:xfrm>
              <a:off x="3174631" y="2683378"/>
              <a:ext cx="325756" cy="98892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86A9F10-8E62-429F-ABE1-EC5A6E5F9A69}"/>
                </a:ext>
              </a:extLst>
            </p:cNvPr>
            <p:cNvSpPr txBox="1"/>
            <p:nvPr/>
          </p:nvSpPr>
          <p:spPr>
            <a:xfrm>
              <a:off x="2751106" y="2096322"/>
              <a:ext cx="13525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M(x, y)</a:t>
              </a:r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5A742CB8-0464-44DB-A793-5CC5FA2E89E9}"/>
              </a:ext>
            </a:extLst>
          </p:cNvPr>
          <p:cNvSpPr/>
          <p:nvPr/>
        </p:nvSpPr>
        <p:spPr>
          <a:xfrm>
            <a:off x="1828147" y="4346518"/>
            <a:ext cx="34184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/>
              <a:t>Y</a:t>
            </a:r>
            <a:r>
              <a:rPr lang="en-US" sz="2000" b="1" baseline="-25000" dirty="0" err="1"/>
              <a:t>m</a:t>
            </a:r>
            <a:r>
              <a:rPr lang="en-US" sz="2000" b="1" dirty="0"/>
              <a:t> = (5 + 3) / 2 = 8 / 2 = 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2B8C6C1-0998-42E9-9492-116F2F0E083D}"/>
              </a:ext>
            </a:extLst>
          </p:cNvPr>
          <p:cNvSpPr/>
          <p:nvPr/>
        </p:nvSpPr>
        <p:spPr>
          <a:xfrm>
            <a:off x="6096000" y="3881486"/>
            <a:ext cx="288310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</a:rPr>
              <a:t>Koordinat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titik</a:t>
            </a:r>
            <a:r>
              <a:rPr lang="en-US" sz="2400" b="1" dirty="0">
                <a:solidFill>
                  <a:srgbClr val="FF0000"/>
                </a:solidFill>
              </a:rPr>
              <a:t> M :</a:t>
            </a:r>
          </a:p>
          <a:p>
            <a:r>
              <a:rPr lang="en-US" sz="2800" b="1" dirty="0"/>
              <a:t>(-1, 4)</a:t>
            </a:r>
          </a:p>
        </p:txBody>
      </p:sp>
    </p:spTree>
    <p:extLst>
      <p:ext uri="{BB962C8B-B14F-4D97-AF65-F5344CB8AC3E}">
        <p14:creationId xmlns:p14="http://schemas.microsoft.com/office/powerpoint/2010/main" val="2896460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26" grpId="0"/>
      <p:bldP spid="28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7ECE624-BB25-4CAC-ABD3-BAF10149F8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934" t="32495" r="39965" b="31715"/>
          <a:stretch/>
        </p:blipFill>
        <p:spPr>
          <a:xfrm>
            <a:off x="10785594" y="170271"/>
            <a:ext cx="1114084" cy="111519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27F82EC-9B90-4A49-8254-4A077C0C5151}"/>
              </a:ext>
            </a:extLst>
          </p:cNvPr>
          <p:cNvSpPr txBox="1"/>
          <p:nvPr/>
        </p:nvSpPr>
        <p:spPr>
          <a:xfrm>
            <a:off x="29981" y="4389318"/>
            <a:ext cx="16788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Slide_5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003E622-1863-4713-9699-3D0156B48E8E}"/>
              </a:ext>
            </a:extLst>
          </p:cNvPr>
          <p:cNvSpPr/>
          <p:nvPr/>
        </p:nvSpPr>
        <p:spPr>
          <a:xfrm>
            <a:off x="954559" y="1004313"/>
            <a:ext cx="880403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/>
              <a:t>Titik</a:t>
            </a:r>
            <a:r>
              <a:rPr lang="en-US" sz="2000" b="1" dirty="0"/>
              <a:t> L </a:t>
            </a:r>
            <a:r>
              <a:rPr lang="en-US" sz="2000" b="1" dirty="0" err="1"/>
              <a:t>Terletak</a:t>
            </a:r>
            <a:r>
              <a:rPr lang="en-US" sz="2000" b="1" dirty="0"/>
              <a:t> pada KM </a:t>
            </a:r>
            <a:r>
              <a:rPr lang="en-US" sz="2000" b="1" dirty="0" err="1"/>
              <a:t>sehingga</a:t>
            </a:r>
            <a:r>
              <a:rPr lang="en-US" sz="2000" b="1" dirty="0"/>
              <a:t> KL = LM. </a:t>
            </a:r>
            <a:r>
              <a:rPr lang="en-US" sz="2000" b="1" dirty="0" err="1"/>
              <a:t>Jika</a:t>
            </a:r>
            <a:r>
              <a:rPr lang="en-US" sz="2000" b="1" dirty="0"/>
              <a:t> </a:t>
            </a:r>
            <a:r>
              <a:rPr lang="en-US" sz="2000" b="1" dirty="0" err="1"/>
              <a:t>koordinat</a:t>
            </a:r>
            <a:r>
              <a:rPr lang="en-US" sz="2000" b="1" dirty="0"/>
              <a:t> </a:t>
            </a:r>
            <a:r>
              <a:rPr lang="en-US" sz="2000" b="1" dirty="0" err="1"/>
              <a:t>titik</a:t>
            </a:r>
            <a:r>
              <a:rPr lang="en-US" sz="2000" b="1" dirty="0"/>
              <a:t> K (m, 2n), </a:t>
            </a:r>
            <a:r>
              <a:rPr lang="en-US" sz="2000" b="1" dirty="0" err="1"/>
              <a:t>titik</a:t>
            </a:r>
            <a:r>
              <a:rPr lang="en-US" sz="2000" b="1" dirty="0"/>
              <a:t> M(2m, 4n), dan </a:t>
            </a:r>
            <a:r>
              <a:rPr lang="en-US" sz="2000" b="1" dirty="0" err="1"/>
              <a:t>titik</a:t>
            </a:r>
            <a:r>
              <a:rPr lang="en-US" sz="2000" b="1" dirty="0"/>
              <a:t> L(12,-21), </a:t>
            </a:r>
            <a:r>
              <a:rPr lang="en-US" sz="2000" b="1" dirty="0" err="1"/>
              <a:t>maka</a:t>
            </a:r>
            <a:r>
              <a:rPr lang="en-US" sz="2000" b="1" dirty="0"/>
              <a:t> </a:t>
            </a:r>
            <a:r>
              <a:rPr lang="en-US" sz="2000" b="1" dirty="0" err="1"/>
              <a:t>tentukan</a:t>
            </a:r>
            <a:r>
              <a:rPr lang="en-US" sz="2000" b="1" dirty="0"/>
              <a:t> :</a:t>
            </a:r>
          </a:p>
          <a:p>
            <a:pPr marL="457200" indent="-457200">
              <a:buAutoNum type="alphaLcParenR"/>
            </a:pPr>
            <a:r>
              <a:rPr lang="en-US" sz="2000" b="1" dirty="0"/>
              <a:t>Nilai m dan n</a:t>
            </a:r>
          </a:p>
          <a:p>
            <a:pPr marL="457200" indent="-457200">
              <a:buAutoNum type="alphaLcParenR"/>
            </a:pPr>
            <a:r>
              <a:rPr lang="en-US" sz="2000" b="1" dirty="0" err="1"/>
              <a:t>Koordinat</a:t>
            </a:r>
            <a:r>
              <a:rPr lang="en-US" sz="2000" b="1" dirty="0"/>
              <a:t> </a:t>
            </a:r>
            <a:r>
              <a:rPr lang="en-US" sz="2000" b="1" dirty="0" err="1"/>
              <a:t>titik</a:t>
            </a:r>
            <a:r>
              <a:rPr lang="en-US" sz="2000" b="1" dirty="0"/>
              <a:t> K dan </a:t>
            </a:r>
            <a:r>
              <a:rPr lang="en-US" sz="2000" b="1" dirty="0" err="1"/>
              <a:t>titik</a:t>
            </a:r>
            <a:r>
              <a:rPr lang="en-US" sz="2000" b="1" dirty="0"/>
              <a:t> 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84F07BC-2545-43B0-8BBB-5C296528EDC0}"/>
              </a:ext>
            </a:extLst>
          </p:cNvPr>
          <p:cNvSpPr txBox="1"/>
          <p:nvPr/>
        </p:nvSpPr>
        <p:spPr>
          <a:xfrm>
            <a:off x="869430" y="415394"/>
            <a:ext cx="3302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</a:rPr>
              <a:t>Contoh</a:t>
            </a:r>
            <a:r>
              <a:rPr lang="en-US" sz="2800" b="1" dirty="0">
                <a:solidFill>
                  <a:srgbClr val="FF0000"/>
                </a:solidFill>
              </a:rPr>
              <a:t> Soal_4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669F687-AFC5-49D7-B061-0CD5CC11E2E5}"/>
              </a:ext>
            </a:extLst>
          </p:cNvPr>
          <p:cNvSpPr/>
          <p:nvPr/>
        </p:nvSpPr>
        <p:spPr>
          <a:xfrm>
            <a:off x="1804003" y="4181881"/>
            <a:ext cx="245737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 X</a:t>
            </a:r>
            <a:r>
              <a:rPr lang="en-US" sz="2000" b="1" baseline="-25000" dirty="0"/>
              <a:t>L</a:t>
            </a:r>
            <a:r>
              <a:rPr lang="en-US" sz="2000" b="1" dirty="0"/>
              <a:t> = (</a:t>
            </a:r>
            <a:r>
              <a:rPr lang="en-US" sz="2000" b="1" dirty="0" err="1"/>
              <a:t>X</a:t>
            </a:r>
            <a:r>
              <a:rPr lang="en-US" sz="2000" b="1" baseline="-25000" dirty="0" err="1"/>
              <a:t>k</a:t>
            </a:r>
            <a:r>
              <a:rPr lang="en-US" sz="2000" b="1" baseline="-25000" dirty="0"/>
              <a:t> </a:t>
            </a:r>
            <a:r>
              <a:rPr lang="en-US" sz="2000" b="1" dirty="0"/>
              <a:t>+ </a:t>
            </a:r>
            <a:r>
              <a:rPr lang="en-US" sz="2000" b="1" dirty="0" err="1"/>
              <a:t>X</a:t>
            </a:r>
            <a:r>
              <a:rPr lang="en-US" sz="2000" b="1" baseline="-25000" dirty="0" err="1"/>
              <a:t>m</a:t>
            </a:r>
            <a:r>
              <a:rPr lang="en-US" sz="2000" b="1" dirty="0"/>
              <a:t>)/2 </a:t>
            </a:r>
          </a:p>
          <a:p>
            <a:r>
              <a:rPr lang="en-US" sz="2000" b="1" dirty="0"/>
              <a:t>      = (m + 2m)/2 </a:t>
            </a:r>
          </a:p>
          <a:p>
            <a:r>
              <a:rPr lang="en-US" sz="2000" b="1" dirty="0"/>
              <a:t> 12 = 3m / 2</a:t>
            </a:r>
          </a:p>
          <a:p>
            <a:r>
              <a:rPr lang="en-US" sz="2000" b="1" dirty="0"/>
              <a:t>m = (12 . 2)/3 </a:t>
            </a:r>
          </a:p>
          <a:p>
            <a:r>
              <a:rPr lang="en-US" sz="2000" b="1" dirty="0"/>
              <a:t>m =  8</a:t>
            </a:r>
          </a:p>
          <a:p>
            <a:endParaRPr lang="en-US" sz="2000" b="1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43B1DE0-E7DC-463D-B1C7-40CC429519E2}"/>
              </a:ext>
            </a:extLst>
          </p:cNvPr>
          <p:cNvGrpSpPr/>
          <p:nvPr/>
        </p:nvGrpSpPr>
        <p:grpSpPr>
          <a:xfrm>
            <a:off x="1804002" y="2437025"/>
            <a:ext cx="5586149" cy="1652331"/>
            <a:chOff x="954559" y="2019976"/>
            <a:chExt cx="5586149" cy="1652331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EB67ABC-F74C-4A95-B803-6F0E566A203C}"/>
                </a:ext>
              </a:extLst>
            </p:cNvPr>
            <p:cNvSpPr txBox="1"/>
            <p:nvPr/>
          </p:nvSpPr>
          <p:spPr>
            <a:xfrm>
              <a:off x="954559" y="2019976"/>
              <a:ext cx="14290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00B0F0"/>
                  </a:solidFill>
                </a:rPr>
                <a:t>Jawab </a:t>
              </a: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FD8A98B8-2CB0-460A-BABA-A714D68618FA}"/>
                </a:ext>
              </a:extLst>
            </p:cNvPr>
            <p:cNvCxnSpPr/>
            <p:nvPr/>
          </p:nvCxnSpPr>
          <p:spPr>
            <a:xfrm>
              <a:off x="1282275" y="2545919"/>
              <a:ext cx="414709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03B25E48-1A00-40D5-B5C6-3DB4966409BA}"/>
                </a:ext>
              </a:extLst>
            </p:cNvPr>
            <p:cNvSpPr/>
            <p:nvPr/>
          </p:nvSpPr>
          <p:spPr>
            <a:xfrm>
              <a:off x="3263081" y="2476197"/>
              <a:ext cx="148856" cy="14885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B069A5C7-3196-49FC-BC41-905690FFB608}"/>
                </a:ext>
              </a:extLst>
            </p:cNvPr>
            <p:cNvSpPr/>
            <p:nvPr/>
          </p:nvSpPr>
          <p:spPr>
            <a:xfrm>
              <a:off x="5323798" y="2469573"/>
              <a:ext cx="148856" cy="14885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136FFC75-ED1C-43BB-8D2C-36B7438A2B94}"/>
                </a:ext>
              </a:extLst>
            </p:cNvPr>
            <p:cNvSpPr/>
            <p:nvPr/>
          </p:nvSpPr>
          <p:spPr>
            <a:xfrm>
              <a:off x="1261351" y="2477251"/>
              <a:ext cx="148856" cy="14885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67C4CA8-7DDC-4FA4-99DB-F594873618CA}"/>
                </a:ext>
              </a:extLst>
            </p:cNvPr>
            <p:cNvSpPr txBox="1"/>
            <p:nvPr/>
          </p:nvSpPr>
          <p:spPr>
            <a:xfrm>
              <a:off x="954559" y="2614588"/>
              <a:ext cx="13525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K(m, 2n)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17D6A3B-408D-474E-931E-B20B43CBE769}"/>
                </a:ext>
              </a:extLst>
            </p:cNvPr>
            <p:cNvSpPr txBox="1"/>
            <p:nvPr/>
          </p:nvSpPr>
          <p:spPr>
            <a:xfrm>
              <a:off x="5032889" y="2611415"/>
              <a:ext cx="150781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M(2m, 4n)</a:t>
              </a:r>
            </a:p>
          </p:txBody>
        </p:sp>
        <p:sp>
          <p:nvSpPr>
            <p:cNvPr id="10" name="Arrow: Down 9">
              <a:extLst>
                <a:ext uri="{FF2B5EF4-FFF2-40B4-BE49-F238E27FC236}">
                  <a16:creationId xmlns:a16="http://schemas.microsoft.com/office/drawing/2014/main" id="{2907E79E-BBEA-401D-A9C0-4C2CB0CE0715}"/>
                </a:ext>
              </a:extLst>
            </p:cNvPr>
            <p:cNvSpPr/>
            <p:nvPr/>
          </p:nvSpPr>
          <p:spPr>
            <a:xfrm>
              <a:off x="3174631" y="2683378"/>
              <a:ext cx="325756" cy="98892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86A9F10-8E62-429F-ABE1-EC5A6E5F9A69}"/>
                </a:ext>
              </a:extLst>
            </p:cNvPr>
            <p:cNvSpPr txBox="1"/>
            <p:nvPr/>
          </p:nvSpPr>
          <p:spPr>
            <a:xfrm>
              <a:off x="2751106" y="2096322"/>
              <a:ext cx="15443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L(12, -21)</a:t>
              </a:r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CD2AAC50-93FB-469F-8472-0B1F15EE4A73}"/>
              </a:ext>
            </a:extLst>
          </p:cNvPr>
          <p:cNvSpPr/>
          <p:nvPr/>
        </p:nvSpPr>
        <p:spPr>
          <a:xfrm>
            <a:off x="8235419" y="4273393"/>
            <a:ext cx="3292017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</a:rPr>
              <a:t>Koordinat</a:t>
            </a:r>
            <a:r>
              <a:rPr lang="en-US" sz="2800" b="1" dirty="0">
                <a:solidFill>
                  <a:srgbClr val="FF0000"/>
                </a:solidFill>
              </a:rPr>
              <a:t> :</a:t>
            </a:r>
          </a:p>
          <a:p>
            <a:r>
              <a:rPr lang="en-US" sz="2000" b="1" dirty="0"/>
              <a:t>K (m, 2n) = (8, -14)</a:t>
            </a:r>
          </a:p>
          <a:p>
            <a:r>
              <a:rPr lang="en-US" sz="2000" b="1" dirty="0"/>
              <a:t>M (2m, 4n) = (16, -28)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97757EA-2001-41C8-AF79-8EF76EF19A78}"/>
              </a:ext>
            </a:extLst>
          </p:cNvPr>
          <p:cNvSpPr/>
          <p:nvPr/>
        </p:nvSpPr>
        <p:spPr>
          <a:xfrm>
            <a:off x="5019711" y="4334281"/>
            <a:ext cx="245737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 Y</a:t>
            </a:r>
            <a:r>
              <a:rPr lang="en-US" sz="2000" b="1" baseline="-25000" dirty="0"/>
              <a:t>L</a:t>
            </a:r>
            <a:r>
              <a:rPr lang="en-US" sz="2000" b="1" dirty="0"/>
              <a:t> = (</a:t>
            </a:r>
            <a:r>
              <a:rPr lang="en-US" sz="2000" b="1" dirty="0" err="1"/>
              <a:t>Y</a:t>
            </a:r>
            <a:r>
              <a:rPr lang="en-US" sz="2000" b="1" baseline="-25000" dirty="0" err="1"/>
              <a:t>k</a:t>
            </a:r>
            <a:r>
              <a:rPr lang="en-US" sz="2000" b="1" baseline="-25000" dirty="0"/>
              <a:t> </a:t>
            </a:r>
            <a:r>
              <a:rPr lang="en-US" sz="2000" b="1" dirty="0"/>
              <a:t>+ </a:t>
            </a:r>
            <a:r>
              <a:rPr lang="en-US" sz="2000" b="1" dirty="0" err="1"/>
              <a:t>Y</a:t>
            </a:r>
            <a:r>
              <a:rPr lang="en-US" sz="2000" b="1" baseline="-25000" dirty="0" err="1"/>
              <a:t>m</a:t>
            </a:r>
            <a:r>
              <a:rPr lang="en-US" sz="2000" b="1" dirty="0"/>
              <a:t>)/2 </a:t>
            </a:r>
          </a:p>
          <a:p>
            <a:r>
              <a:rPr lang="en-US" sz="2000" b="1" dirty="0"/>
              <a:t>      = (2n + 4n)/2 </a:t>
            </a:r>
          </a:p>
          <a:p>
            <a:r>
              <a:rPr lang="en-US" sz="2000" b="1" dirty="0"/>
              <a:t> -21= 6n / 2</a:t>
            </a:r>
          </a:p>
          <a:p>
            <a:r>
              <a:rPr lang="en-US" sz="2000" b="1" dirty="0"/>
              <a:t>n = (-21 . 2)/6 </a:t>
            </a:r>
          </a:p>
          <a:p>
            <a:r>
              <a:rPr lang="en-US" sz="2000" b="1" dirty="0"/>
              <a:t>n =  -7</a:t>
            </a:r>
          </a:p>
          <a:p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380792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26" grpId="0"/>
      <p:bldP spid="23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7ECE624-BB25-4CAC-ABD3-BAF10149F8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934" t="32495" r="39965" b="31715"/>
          <a:stretch/>
        </p:blipFill>
        <p:spPr>
          <a:xfrm>
            <a:off x="10785594" y="170271"/>
            <a:ext cx="1114084" cy="111519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27F82EC-9B90-4A49-8254-4A077C0C5151}"/>
              </a:ext>
            </a:extLst>
          </p:cNvPr>
          <p:cNvSpPr txBox="1"/>
          <p:nvPr/>
        </p:nvSpPr>
        <p:spPr>
          <a:xfrm>
            <a:off x="29981" y="4389318"/>
            <a:ext cx="16788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Slide_6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FDE9CE8-CFAA-4155-9F09-593A9FB031D5}"/>
              </a:ext>
            </a:extLst>
          </p:cNvPr>
          <p:cNvSpPr txBox="1"/>
          <p:nvPr/>
        </p:nvSpPr>
        <p:spPr>
          <a:xfrm>
            <a:off x="855752" y="170271"/>
            <a:ext cx="78441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Broadway" panose="04040905080B02020502" pitchFamily="82" charset="0"/>
              </a:rPr>
              <a:t>Jarak</a:t>
            </a:r>
            <a:r>
              <a:rPr lang="en-US" sz="3200" b="1" dirty="0">
                <a:solidFill>
                  <a:srgbClr val="FF0000"/>
                </a:solidFill>
                <a:latin typeface="Broadway" panose="04040905080B02020502" pitchFamily="82" charset="0"/>
              </a:rPr>
              <a:t> 2 </a:t>
            </a:r>
            <a:r>
              <a:rPr lang="en-US" sz="3200" b="1" dirty="0" err="1">
                <a:solidFill>
                  <a:srgbClr val="FF0000"/>
                </a:solidFill>
                <a:latin typeface="Broadway" panose="04040905080B02020502" pitchFamily="82" charset="0"/>
              </a:rPr>
              <a:t>titik</a:t>
            </a:r>
            <a:endParaRPr lang="en-US" sz="3200" b="1" dirty="0">
              <a:solidFill>
                <a:srgbClr val="00B050"/>
              </a:solidFill>
              <a:latin typeface="Broadway" panose="04040905080B02020502" pitchFamily="8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E63D14-1371-4BFD-BC8E-A3FCF4F0FC33}"/>
              </a:ext>
            </a:extLst>
          </p:cNvPr>
          <p:cNvSpPr txBox="1"/>
          <p:nvPr/>
        </p:nvSpPr>
        <p:spPr>
          <a:xfrm>
            <a:off x="3406154" y="2325554"/>
            <a:ext cx="637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045FCEB-41D3-4BA3-8F39-B2635EA363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8879" y="1548888"/>
            <a:ext cx="4908595" cy="767909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3C8C622C-01C5-4BFB-A79B-F4866D1CF2F7}"/>
              </a:ext>
            </a:extLst>
          </p:cNvPr>
          <p:cNvSpPr/>
          <p:nvPr/>
        </p:nvSpPr>
        <p:spPr>
          <a:xfrm>
            <a:off x="869430" y="1015944"/>
            <a:ext cx="75748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/>
              <a:t>Jarak</a:t>
            </a:r>
            <a:r>
              <a:rPr lang="en-US" sz="2000" b="1" dirty="0"/>
              <a:t> </a:t>
            </a:r>
            <a:r>
              <a:rPr lang="en-US" sz="2000" b="1" dirty="0" err="1"/>
              <a:t>dua</a:t>
            </a:r>
            <a:r>
              <a:rPr lang="en-US" sz="2000" b="1" dirty="0"/>
              <a:t> </a:t>
            </a:r>
            <a:r>
              <a:rPr lang="en-US" sz="2000" b="1" dirty="0" err="1"/>
              <a:t>titik</a:t>
            </a:r>
            <a:r>
              <a:rPr lang="en-US" sz="2000" b="1" dirty="0"/>
              <a:t> </a:t>
            </a:r>
            <a:r>
              <a:rPr lang="en-US" sz="2000" b="1" dirty="0" err="1"/>
              <a:t>dapat</a:t>
            </a:r>
            <a:r>
              <a:rPr lang="en-US" sz="2000" b="1" dirty="0"/>
              <a:t> </a:t>
            </a:r>
            <a:r>
              <a:rPr lang="en-US" sz="2000" b="1" dirty="0" err="1"/>
              <a:t>diformulasikan</a:t>
            </a:r>
            <a:r>
              <a:rPr lang="en-US" sz="2000" b="1" dirty="0"/>
              <a:t> </a:t>
            </a:r>
            <a:r>
              <a:rPr lang="en-US" sz="2000" b="1" dirty="0" err="1"/>
              <a:t>sebagai</a:t>
            </a:r>
            <a:r>
              <a:rPr lang="en-US" sz="2000" b="1" dirty="0"/>
              <a:t> </a:t>
            </a:r>
            <a:r>
              <a:rPr lang="en-US" sz="2000" b="1" dirty="0" err="1"/>
              <a:t>berikut</a:t>
            </a:r>
            <a:r>
              <a:rPr lang="en-US" sz="2000" b="1" dirty="0"/>
              <a:t> :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F752EB6-DDCD-4259-9206-E567D81ED0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5215" y="2124748"/>
            <a:ext cx="5794651" cy="5025560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863E40DC-31E9-49AC-AFF1-9F17798351FE}"/>
              </a:ext>
            </a:extLst>
          </p:cNvPr>
          <p:cNvSpPr/>
          <p:nvPr/>
        </p:nvSpPr>
        <p:spPr>
          <a:xfrm>
            <a:off x="2788171" y="4841823"/>
            <a:ext cx="134911" cy="1322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991AE3F-9E2F-42DE-B736-6404B84A2215}"/>
              </a:ext>
            </a:extLst>
          </p:cNvPr>
          <p:cNvSpPr/>
          <p:nvPr/>
        </p:nvSpPr>
        <p:spPr>
          <a:xfrm>
            <a:off x="5324005" y="3169642"/>
            <a:ext cx="134911" cy="1322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C506C98-5915-4D17-94BF-5E2BD9232D1B}"/>
              </a:ext>
            </a:extLst>
          </p:cNvPr>
          <p:cNvSpPr txBox="1"/>
          <p:nvPr/>
        </p:nvSpPr>
        <p:spPr>
          <a:xfrm>
            <a:off x="3239686" y="5195004"/>
            <a:ext cx="4852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314A017-25C4-4431-B06E-ECC84E28E64A}"/>
              </a:ext>
            </a:extLst>
          </p:cNvPr>
          <p:cNvSpPr txBox="1"/>
          <p:nvPr/>
        </p:nvSpPr>
        <p:spPr>
          <a:xfrm>
            <a:off x="5458916" y="3601977"/>
            <a:ext cx="559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B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2D16696-A267-4149-B758-1A87B0914091}"/>
              </a:ext>
            </a:extLst>
          </p:cNvPr>
          <p:cNvSpPr/>
          <p:nvPr/>
        </p:nvSpPr>
        <p:spPr>
          <a:xfrm>
            <a:off x="7480277" y="2661810"/>
            <a:ext cx="34775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/>
              <a:t>Titik</a:t>
            </a:r>
            <a:r>
              <a:rPr lang="en-US" sz="2000" b="1" dirty="0"/>
              <a:t> A (-5, -2)</a:t>
            </a:r>
          </a:p>
          <a:p>
            <a:r>
              <a:rPr lang="en-US" sz="2000" b="1" dirty="0" err="1"/>
              <a:t>Titik</a:t>
            </a:r>
            <a:r>
              <a:rPr lang="en-US" sz="2000" b="1" dirty="0"/>
              <a:t> B(3, 4)</a:t>
            </a:r>
          </a:p>
          <a:p>
            <a:r>
              <a:rPr lang="en-US" sz="2000" b="1" dirty="0" err="1"/>
              <a:t>Maka</a:t>
            </a:r>
            <a:r>
              <a:rPr lang="en-US" sz="2000" b="1" dirty="0"/>
              <a:t> </a:t>
            </a:r>
            <a:r>
              <a:rPr lang="en-US" sz="2000" b="1" dirty="0" err="1"/>
              <a:t>jarak</a:t>
            </a:r>
            <a:r>
              <a:rPr lang="en-US" sz="2000" b="1" dirty="0"/>
              <a:t> AB </a:t>
            </a:r>
            <a:r>
              <a:rPr lang="en-US" sz="2000" b="1" dirty="0" err="1"/>
              <a:t>adalah</a:t>
            </a:r>
            <a:r>
              <a:rPr lang="en-US" sz="2000" b="1" dirty="0"/>
              <a:t>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28D24569-CF25-4D9C-B4B3-27BBB760D951}"/>
                  </a:ext>
                </a:extLst>
              </p:cNvPr>
              <p:cNvSpPr/>
              <p:nvPr/>
            </p:nvSpPr>
            <p:spPr>
              <a:xfrm>
                <a:off x="7500826" y="3677473"/>
                <a:ext cx="3477533" cy="17483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d>
                          <m:sSup>
                            <m:sSup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+(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−(−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sSup>
                            <m:sSup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2000" b="1" dirty="0"/>
              </a:p>
              <a:p>
                <a:r>
                  <a:rPr lang="en-US" sz="2000" b="1" dirty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𝟖</m:t>
                            </m:r>
                          </m:e>
                          <m:sup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𝟔</m:t>
                            </m:r>
                          </m:e>
                          <m:sup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e>
                    </m:rad>
                  </m:oMath>
                </a14:m>
                <a:endParaRPr lang="en-US" sz="2000" b="1" dirty="0"/>
              </a:p>
              <a:p>
                <a:r>
                  <a:rPr lang="en-US" sz="2000" b="1" dirty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𝟏𝟎𝟎</m:t>
                        </m:r>
                      </m:e>
                    </m:rad>
                  </m:oMath>
                </a14:m>
                <a:endParaRPr lang="en-US" sz="2000" b="1" dirty="0"/>
              </a:p>
              <a:p>
                <a:r>
                  <a:rPr lang="en-US" sz="2000" b="1" dirty="0"/>
                  <a:t>= 10 </a:t>
                </a:r>
                <a:r>
                  <a:rPr lang="en-US" sz="2000" b="1" dirty="0" err="1"/>
                  <a:t>satuan</a:t>
                </a:r>
                <a:endParaRPr lang="en-US" sz="2000" b="1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28D24569-CF25-4D9C-B4B3-27BBB760D9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0826" y="3677473"/>
                <a:ext cx="3477533" cy="1748364"/>
              </a:xfrm>
              <a:prstGeom prst="rect">
                <a:avLst/>
              </a:prstGeom>
              <a:blipFill>
                <a:blip r:embed="rId5"/>
                <a:stretch>
                  <a:fillRect l="-1751" r="-1576" b="-5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3497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2" grpId="0"/>
      <p:bldP spid="7" grpId="0" animBg="1"/>
      <p:bldP spid="17" grpId="0" animBg="1"/>
      <p:bldP spid="8" grpId="0"/>
      <p:bldP spid="18" grpId="0"/>
      <p:bldP spid="19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7ECE624-BB25-4CAC-ABD3-BAF10149F8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934" t="32495" r="39965" b="31715"/>
          <a:stretch/>
        </p:blipFill>
        <p:spPr>
          <a:xfrm>
            <a:off x="10785594" y="170271"/>
            <a:ext cx="1114084" cy="111519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27F82EC-9B90-4A49-8254-4A077C0C5151}"/>
              </a:ext>
            </a:extLst>
          </p:cNvPr>
          <p:cNvSpPr txBox="1"/>
          <p:nvPr/>
        </p:nvSpPr>
        <p:spPr>
          <a:xfrm>
            <a:off x="29981" y="4389318"/>
            <a:ext cx="16788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Slide_7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003E622-1863-4713-9699-3D0156B48E8E}"/>
              </a:ext>
            </a:extLst>
          </p:cNvPr>
          <p:cNvSpPr/>
          <p:nvPr/>
        </p:nvSpPr>
        <p:spPr>
          <a:xfrm>
            <a:off x="1816664" y="3903593"/>
            <a:ext cx="1008301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SOAL_4</a:t>
            </a:r>
          </a:p>
          <a:p>
            <a:r>
              <a:rPr lang="en-US" sz="2000" b="1" dirty="0" err="1"/>
              <a:t>Titik</a:t>
            </a:r>
            <a:r>
              <a:rPr lang="en-US" sz="2000" b="1" dirty="0"/>
              <a:t> L </a:t>
            </a:r>
            <a:r>
              <a:rPr lang="en-US" sz="2000" b="1" dirty="0" err="1"/>
              <a:t>Terletak</a:t>
            </a:r>
            <a:r>
              <a:rPr lang="en-US" sz="2000" b="1" dirty="0"/>
              <a:t> pada KM </a:t>
            </a:r>
            <a:r>
              <a:rPr lang="en-US" sz="2000" b="1" dirty="0" err="1"/>
              <a:t>sehingga</a:t>
            </a:r>
            <a:r>
              <a:rPr lang="en-US" sz="2000" b="1" dirty="0"/>
              <a:t> KL = LM. </a:t>
            </a:r>
            <a:r>
              <a:rPr lang="en-US" sz="2000" b="1" dirty="0" err="1"/>
              <a:t>Jika</a:t>
            </a:r>
            <a:r>
              <a:rPr lang="en-US" sz="2000" b="1" dirty="0"/>
              <a:t> </a:t>
            </a:r>
            <a:r>
              <a:rPr lang="en-US" sz="2000" b="1" dirty="0" err="1"/>
              <a:t>koordinat</a:t>
            </a:r>
            <a:r>
              <a:rPr lang="en-US" sz="2000" b="1" dirty="0"/>
              <a:t> </a:t>
            </a:r>
            <a:r>
              <a:rPr lang="en-US" sz="2000" b="1" dirty="0" err="1"/>
              <a:t>titik</a:t>
            </a:r>
            <a:r>
              <a:rPr lang="en-US" sz="2000" b="1" dirty="0"/>
              <a:t> K (2m, -n), </a:t>
            </a:r>
            <a:r>
              <a:rPr lang="en-US" sz="2000" b="1" dirty="0" err="1"/>
              <a:t>titik</a:t>
            </a:r>
            <a:r>
              <a:rPr lang="en-US" sz="2000" b="1" dirty="0"/>
              <a:t> M(m, -2n), dan </a:t>
            </a:r>
            <a:r>
              <a:rPr lang="en-US" sz="2000" b="1" dirty="0" err="1"/>
              <a:t>titik</a:t>
            </a:r>
            <a:r>
              <a:rPr lang="en-US" sz="2000" b="1" dirty="0"/>
              <a:t> L(-9, 24), </a:t>
            </a:r>
            <a:r>
              <a:rPr lang="en-US" sz="2000" b="1" dirty="0" err="1"/>
              <a:t>maka</a:t>
            </a:r>
            <a:r>
              <a:rPr lang="en-US" sz="2000" b="1" dirty="0"/>
              <a:t> </a:t>
            </a:r>
            <a:r>
              <a:rPr lang="en-US" sz="2000" b="1" dirty="0" err="1"/>
              <a:t>tentukan</a:t>
            </a:r>
            <a:r>
              <a:rPr lang="en-US" sz="2000" b="1" dirty="0"/>
              <a:t> :</a:t>
            </a:r>
          </a:p>
          <a:p>
            <a:pPr marL="457200" indent="-457200">
              <a:buAutoNum type="alphaLcParenR"/>
            </a:pPr>
            <a:r>
              <a:rPr lang="en-US" sz="2000" b="1" dirty="0"/>
              <a:t>Nilai m dan n</a:t>
            </a:r>
          </a:p>
          <a:p>
            <a:pPr marL="457200" indent="-457200">
              <a:buAutoNum type="alphaLcParenR"/>
            </a:pPr>
            <a:r>
              <a:rPr lang="en-US" sz="2000" b="1" dirty="0" err="1"/>
              <a:t>Koordinat</a:t>
            </a:r>
            <a:r>
              <a:rPr lang="en-US" sz="2000" b="1" dirty="0"/>
              <a:t> </a:t>
            </a:r>
            <a:r>
              <a:rPr lang="en-US" sz="2000" b="1" dirty="0" err="1"/>
              <a:t>titik</a:t>
            </a:r>
            <a:r>
              <a:rPr lang="en-US" sz="2000" b="1" dirty="0"/>
              <a:t> K dan </a:t>
            </a:r>
            <a:r>
              <a:rPr lang="en-US" sz="2000" b="1" dirty="0" err="1"/>
              <a:t>titik</a:t>
            </a:r>
            <a:r>
              <a:rPr lang="en-US" sz="2000" b="1" dirty="0"/>
              <a:t> 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84F07BC-2545-43B0-8BBB-5C296528EDC0}"/>
              </a:ext>
            </a:extLst>
          </p:cNvPr>
          <p:cNvSpPr txBox="1"/>
          <p:nvPr/>
        </p:nvSpPr>
        <p:spPr>
          <a:xfrm>
            <a:off x="869430" y="415394"/>
            <a:ext cx="3302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</a:rPr>
              <a:t>Latihan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18F1D96-C2AB-42DC-9326-A88F9FFE186B}"/>
              </a:ext>
            </a:extLst>
          </p:cNvPr>
          <p:cNvSpPr/>
          <p:nvPr/>
        </p:nvSpPr>
        <p:spPr>
          <a:xfrm>
            <a:off x="991740" y="938614"/>
            <a:ext cx="829803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SOAL_1</a:t>
            </a:r>
          </a:p>
          <a:p>
            <a:r>
              <a:rPr lang="en-US" b="1" dirty="0" err="1"/>
              <a:t>Diketahui</a:t>
            </a:r>
            <a:r>
              <a:rPr lang="en-US" b="1" dirty="0"/>
              <a:t> </a:t>
            </a:r>
            <a:r>
              <a:rPr lang="en-US" b="1" dirty="0" err="1"/>
              <a:t>titik</a:t>
            </a:r>
            <a:r>
              <a:rPr lang="en-US" b="1" dirty="0"/>
              <a:t> A (-9,10) dan B (-4, 5) dan </a:t>
            </a:r>
            <a:r>
              <a:rPr lang="en-US" b="1" dirty="0" err="1"/>
              <a:t>titik</a:t>
            </a:r>
            <a:r>
              <a:rPr lang="en-US" b="1" dirty="0"/>
              <a:t> P </a:t>
            </a:r>
            <a:r>
              <a:rPr lang="en-US" b="1" dirty="0" err="1"/>
              <a:t>terletak</a:t>
            </a:r>
            <a:r>
              <a:rPr lang="en-US" b="1" dirty="0"/>
              <a:t> </a:t>
            </a:r>
            <a:r>
              <a:rPr lang="en-US" b="1" dirty="0" err="1"/>
              <a:t>diantara</a:t>
            </a:r>
            <a:r>
              <a:rPr lang="en-US" b="1" dirty="0"/>
              <a:t> A dan B </a:t>
            </a:r>
            <a:r>
              <a:rPr lang="en-US" b="1" dirty="0" err="1"/>
              <a:t>sehingga</a:t>
            </a:r>
            <a:r>
              <a:rPr lang="en-US" b="1" dirty="0"/>
              <a:t> AP : PB = 2 : 3. </a:t>
            </a:r>
            <a:r>
              <a:rPr lang="en-US" b="1" dirty="0" err="1"/>
              <a:t>Carilah</a:t>
            </a:r>
            <a:r>
              <a:rPr lang="en-US" b="1" dirty="0"/>
              <a:t> </a:t>
            </a:r>
            <a:r>
              <a:rPr lang="en-US" b="1" dirty="0" err="1"/>
              <a:t>koordinat</a:t>
            </a:r>
            <a:r>
              <a:rPr lang="en-US" b="1" dirty="0"/>
              <a:t> </a:t>
            </a:r>
            <a:r>
              <a:rPr lang="en-US" b="1" dirty="0" err="1"/>
              <a:t>titik</a:t>
            </a:r>
            <a:r>
              <a:rPr lang="en-US" b="1" dirty="0"/>
              <a:t> P !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3F7A748-049F-47B8-9DFA-821C8A002311}"/>
              </a:ext>
            </a:extLst>
          </p:cNvPr>
          <p:cNvSpPr/>
          <p:nvPr/>
        </p:nvSpPr>
        <p:spPr>
          <a:xfrm>
            <a:off x="2618616" y="2791755"/>
            <a:ext cx="847911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SOAL_3</a:t>
            </a:r>
          </a:p>
          <a:p>
            <a:r>
              <a:rPr lang="en-US" b="1" dirty="0" err="1"/>
              <a:t>Carilah</a:t>
            </a:r>
            <a:r>
              <a:rPr lang="en-US" b="1" dirty="0"/>
              <a:t> </a:t>
            </a:r>
            <a:r>
              <a:rPr lang="en-US" b="1" dirty="0" err="1"/>
              <a:t>titik</a:t>
            </a:r>
            <a:r>
              <a:rPr lang="en-US" b="1" dirty="0"/>
              <a:t> </a:t>
            </a:r>
            <a:r>
              <a:rPr lang="en-US" b="1" dirty="0" err="1"/>
              <a:t>tengah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titik</a:t>
            </a:r>
            <a:r>
              <a:rPr lang="en-US" b="1" dirty="0"/>
              <a:t> :</a:t>
            </a:r>
          </a:p>
          <a:p>
            <a:pPr marL="342900" indent="-342900">
              <a:buAutoNum type="alphaLcParenR"/>
            </a:pPr>
            <a:r>
              <a:rPr lang="en-US" b="1" dirty="0"/>
              <a:t>K(-4, 12) dan L(8,-4)</a:t>
            </a:r>
          </a:p>
          <a:p>
            <a:pPr marL="342900" indent="-342900">
              <a:buAutoNum type="alphaLcParenR"/>
            </a:pPr>
            <a:r>
              <a:rPr lang="en-US" b="1" dirty="0"/>
              <a:t>M(3, 11) dan N(7, -3)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2532F77-6F5D-4B9A-BDE4-4816D53BDDC7}"/>
              </a:ext>
            </a:extLst>
          </p:cNvPr>
          <p:cNvSpPr/>
          <p:nvPr/>
        </p:nvSpPr>
        <p:spPr>
          <a:xfrm>
            <a:off x="1708879" y="1829100"/>
            <a:ext cx="95535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SOAL_2</a:t>
            </a:r>
          </a:p>
          <a:p>
            <a:r>
              <a:rPr lang="en-US" sz="2000" b="1" dirty="0" err="1"/>
              <a:t>Diketahui</a:t>
            </a:r>
            <a:r>
              <a:rPr lang="en-US" sz="2000" b="1" dirty="0"/>
              <a:t> </a:t>
            </a:r>
            <a:r>
              <a:rPr lang="en-US" sz="2000" b="1" dirty="0" err="1"/>
              <a:t>titik</a:t>
            </a:r>
            <a:r>
              <a:rPr lang="en-US" sz="2000" b="1" dirty="0"/>
              <a:t> A (8, -2) dan B (x, y) dan </a:t>
            </a:r>
            <a:r>
              <a:rPr lang="en-US" sz="2000" b="1" dirty="0" err="1"/>
              <a:t>titik</a:t>
            </a:r>
            <a:r>
              <a:rPr lang="en-US" sz="2000" b="1" dirty="0"/>
              <a:t> P (3, -5) </a:t>
            </a:r>
            <a:r>
              <a:rPr lang="en-US" sz="2000" b="1" dirty="0" err="1"/>
              <a:t>terletak</a:t>
            </a:r>
            <a:r>
              <a:rPr lang="en-US" sz="2000" b="1" dirty="0"/>
              <a:t> di </a:t>
            </a:r>
            <a:r>
              <a:rPr lang="en-US" sz="2000" b="1" dirty="0" err="1"/>
              <a:t>antara</a:t>
            </a:r>
            <a:r>
              <a:rPr lang="en-US" sz="2000" b="1" dirty="0"/>
              <a:t> A dan B </a:t>
            </a:r>
            <a:r>
              <a:rPr lang="en-US" sz="2000" b="1" dirty="0" err="1"/>
              <a:t>sehingga</a:t>
            </a:r>
            <a:r>
              <a:rPr lang="en-US" sz="2000" b="1" dirty="0"/>
              <a:t> AP : PB = 1 : 2. </a:t>
            </a:r>
            <a:r>
              <a:rPr lang="en-US" sz="2000" b="1" dirty="0" err="1"/>
              <a:t>carilah</a:t>
            </a:r>
            <a:r>
              <a:rPr lang="en-US" sz="2000" b="1" dirty="0"/>
              <a:t> </a:t>
            </a:r>
            <a:r>
              <a:rPr lang="en-US" sz="2000" b="1" dirty="0" err="1"/>
              <a:t>koordinat</a:t>
            </a:r>
            <a:r>
              <a:rPr lang="en-US" sz="2000" b="1" dirty="0"/>
              <a:t> </a:t>
            </a:r>
            <a:r>
              <a:rPr lang="en-US" sz="2000" b="1" dirty="0" err="1"/>
              <a:t>titik</a:t>
            </a:r>
            <a:r>
              <a:rPr lang="en-US" sz="2000" b="1" dirty="0"/>
              <a:t> B !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9BC8907-A44B-410C-9615-1E82D0BF48E7}"/>
              </a:ext>
            </a:extLst>
          </p:cNvPr>
          <p:cNvSpPr/>
          <p:nvPr/>
        </p:nvSpPr>
        <p:spPr>
          <a:xfrm>
            <a:off x="2081398" y="5513042"/>
            <a:ext cx="955354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SOAL_5</a:t>
            </a:r>
          </a:p>
          <a:p>
            <a:r>
              <a:rPr lang="en-US" sz="2000" b="1" dirty="0" err="1"/>
              <a:t>Hitunglah</a:t>
            </a:r>
            <a:r>
              <a:rPr lang="en-US" sz="2000" b="1" dirty="0"/>
              <a:t> </a:t>
            </a:r>
            <a:r>
              <a:rPr lang="en-US" sz="2000" b="1" dirty="0" err="1"/>
              <a:t>jarak</a:t>
            </a:r>
            <a:r>
              <a:rPr lang="en-US" sz="2000" b="1" dirty="0"/>
              <a:t> 2 </a:t>
            </a:r>
            <a:r>
              <a:rPr lang="en-US" sz="2000" b="1" dirty="0" err="1"/>
              <a:t>titik</a:t>
            </a:r>
            <a:r>
              <a:rPr lang="en-US" sz="2000" b="1" dirty="0"/>
              <a:t> di </a:t>
            </a:r>
            <a:r>
              <a:rPr lang="en-US" sz="2000" b="1" dirty="0" err="1"/>
              <a:t>bawah</a:t>
            </a:r>
            <a:r>
              <a:rPr lang="en-US" sz="2000" b="1" dirty="0"/>
              <a:t> </a:t>
            </a:r>
            <a:r>
              <a:rPr lang="en-US" sz="2000" b="1" dirty="0" err="1"/>
              <a:t>ini</a:t>
            </a:r>
            <a:r>
              <a:rPr lang="en-US" sz="2000" b="1" dirty="0"/>
              <a:t> </a:t>
            </a:r>
            <a:r>
              <a:rPr lang="en-US" sz="2000" b="1" dirty="0" err="1"/>
              <a:t>jika</a:t>
            </a:r>
            <a:r>
              <a:rPr lang="en-US" sz="2000" b="1" dirty="0"/>
              <a:t> :</a:t>
            </a:r>
          </a:p>
          <a:p>
            <a:pPr marL="457200" indent="-457200">
              <a:buAutoNum type="alphaLcParenR"/>
            </a:pPr>
            <a:r>
              <a:rPr lang="en-US" sz="2000" b="1" dirty="0"/>
              <a:t>A(-3, 8) dan B(6, -4)</a:t>
            </a:r>
          </a:p>
          <a:p>
            <a:pPr marL="457200" indent="-457200">
              <a:buAutoNum type="alphaLcParenR"/>
            </a:pPr>
            <a:r>
              <a:rPr lang="en-US" sz="2000" b="1" dirty="0"/>
              <a:t>C(-8, 7) dan D(-3, -5)</a:t>
            </a:r>
          </a:p>
        </p:txBody>
      </p:sp>
    </p:spTree>
    <p:extLst>
      <p:ext uri="{BB962C8B-B14F-4D97-AF65-F5344CB8AC3E}">
        <p14:creationId xmlns:p14="http://schemas.microsoft.com/office/powerpoint/2010/main" val="2903260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2" grpId="0"/>
      <p:bldP spid="25" grpId="0"/>
      <p:bldP spid="28" grpId="0"/>
      <p:bldP spid="30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1050</TotalTime>
  <Words>852</Words>
  <Application>Microsoft Office PowerPoint</Application>
  <PresentationFormat>Widescreen</PresentationFormat>
  <Paragraphs>123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9" baseType="lpstr">
      <vt:lpstr>Arial</vt:lpstr>
      <vt:lpstr>Broadway</vt:lpstr>
      <vt:lpstr>Cambria Math</vt:lpstr>
      <vt:lpstr>Century Gothic</vt:lpstr>
      <vt:lpstr>Footlight MT Light</vt:lpstr>
      <vt:lpstr>Forte</vt:lpstr>
      <vt:lpstr>Franklin Gothic Medium</vt:lpstr>
      <vt:lpstr>Goudy Stout</vt:lpstr>
      <vt:lpstr>Ink Free</vt:lpstr>
      <vt:lpstr>Wingdings 3</vt:lpstr>
      <vt:lpstr>Wisp</vt:lpstr>
      <vt:lpstr>SISTEM KOORDINAT (Part_2)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MATEMATIKA SEMESTER 1</dc:title>
  <dc:creator>User</dc:creator>
  <cp:lastModifiedBy>User</cp:lastModifiedBy>
  <cp:revision>79</cp:revision>
  <dcterms:created xsi:type="dcterms:W3CDTF">2020-07-15T01:15:16Z</dcterms:created>
  <dcterms:modified xsi:type="dcterms:W3CDTF">2020-11-04T00:19:08Z</dcterms:modified>
</cp:coreProperties>
</file>