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7" r:id="rId2"/>
    <p:sldId id="265" r:id="rId3"/>
    <p:sldId id="266" r:id="rId4"/>
    <p:sldId id="277" r:id="rId5"/>
    <p:sldId id="278" r:id="rId6"/>
    <p:sldId id="267" r:id="rId7"/>
    <p:sldId id="268" r:id="rId8"/>
    <p:sldId id="269" r:id="rId9"/>
    <p:sldId id="270" r:id="rId10"/>
    <p:sldId id="271" r:id="rId11"/>
    <p:sldId id="272" r:id="rId12"/>
    <p:sldId id="273" r:id="rId13"/>
    <p:sldId id="274" r:id="rId14"/>
    <p:sldId id="279" r:id="rId15"/>
    <p:sldId id="276" r:id="rId16"/>
    <p:sldId id="256" r:id="rId17"/>
    <p:sldId id="257" r:id="rId18"/>
    <p:sldId id="258" r:id="rId19"/>
    <p:sldId id="259" r:id="rId20"/>
    <p:sldId id="260" r:id="rId21"/>
    <p:sldId id="261" r:id="rId22"/>
    <p:sldId id="262" r:id="rId23"/>
    <p:sldId id="263" r:id="rId24"/>
    <p:sldId id="264" r:id="rId25"/>
    <p:sldId id="280" r:id="rId26"/>
    <p:sldId id="281" r:id="rId27"/>
    <p:sldId id="282" r:id="rId28"/>
    <p:sldId id="283" r:id="rId29"/>
    <p:sldId id="295" r:id="rId30"/>
    <p:sldId id="284" r:id="rId31"/>
    <p:sldId id="285" r:id="rId32"/>
    <p:sldId id="286" r:id="rId33"/>
    <p:sldId id="287" r:id="rId34"/>
    <p:sldId id="289" r:id="rId35"/>
    <p:sldId id="290" r:id="rId36"/>
    <p:sldId id="291" r:id="rId37"/>
    <p:sldId id="292" r:id="rId38"/>
    <p:sldId id="293" r:id="rId39"/>
    <p:sldId id="294"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C47CE-A253-4F2F-AAEB-E4FE1039B0FC}" type="datetimeFigureOut">
              <a:rPr lang="id-ID" smtClean="0"/>
              <a:pPr/>
              <a:t>15/10/2019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96243-A951-4C99-A2C4-B5DF139D059F}" type="slidenum">
              <a:rPr lang="id-ID" smtClean="0"/>
              <a:pPr/>
              <a:t>‹#›</a:t>
            </a:fld>
            <a:endParaRPr lang="id-ID"/>
          </a:p>
        </p:txBody>
      </p:sp>
    </p:spTree>
    <p:extLst>
      <p:ext uri="{BB962C8B-B14F-4D97-AF65-F5344CB8AC3E}">
        <p14:creationId xmlns:p14="http://schemas.microsoft.com/office/powerpoint/2010/main" val="27581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16</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17</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18</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19</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20</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21</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22</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23</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5096243-A951-4C99-A2C4-B5DF139D059F}" type="slidenum">
              <a:rPr lang="id-ID" smtClean="0"/>
              <a:pPr/>
              <a:t>24</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7214B-14E4-484F-9B6B-A7DDFFBF63D8}" type="datetimeFigureOut">
              <a:rPr lang="id-ID" smtClean="0"/>
              <a:pPr/>
              <a:t>15/10/2019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BB17B3-2723-491F-8F7D-E32BE10D2740}" type="slidenum">
              <a:rPr lang="id-ID" smtClean="0"/>
              <a:pPr/>
              <a:t>‹#›</a:t>
            </a:fld>
            <a:endParaRPr lang="id-ID"/>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7214B-14E4-484F-9B6B-A7DDFFBF63D8}" type="datetimeFigureOut">
              <a:rPr lang="id-ID" smtClean="0"/>
              <a:pPr/>
              <a:t>15/10/2019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B17B3-2723-491F-8F7D-E32BE10D274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11.jpe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331640" y="2060848"/>
            <a:ext cx="6696744" cy="3528392"/>
          </a:xfrm>
          <a:prstGeom prst="roundRect">
            <a:avLst/>
          </a:prstGeom>
          <a:solidFill>
            <a:schemeClr val="accent1">
              <a:alpha val="56000"/>
            </a:schemeClr>
          </a:solidFill>
          <a:ln w="5080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479612" y="2948744"/>
            <a:ext cx="6400800" cy="1752600"/>
          </a:xfrm>
        </p:spPr>
        <p:txBody>
          <a:bodyPr>
            <a:normAutofit/>
          </a:bodyPr>
          <a:lstStyle/>
          <a:p>
            <a:r>
              <a:rPr lang="id-ID" sz="4000" dirty="0" smtClean="0">
                <a:solidFill>
                  <a:schemeClr val="tx1"/>
                </a:solidFill>
              </a:rPr>
              <a:t>BANGUN DATAR</a:t>
            </a:r>
            <a:endParaRPr lang="id-ID" sz="4000" dirty="0">
              <a:solidFill>
                <a:schemeClr val="tx1"/>
              </a:solidFill>
            </a:endParaRPr>
          </a:p>
        </p:txBody>
      </p:sp>
      <p:sp>
        <p:nvSpPr>
          <p:cNvPr id="3" name="TextBox 2"/>
          <p:cNvSpPr txBox="1"/>
          <p:nvPr/>
        </p:nvSpPr>
        <p:spPr>
          <a:xfrm>
            <a:off x="2565986" y="200055"/>
            <a:ext cx="5184576" cy="400110"/>
          </a:xfrm>
          <a:prstGeom prst="rect">
            <a:avLst/>
          </a:prstGeom>
          <a:noFill/>
        </p:spPr>
        <p:txBody>
          <a:bodyPr wrap="square" rtlCol="0">
            <a:spAutoFit/>
          </a:bodyPr>
          <a:lstStyle/>
          <a:p>
            <a:r>
              <a:rPr lang="id-ID" sz="2000" b="1" dirty="0" smtClean="0">
                <a:solidFill>
                  <a:schemeClr val="bg1"/>
                </a:solidFill>
              </a:rPr>
              <a:t>Rika Nathania		Matematika kelas VII</a:t>
            </a:r>
            <a:endParaRPr lang="id-ID" sz="2000" b="1" dirty="0">
              <a:solidFill>
                <a:schemeClr val="bg1"/>
              </a:solidFill>
            </a:endParaRPr>
          </a:p>
        </p:txBody>
      </p:sp>
    </p:spTree>
    <p:extLst>
      <p:ext uri="{BB962C8B-B14F-4D97-AF65-F5344CB8AC3E}">
        <p14:creationId xmlns:p14="http://schemas.microsoft.com/office/powerpoint/2010/main" val="558342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785786" y="357166"/>
            <a:ext cx="5715040" cy="954107"/>
          </a:xfrm>
          <a:prstGeom prst="rect">
            <a:avLst/>
          </a:prstGeom>
          <a:noFill/>
        </p:spPr>
        <p:txBody>
          <a:bodyPr wrap="square" rtlCol="0">
            <a:spAutoFit/>
          </a:bodyPr>
          <a:lstStyle/>
          <a:p>
            <a:pPr lvl="0"/>
            <a:r>
              <a:rPr lang="id-ID" sz="2800" dirty="0" smtClean="0">
                <a:latin typeface="Chinacat" pitchFamily="2" charset="0"/>
              </a:rPr>
              <a:t>b. Ditinjau dari ukuran sudutnya</a:t>
            </a:r>
          </a:p>
          <a:p>
            <a:endParaRPr lang="id-ID" sz="2800" dirty="0">
              <a:latin typeface="Chinacat" pitchFamily="2" charset="0"/>
            </a:endParaRPr>
          </a:p>
        </p:txBody>
      </p:sp>
      <p:grpSp>
        <p:nvGrpSpPr>
          <p:cNvPr id="37890" name="Group 62"/>
          <p:cNvGrpSpPr>
            <a:grpSpLocks/>
          </p:cNvGrpSpPr>
          <p:nvPr/>
        </p:nvGrpSpPr>
        <p:grpSpPr bwMode="auto">
          <a:xfrm>
            <a:off x="2595571" y="1219200"/>
            <a:ext cx="5976957" cy="1852610"/>
            <a:chOff x="0" y="0"/>
            <a:chExt cx="5010150" cy="1295400"/>
          </a:xfrm>
        </p:grpSpPr>
        <p:sp>
          <p:nvSpPr>
            <p:cNvPr id="49" name="Right Triangle 49"/>
            <p:cNvSpPr>
              <a:spLocks noChangeArrowheads="1"/>
            </p:cNvSpPr>
            <p:nvPr/>
          </p:nvSpPr>
          <p:spPr bwMode="auto">
            <a:xfrm>
              <a:off x="0" y="0"/>
              <a:ext cx="1257300" cy="895350"/>
            </a:xfrm>
            <a:prstGeom prst="rtTriangle">
              <a:avLst/>
            </a:prstGeom>
            <a:solidFill>
              <a:srgbClr val="FFFFFF"/>
            </a:solidFill>
            <a:ln w="25400"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a:p>
          </p:txBody>
        </p:sp>
        <p:grpSp>
          <p:nvGrpSpPr>
            <p:cNvPr id="53" name="Group 53"/>
            <p:cNvGrpSpPr>
              <a:grpSpLocks/>
            </p:cNvGrpSpPr>
            <p:nvPr/>
          </p:nvGrpSpPr>
          <p:grpSpPr bwMode="auto">
            <a:xfrm>
              <a:off x="1590675" y="47625"/>
              <a:ext cx="1419225" cy="847725"/>
              <a:chOff x="0" y="0"/>
              <a:chExt cx="1419225" cy="847725"/>
            </a:xfrm>
          </p:grpSpPr>
          <p:cxnSp>
            <p:nvCxnSpPr>
              <p:cNvPr id="50" name="Straight Connector 50"/>
              <p:cNvCxnSpPr>
                <a:cxnSpLocks noChangeShapeType="1"/>
              </p:cNvCxnSpPr>
              <p:nvPr/>
            </p:nvCxnSpPr>
            <p:spPr bwMode="auto">
              <a:xfrm>
                <a:off x="0" y="0"/>
                <a:ext cx="428625" cy="847725"/>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51" name="Straight Connector 51"/>
              <p:cNvCxnSpPr>
                <a:cxnSpLocks noChangeShapeType="1"/>
              </p:cNvCxnSpPr>
              <p:nvPr/>
            </p:nvCxnSpPr>
            <p:spPr bwMode="auto">
              <a:xfrm>
                <a:off x="428625" y="847725"/>
                <a:ext cx="990600" cy="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52" name="Straight Connector 52"/>
              <p:cNvCxnSpPr>
                <a:cxnSpLocks noChangeShapeType="1"/>
              </p:cNvCxnSpPr>
              <p:nvPr/>
            </p:nvCxnSpPr>
            <p:spPr bwMode="auto">
              <a:xfrm>
                <a:off x="0" y="0"/>
                <a:ext cx="1419225" cy="847725"/>
              </a:xfrm>
              <a:prstGeom prst="line">
                <a:avLst/>
              </a:prstGeom>
              <a:noFill/>
              <a:ln w="25400" algn="ctr">
                <a:solidFill>
                  <a:srgbClr val="000000"/>
                </a:solidFill>
                <a:round/>
                <a:headEnd/>
                <a:tailEnd/>
              </a:ln>
              <a:effectLst>
                <a:outerShdw dist="20000" dir="5400000" rotWithShape="0">
                  <a:srgbClr val="000000">
                    <a:alpha val="37999"/>
                  </a:srgbClr>
                </a:outerShdw>
              </a:effectLst>
            </p:spPr>
          </p:cxnSp>
        </p:grpSp>
        <p:cxnSp>
          <p:nvCxnSpPr>
            <p:cNvPr id="54" name="Straight Connector 54"/>
            <p:cNvCxnSpPr>
              <a:cxnSpLocks noChangeShapeType="1"/>
            </p:cNvCxnSpPr>
            <p:nvPr/>
          </p:nvCxnSpPr>
          <p:spPr bwMode="auto">
            <a:xfrm flipH="1">
              <a:off x="3552825" y="0"/>
              <a:ext cx="409575" cy="809625"/>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55" name="Straight Connector 55"/>
            <p:cNvCxnSpPr>
              <a:cxnSpLocks noChangeShapeType="1"/>
            </p:cNvCxnSpPr>
            <p:nvPr/>
          </p:nvCxnSpPr>
          <p:spPr bwMode="auto">
            <a:xfrm>
              <a:off x="3552825" y="809625"/>
              <a:ext cx="1457325" cy="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56" name="Straight Connector 56"/>
            <p:cNvCxnSpPr>
              <a:cxnSpLocks noChangeShapeType="1"/>
            </p:cNvCxnSpPr>
            <p:nvPr/>
          </p:nvCxnSpPr>
          <p:spPr bwMode="auto">
            <a:xfrm>
              <a:off x="3962400" y="0"/>
              <a:ext cx="1047750" cy="809625"/>
            </a:xfrm>
            <a:prstGeom prst="line">
              <a:avLst/>
            </a:prstGeom>
            <a:noFill/>
            <a:ln w="25400" algn="ctr">
              <a:solidFill>
                <a:srgbClr val="000000"/>
              </a:solidFill>
              <a:round/>
              <a:headEnd/>
              <a:tailEnd/>
            </a:ln>
            <a:effectLst>
              <a:outerShdw dist="20000" dir="5400000" rotWithShape="0">
                <a:srgbClr val="000000">
                  <a:alpha val="37999"/>
                </a:srgbClr>
              </a:outerShdw>
            </a:effectLst>
          </p:spPr>
        </p:cxnSp>
        <p:sp>
          <p:nvSpPr>
            <p:cNvPr id="59" name="Text Box 59"/>
            <p:cNvSpPr txBox="1">
              <a:spLocks noChangeArrowheads="1"/>
            </p:cNvSpPr>
            <p:nvPr/>
          </p:nvSpPr>
          <p:spPr bwMode="auto">
            <a:xfrm>
              <a:off x="314325" y="895350"/>
              <a:ext cx="619125" cy="390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Calibri" pitchFamily="34" charset="0"/>
                  <a:cs typeface="Arial" pitchFamily="34" charset="0"/>
                </a:rPr>
                <a: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Text Box 60"/>
            <p:cNvSpPr txBox="1">
              <a:spLocks noChangeArrowheads="1"/>
            </p:cNvSpPr>
            <p:nvPr/>
          </p:nvSpPr>
          <p:spPr bwMode="auto">
            <a:xfrm>
              <a:off x="2181225" y="904875"/>
              <a:ext cx="619125" cy="390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Text Box 61"/>
            <p:cNvSpPr txBox="1">
              <a:spLocks noChangeArrowheads="1"/>
            </p:cNvSpPr>
            <p:nvPr/>
          </p:nvSpPr>
          <p:spPr bwMode="auto">
            <a:xfrm>
              <a:off x="3962400" y="809625"/>
              <a:ext cx="619125" cy="390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6" name="TextBox 15"/>
          <p:cNvSpPr txBox="1"/>
          <p:nvPr/>
        </p:nvSpPr>
        <p:spPr>
          <a:xfrm>
            <a:off x="2000232" y="2928934"/>
            <a:ext cx="6643734" cy="2862322"/>
          </a:xfrm>
          <a:prstGeom prst="rect">
            <a:avLst/>
          </a:prstGeom>
          <a:ln w="38100">
            <a:solidFill>
              <a:srgbClr val="FF99FF"/>
            </a:solidFill>
            <a:prstDash val="dash"/>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id-ID" dirty="0" smtClean="0">
                <a:latin typeface="Chinacat" pitchFamily="2" charset="0"/>
              </a:rPr>
              <a:t>Segitiga (a) mempunyai satu sudut siku-siku sehingga disebut segitiga siku-siku</a:t>
            </a:r>
          </a:p>
          <a:p>
            <a:endParaRPr lang="id-ID" dirty="0" smtClean="0">
              <a:latin typeface="Chinacat" pitchFamily="2" charset="0"/>
            </a:endParaRPr>
          </a:p>
          <a:p>
            <a:r>
              <a:rPr lang="id-ID" dirty="0" smtClean="0">
                <a:latin typeface="Chinacat" pitchFamily="2" charset="0"/>
              </a:rPr>
              <a:t>Segitiga (b) mempunyai satu sudut tumpul sehingga disebut segitiga tumpul</a:t>
            </a:r>
          </a:p>
          <a:p>
            <a:endParaRPr lang="id-ID" dirty="0" smtClean="0">
              <a:latin typeface="Chinacat" pitchFamily="2" charset="0"/>
            </a:endParaRPr>
          </a:p>
          <a:p>
            <a:r>
              <a:rPr lang="id-ID" dirty="0" smtClean="0">
                <a:latin typeface="Chinacat" pitchFamily="2" charset="0"/>
              </a:rPr>
              <a:t>Segitiga (c) mempunyai tiga sudut lancip sehingga disebut segitiga lancip</a:t>
            </a:r>
          </a:p>
          <a:p>
            <a:r>
              <a:rPr lang="id-ID" dirty="0" smtClean="0">
                <a:latin typeface="Chinacat" pitchFamily="2" charset="0"/>
              </a:rPr>
              <a:t> </a:t>
            </a:r>
          </a:p>
          <a:p>
            <a:endParaRPr lang="id-ID"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grpSp>
        <p:nvGrpSpPr>
          <p:cNvPr id="38914" name="Group 76"/>
          <p:cNvGrpSpPr>
            <a:grpSpLocks/>
          </p:cNvGrpSpPr>
          <p:nvPr/>
        </p:nvGrpSpPr>
        <p:grpSpPr bwMode="auto">
          <a:xfrm>
            <a:off x="857224" y="504818"/>
            <a:ext cx="6619899" cy="2424116"/>
            <a:chOff x="0" y="0"/>
            <a:chExt cx="4381500" cy="1581150"/>
          </a:xfrm>
        </p:grpSpPr>
        <p:sp>
          <p:nvSpPr>
            <p:cNvPr id="64" name="Right Triangle 64"/>
            <p:cNvSpPr>
              <a:spLocks noChangeArrowheads="1"/>
            </p:cNvSpPr>
            <p:nvPr/>
          </p:nvSpPr>
          <p:spPr bwMode="auto">
            <a:xfrm>
              <a:off x="0" y="161925"/>
              <a:ext cx="1009650" cy="1009650"/>
            </a:xfrm>
            <a:prstGeom prst="rtTriangle">
              <a:avLst/>
            </a:prstGeom>
            <a:solidFill>
              <a:srgbClr val="FFFFFF"/>
            </a:solidFill>
            <a:ln w="25400"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a:p>
          </p:txBody>
        </p:sp>
        <p:grpSp>
          <p:nvGrpSpPr>
            <p:cNvPr id="70" name="Group 70"/>
            <p:cNvGrpSpPr>
              <a:grpSpLocks/>
            </p:cNvGrpSpPr>
            <p:nvPr/>
          </p:nvGrpSpPr>
          <p:grpSpPr bwMode="auto">
            <a:xfrm>
              <a:off x="1257300" y="228600"/>
              <a:ext cx="1476375" cy="942975"/>
              <a:chOff x="0" y="0"/>
              <a:chExt cx="1476375" cy="942975"/>
            </a:xfrm>
          </p:grpSpPr>
          <p:cxnSp>
            <p:nvCxnSpPr>
              <p:cNvPr id="65" name="Straight Connector 65"/>
              <p:cNvCxnSpPr>
                <a:cxnSpLocks noChangeShapeType="1"/>
              </p:cNvCxnSpPr>
              <p:nvPr/>
            </p:nvCxnSpPr>
            <p:spPr bwMode="auto">
              <a:xfrm>
                <a:off x="0" y="0"/>
                <a:ext cx="476250" cy="942975"/>
              </a:xfrm>
              <a:prstGeom prst="line">
                <a:avLst/>
              </a:prstGeom>
              <a:noFill/>
              <a:ln w="25400" algn="ctr">
                <a:solidFill>
                  <a:srgbClr val="000000"/>
                </a:solidFill>
                <a:round/>
                <a:headEnd/>
                <a:tailEnd/>
              </a:ln>
              <a:effectLst>
                <a:outerShdw dist="20000" dir="5400000" rotWithShape="0">
                  <a:srgbClr val="000000">
                    <a:alpha val="37999"/>
                  </a:srgbClr>
                </a:outerShdw>
              </a:effectLst>
            </p:spPr>
          </p:cxnSp>
          <p:grpSp>
            <p:nvGrpSpPr>
              <p:cNvPr id="69" name="Group 69"/>
              <p:cNvGrpSpPr>
                <a:grpSpLocks/>
              </p:cNvGrpSpPr>
              <p:nvPr/>
            </p:nvGrpSpPr>
            <p:grpSpPr bwMode="auto">
              <a:xfrm>
                <a:off x="0" y="0"/>
                <a:ext cx="1476375" cy="942975"/>
                <a:chOff x="0" y="0"/>
                <a:chExt cx="1476375" cy="942975"/>
              </a:xfrm>
            </p:grpSpPr>
            <p:cxnSp>
              <p:nvCxnSpPr>
                <p:cNvPr id="66" name="Straight Connector 66"/>
                <p:cNvCxnSpPr>
                  <a:cxnSpLocks noChangeShapeType="1"/>
                </p:cNvCxnSpPr>
                <p:nvPr/>
              </p:nvCxnSpPr>
              <p:spPr bwMode="auto">
                <a:xfrm>
                  <a:off x="476250" y="942975"/>
                  <a:ext cx="1000125" cy="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67" name="Straight Connector 67"/>
                <p:cNvCxnSpPr>
                  <a:cxnSpLocks noChangeShapeType="1"/>
                </p:cNvCxnSpPr>
                <p:nvPr/>
              </p:nvCxnSpPr>
              <p:spPr bwMode="auto">
                <a:xfrm>
                  <a:off x="0" y="0"/>
                  <a:ext cx="1476375" cy="942975"/>
                </a:xfrm>
                <a:prstGeom prst="line">
                  <a:avLst/>
                </a:prstGeom>
                <a:noFill/>
                <a:ln w="25400" algn="ctr">
                  <a:solidFill>
                    <a:srgbClr val="000000"/>
                  </a:solidFill>
                  <a:round/>
                  <a:headEnd/>
                  <a:tailEnd/>
                </a:ln>
                <a:effectLst>
                  <a:outerShdw dist="20000" dir="5400000" rotWithShape="0">
                    <a:srgbClr val="000000">
                      <a:alpha val="37999"/>
                    </a:srgbClr>
                  </a:outerShdw>
                </a:effectLst>
              </p:spPr>
            </p:cxnSp>
          </p:grpSp>
        </p:grpSp>
        <p:sp>
          <p:nvSpPr>
            <p:cNvPr id="71" name="Isosceles Triangle 71"/>
            <p:cNvSpPr>
              <a:spLocks noChangeArrowheads="1"/>
            </p:cNvSpPr>
            <p:nvPr/>
          </p:nvSpPr>
          <p:spPr bwMode="auto">
            <a:xfrm>
              <a:off x="3267075" y="0"/>
              <a:ext cx="1114425" cy="1123950"/>
            </a:xfrm>
            <a:prstGeom prst="triangle">
              <a:avLst>
                <a:gd name="adj" fmla="val 50000"/>
              </a:avLst>
            </a:prstGeom>
            <a:solidFill>
              <a:srgbClr val="FFFFFF"/>
            </a:solidFill>
            <a:ln w="25400"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a:p>
          </p:txBody>
        </p:sp>
        <p:sp>
          <p:nvSpPr>
            <p:cNvPr id="73" name="Text Box 73"/>
            <p:cNvSpPr txBox="1">
              <a:spLocks noChangeArrowheads="1"/>
            </p:cNvSpPr>
            <p:nvPr/>
          </p:nvSpPr>
          <p:spPr bwMode="auto">
            <a:xfrm>
              <a:off x="152400" y="1171575"/>
              <a:ext cx="619125" cy="390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Calibri" pitchFamily="34" charset="0"/>
                  <a:cs typeface="Arial" pitchFamily="34" charset="0"/>
                </a:rPr>
                <a: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Text Box 74"/>
            <p:cNvSpPr txBox="1">
              <a:spLocks noChangeArrowheads="1"/>
            </p:cNvSpPr>
            <p:nvPr/>
          </p:nvSpPr>
          <p:spPr bwMode="auto">
            <a:xfrm>
              <a:off x="1914525" y="1190625"/>
              <a:ext cx="619125" cy="390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Text Box 75"/>
            <p:cNvSpPr txBox="1">
              <a:spLocks noChangeArrowheads="1"/>
            </p:cNvSpPr>
            <p:nvPr/>
          </p:nvSpPr>
          <p:spPr bwMode="auto">
            <a:xfrm>
              <a:off x="3505200" y="1123950"/>
              <a:ext cx="619125" cy="390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 name="TextBox 12"/>
          <p:cNvSpPr txBox="1"/>
          <p:nvPr/>
        </p:nvSpPr>
        <p:spPr>
          <a:xfrm>
            <a:off x="214282" y="-214338"/>
            <a:ext cx="4714908" cy="830997"/>
          </a:xfrm>
          <a:prstGeom prst="rect">
            <a:avLst/>
          </a:prstGeom>
          <a:noFill/>
        </p:spPr>
        <p:txBody>
          <a:bodyPr wrap="square" rtlCol="0">
            <a:spAutoFit/>
          </a:bodyPr>
          <a:lstStyle/>
          <a:p>
            <a:endParaRPr lang="id-ID" sz="2400" dirty="0" smtClean="0">
              <a:latin typeface="Chinacat" pitchFamily="2" charset="0"/>
            </a:endParaRPr>
          </a:p>
          <a:p>
            <a:r>
              <a:rPr lang="id-ID" sz="2400" dirty="0" smtClean="0">
                <a:latin typeface="Chinacat" pitchFamily="2" charset="0"/>
              </a:rPr>
              <a:t>c. Ditinjau dari sifat-sifatnya </a:t>
            </a:r>
            <a:endParaRPr lang="id-ID" sz="2400" dirty="0">
              <a:latin typeface="Chinacat" pitchFamily="2" charset="0"/>
            </a:endParaRPr>
          </a:p>
        </p:txBody>
      </p:sp>
      <p:sp>
        <p:nvSpPr>
          <p:cNvPr id="14" name="TextBox 13"/>
          <p:cNvSpPr txBox="1"/>
          <p:nvPr/>
        </p:nvSpPr>
        <p:spPr>
          <a:xfrm>
            <a:off x="571472" y="2643182"/>
            <a:ext cx="7429552" cy="2862322"/>
          </a:xfrm>
          <a:prstGeom prst="rect">
            <a:avLst/>
          </a:prstGeom>
          <a:ln w="38100">
            <a:solidFill>
              <a:srgbClr val="CC3399"/>
            </a:solidFill>
            <a:prstDash val="dash"/>
          </a:ln>
        </p:spPr>
        <p:style>
          <a:lnRef idx="1">
            <a:schemeClr val="dk1"/>
          </a:lnRef>
          <a:fillRef idx="2">
            <a:schemeClr val="dk1"/>
          </a:fillRef>
          <a:effectRef idx="1">
            <a:schemeClr val="dk1"/>
          </a:effectRef>
          <a:fontRef idx="minor">
            <a:schemeClr val="dk1"/>
          </a:fontRef>
        </p:style>
        <p:txBody>
          <a:bodyPr wrap="square" rtlCol="0">
            <a:spAutoFit/>
          </a:bodyPr>
          <a:lstStyle/>
          <a:p>
            <a:r>
              <a:rPr lang="id-ID" dirty="0" smtClean="0">
                <a:latin typeface="Chinacat" pitchFamily="2" charset="0"/>
              </a:rPr>
              <a:t> </a:t>
            </a:r>
          </a:p>
          <a:p>
            <a:r>
              <a:rPr lang="id-ID" dirty="0" smtClean="0">
                <a:latin typeface="Chinacat" pitchFamily="2" charset="0"/>
              </a:rPr>
              <a:t>Segitiga (a) mempunyai satu sudut siku-siku dan dua sisi sama panjang sehingga disebut </a:t>
            </a:r>
            <a:r>
              <a:rPr lang="id-ID" i="1" dirty="0" smtClean="0">
                <a:latin typeface="Chinacat" pitchFamily="2" charset="0"/>
              </a:rPr>
              <a:t>segitiga siku-siku sama kaki</a:t>
            </a:r>
          </a:p>
          <a:p>
            <a:endParaRPr lang="id-ID" dirty="0" smtClean="0">
              <a:latin typeface="Chinacat" pitchFamily="2" charset="0"/>
            </a:endParaRPr>
          </a:p>
          <a:p>
            <a:r>
              <a:rPr lang="id-ID" dirty="0" smtClean="0">
                <a:latin typeface="Chinacat" pitchFamily="2" charset="0"/>
              </a:rPr>
              <a:t>Segitiga (b) mempunyai satu sudut tumpul dan dua sisi sama panjang sehingga disebut </a:t>
            </a:r>
            <a:r>
              <a:rPr lang="id-ID" i="1" dirty="0" smtClean="0">
                <a:latin typeface="Chinacat" pitchFamily="2" charset="0"/>
              </a:rPr>
              <a:t>segitiga tumpul sama kaki</a:t>
            </a:r>
          </a:p>
          <a:p>
            <a:endParaRPr lang="id-ID" dirty="0" smtClean="0">
              <a:latin typeface="Chinacat" pitchFamily="2" charset="0"/>
            </a:endParaRPr>
          </a:p>
          <a:p>
            <a:r>
              <a:rPr lang="id-ID" dirty="0" smtClean="0">
                <a:latin typeface="Chinacat" pitchFamily="2" charset="0"/>
              </a:rPr>
              <a:t>Segitiga (c) mempunyai tiga sudut lancip dan dua sisi sama panjang sehingga disebut </a:t>
            </a:r>
            <a:r>
              <a:rPr lang="id-ID" i="1" dirty="0" smtClean="0">
                <a:latin typeface="Chinacat" pitchFamily="2" charset="0"/>
              </a:rPr>
              <a:t>segitiga lancip sama kaki</a:t>
            </a:r>
            <a:endParaRPr lang="id-ID" dirty="0" smtClean="0">
              <a:latin typeface="Chinacat" pitchFamily="2" charset="0"/>
            </a:endParaRPr>
          </a:p>
          <a:p>
            <a:endParaRPr lang="id-ID"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9938" name="Group 95"/>
          <p:cNvGrpSpPr>
            <a:grpSpLocks/>
          </p:cNvGrpSpPr>
          <p:nvPr/>
        </p:nvGrpSpPr>
        <p:grpSpPr bwMode="auto">
          <a:xfrm>
            <a:off x="4500562" y="1000108"/>
            <a:ext cx="3486154" cy="2643206"/>
            <a:chOff x="0" y="0"/>
            <a:chExt cx="2914650" cy="1685925"/>
          </a:xfrm>
        </p:grpSpPr>
        <p:grpSp>
          <p:nvGrpSpPr>
            <p:cNvPr id="87" name="Group 87"/>
            <p:cNvGrpSpPr>
              <a:grpSpLocks/>
            </p:cNvGrpSpPr>
            <p:nvPr/>
          </p:nvGrpSpPr>
          <p:grpSpPr bwMode="auto">
            <a:xfrm>
              <a:off x="314325" y="238125"/>
              <a:ext cx="2305050" cy="1238250"/>
              <a:chOff x="0" y="0"/>
              <a:chExt cx="1733550" cy="933450"/>
            </a:xfrm>
          </p:grpSpPr>
          <p:cxnSp>
            <p:nvCxnSpPr>
              <p:cNvPr id="84" name="Straight Connector 84"/>
              <p:cNvCxnSpPr>
                <a:cxnSpLocks noChangeShapeType="1"/>
              </p:cNvCxnSpPr>
              <p:nvPr/>
            </p:nvCxnSpPr>
            <p:spPr bwMode="auto">
              <a:xfrm flipH="1">
                <a:off x="0" y="0"/>
                <a:ext cx="571500" cy="93345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85" name="Straight Connector 85"/>
              <p:cNvCxnSpPr>
                <a:cxnSpLocks noChangeShapeType="1"/>
              </p:cNvCxnSpPr>
              <p:nvPr/>
            </p:nvCxnSpPr>
            <p:spPr bwMode="auto">
              <a:xfrm>
                <a:off x="0" y="933450"/>
                <a:ext cx="1733550" cy="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86" name="Straight Connector 86"/>
              <p:cNvCxnSpPr>
                <a:cxnSpLocks noChangeShapeType="1"/>
              </p:cNvCxnSpPr>
              <p:nvPr/>
            </p:nvCxnSpPr>
            <p:spPr bwMode="auto">
              <a:xfrm>
                <a:off x="571500" y="0"/>
                <a:ext cx="1162050" cy="933450"/>
              </a:xfrm>
              <a:prstGeom prst="line">
                <a:avLst/>
              </a:prstGeom>
              <a:noFill/>
              <a:ln w="25400" algn="ctr">
                <a:solidFill>
                  <a:srgbClr val="000000"/>
                </a:solidFill>
                <a:round/>
                <a:headEnd/>
                <a:tailEnd/>
              </a:ln>
              <a:effectLst>
                <a:outerShdw dist="20000" dir="5400000" rotWithShape="0">
                  <a:srgbClr val="000000">
                    <a:alpha val="37999"/>
                  </a:srgbClr>
                </a:outerShdw>
              </a:effectLst>
            </p:spPr>
          </p:cxnSp>
        </p:grpSp>
        <p:sp>
          <p:nvSpPr>
            <p:cNvPr id="88" name="Text Box 88"/>
            <p:cNvSpPr txBox="1">
              <a:spLocks noChangeArrowheads="1"/>
            </p:cNvSpPr>
            <p:nvPr/>
          </p:nvSpPr>
          <p:spPr bwMode="auto">
            <a:xfrm>
              <a:off x="0" y="1304925"/>
              <a:ext cx="381000" cy="3810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A</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Text Box 89"/>
            <p:cNvSpPr txBox="1">
              <a:spLocks noChangeArrowheads="1"/>
            </p:cNvSpPr>
            <p:nvPr/>
          </p:nvSpPr>
          <p:spPr bwMode="auto">
            <a:xfrm>
              <a:off x="2533650" y="1247775"/>
              <a:ext cx="381000" cy="3810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B</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Text Box 90"/>
            <p:cNvSpPr txBox="1">
              <a:spLocks noChangeArrowheads="1"/>
            </p:cNvSpPr>
            <p:nvPr/>
          </p:nvSpPr>
          <p:spPr bwMode="auto">
            <a:xfrm>
              <a:off x="819150" y="0"/>
              <a:ext cx="381000" cy="3810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C</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 name="TextBox 9"/>
          <p:cNvSpPr txBox="1"/>
          <p:nvPr/>
        </p:nvSpPr>
        <p:spPr>
          <a:xfrm>
            <a:off x="642910" y="857232"/>
            <a:ext cx="4286280" cy="461665"/>
          </a:xfrm>
          <a:prstGeom prst="rect">
            <a:avLst/>
          </a:prstGeom>
          <a:noFill/>
        </p:spPr>
        <p:txBody>
          <a:bodyPr wrap="square" rtlCol="0">
            <a:spAutoFit/>
          </a:bodyPr>
          <a:lstStyle/>
          <a:p>
            <a:r>
              <a:rPr lang="id-ID" sz="2400" dirty="0" smtClean="0">
                <a:latin typeface="Chinacat" pitchFamily="2" charset="0"/>
              </a:rPr>
              <a:t>d. Pertaksamaan segitiga </a:t>
            </a:r>
            <a:endParaRPr lang="id-ID" sz="2400" dirty="0">
              <a:latin typeface="Chinacat" pitchFamily="2" charset="0"/>
            </a:endParaRPr>
          </a:p>
        </p:txBody>
      </p:sp>
      <p:sp>
        <p:nvSpPr>
          <p:cNvPr id="11" name="TextBox 10"/>
          <p:cNvSpPr txBox="1"/>
          <p:nvPr/>
        </p:nvSpPr>
        <p:spPr>
          <a:xfrm>
            <a:off x="357158" y="1500174"/>
            <a:ext cx="4214842" cy="2246769"/>
          </a:xfrm>
          <a:prstGeom prst="rect">
            <a:avLst/>
          </a:prstGeom>
          <a:noFill/>
        </p:spPr>
        <p:txBody>
          <a:bodyPr wrap="square" rtlCol="0">
            <a:spAutoFit/>
          </a:bodyPr>
          <a:lstStyle/>
          <a:p>
            <a:r>
              <a:rPr lang="en-US" sz="2000" dirty="0" err="1" smtClean="0">
                <a:latin typeface="Chinacat" pitchFamily="2" charset="0"/>
              </a:rPr>
              <a:t>Perhatikan</a:t>
            </a:r>
            <a:r>
              <a:rPr lang="en-US" sz="2000" dirty="0" smtClean="0">
                <a:latin typeface="Chinacat" pitchFamily="2" charset="0"/>
              </a:rPr>
              <a:t> </a:t>
            </a:r>
            <a:r>
              <a:rPr lang="en-US" sz="2000" dirty="0" err="1" smtClean="0">
                <a:latin typeface="Chinacat" pitchFamily="2" charset="0"/>
              </a:rPr>
              <a:t>segitiga</a:t>
            </a:r>
            <a:r>
              <a:rPr lang="en-US" sz="2000" dirty="0" smtClean="0">
                <a:latin typeface="Chinacat" pitchFamily="2" charset="0"/>
              </a:rPr>
              <a:t> </a:t>
            </a:r>
            <a:r>
              <a:rPr lang="en-US" sz="2000" dirty="0" err="1" smtClean="0">
                <a:latin typeface="Chinacat" pitchFamily="2" charset="0"/>
              </a:rPr>
              <a:t>di</a:t>
            </a:r>
            <a:r>
              <a:rPr lang="en-US" sz="2000" dirty="0" smtClean="0">
                <a:latin typeface="Chinacat" pitchFamily="2" charset="0"/>
              </a:rPr>
              <a:t> </a:t>
            </a:r>
            <a:r>
              <a:rPr lang="en-US" sz="2000" dirty="0" err="1" smtClean="0">
                <a:latin typeface="Chinacat" pitchFamily="2" charset="0"/>
              </a:rPr>
              <a:t>samping</a:t>
            </a:r>
            <a:endParaRPr lang="id-ID" sz="2000" dirty="0" smtClean="0">
              <a:latin typeface="Chinacat" pitchFamily="2" charset="0"/>
            </a:endParaRPr>
          </a:p>
          <a:p>
            <a:r>
              <a:rPr lang="en-US" sz="2000" dirty="0" err="1" smtClean="0">
                <a:latin typeface="Chinacat" pitchFamily="2" charset="0"/>
              </a:rPr>
              <a:t>Dalam</a:t>
            </a:r>
            <a:r>
              <a:rPr lang="en-US" sz="2000" dirty="0" smtClean="0">
                <a:latin typeface="Chinacat" pitchFamily="2" charset="0"/>
              </a:rPr>
              <a:t> </a:t>
            </a:r>
            <a:r>
              <a:rPr lang="en-US" sz="2000" dirty="0" err="1" smtClean="0">
                <a:latin typeface="Chinacat" pitchFamily="2" charset="0"/>
              </a:rPr>
              <a:t>segitiga</a:t>
            </a:r>
            <a:r>
              <a:rPr lang="en-US" sz="2000" dirty="0" smtClean="0">
                <a:latin typeface="Chinacat" pitchFamily="2" charset="0"/>
              </a:rPr>
              <a:t> ABC, </a:t>
            </a:r>
            <a:r>
              <a:rPr lang="en-US" sz="2000" dirty="0" err="1" smtClean="0">
                <a:latin typeface="Chinacat" pitchFamily="2" charset="0"/>
              </a:rPr>
              <a:t>sisi</a:t>
            </a:r>
            <a:r>
              <a:rPr lang="en-US" sz="2000" dirty="0" smtClean="0">
                <a:latin typeface="Chinacat" pitchFamily="2" charset="0"/>
              </a:rPr>
              <a:t> AC</a:t>
            </a:r>
            <a:endParaRPr lang="id-ID" sz="2000" dirty="0" smtClean="0">
              <a:latin typeface="Chinacat" pitchFamily="2" charset="0"/>
            </a:endParaRPr>
          </a:p>
          <a:p>
            <a:r>
              <a:rPr lang="en-US" sz="2000" dirty="0" err="1" smtClean="0">
                <a:latin typeface="Chinacat" pitchFamily="2" charset="0"/>
              </a:rPr>
              <a:t>berhadapan</a:t>
            </a:r>
            <a:r>
              <a:rPr lang="en-US" sz="2000" dirty="0" smtClean="0">
                <a:latin typeface="Chinacat" pitchFamily="2" charset="0"/>
              </a:rPr>
              <a:t> </a:t>
            </a:r>
            <a:r>
              <a:rPr lang="en-US" sz="2000" dirty="0" err="1" smtClean="0">
                <a:latin typeface="Chinacat" pitchFamily="2" charset="0"/>
              </a:rPr>
              <a:t>dengan</a:t>
            </a:r>
            <a:r>
              <a:rPr lang="en-US" sz="2000" dirty="0" smtClean="0">
                <a:latin typeface="Chinacat" pitchFamily="2" charset="0"/>
              </a:rPr>
              <a:t> </a:t>
            </a:r>
            <a:r>
              <a:rPr lang="en-US" sz="2000" dirty="0" err="1" smtClean="0">
                <a:latin typeface="Chinacat" pitchFamily="2" charset="0"/>
              </a:rPr>
              <a:t>sudut</a:t>
            </a:r>
            <a:r>
              <a:rPr lang="en-US" sz="2000" dirty="0" smtClean="0">
                <a:latin typeface="Chinacat" pitchFamily="2" charset="0"/>
              </a:rPr>
              <a:t> B, </a:t>
            </a:r>
            <a:endParaRPr lang="id-ID" sz="2000" dirty="0" smtClean="0">
              <a:latin typeface="Chinacat" pitchFamily="2" charset="0"/>
            </a:endParaRPr>
          </a:p>
          <a:p>
            <a:r>
              <a:rPr lang="en-US" sz="2000" dirty="0" err="1" smtClean="0">
                <a:latin typeface="Chinacat" pitchFamily="2" charset="0"/>
              </a:rPr>
              <a:t>sisi</a:t>
            </a:r>
            <a:r>
              <a:rPr lang="en-US" sz="2000" dirty="0" smtClean="0">
                <a:latin typeface="Chinacat" pitchFamily="2" charset="0"/>
              </a:rPr>
              <a:t> BC </a:t>
            </a:r>
            <a:r>
              <a:rPr lang="en-US" sz="2000" dirty="0" err="1" smtClean="0">
                <a:latin typeface="Chinacat" pitchFamily="2" charset="0"/>
              </a:rPr>
              <a:t>berhadapan</a:t>
            </a:r>
            <a:r>
              <a:rPr lang="en-US" sz="2000" dirty="0" smtClean="0">
                <a:latin typeface="Chinacat" pitchFamily="2" charset="0"/>
              </a:rPr>
              <a:t> </a:t>
            </a:r>
            <a:r>
              <a:rPr lang="en-US" sz="2000" dirty="0" err="1" smtClean="0">
                <a:latin typeface="Chinacat" pitchFamily="2" charset="0"/>
              </a:rPr>
              <a:t>dengan</a:t>
            </a:r>
            <a:endParaRPr lang="id-ID" sz="2000" dirty="0" smtClean="0">
              <a:latin typeface="Chinacat" pitchFamily="2" charset="0"/>
            </a:endParaRPr>
          </a:p>
          <a:p>
            <a:r>
              <a:rPr lang="en-US" sz="2000" dirty="0" err="1" smtClean="0">
                <a:latin typeface="Chinacat" pitchFamily="2" charset="0"/>
              </a:rPr>
              <a:t>sudut</a:t>
            </a:r>
            <a:r>
              <a:rPr lang="en-US" sz="2000" dirty="0" smtClean="0">
                <a:latin typeface="Chinacat" pitchFamily="2" charset="0"/>
              </a:rPr>
              <a:t> A, </a:t>
            </a:r>
            <a:r>
              <a:rPr lang="en-US" sz="2000" dirty="0" err="1" smtClean="0">
                <a:latin typeface="Chinacat" pitchFamily="2" charset="0"/>
              </a:rPr>
              <a:t>dan</a:t>
            </a:r>
            <a:r>
              <a:rPr lang="en-US" sz="2000" dirty="0" smtClean="0">
                <a:latin typeface="Chinacat" pitchFamily="2" charset="0"/>
              </a:rPr>
              <a:t> </a:t>
            </a:r>
            <a:r>
              <a:rPr lang="en-US" sz="2000" dirty="0" err="1" smtClean="0">
                <a:latin typeface="Chinacat" pitchFamily="2" charset="0"/>
              </a:rPr>
              <a:t>sisi</a:t>
            </a:r>
            <a:r>
              <a:rPr lang="en-US" sz="2000" dirty="0" smtClean="0">
                <a:latin typeface="Chinacat" pitchFamily="2" charset="0"/>
              </a:rPr>
              <a:t> AB</a:t>
            </a:r>
            <a:endParaRPr lang="id-ID" sz="2000" dirty="0" smtClean="0">
              <a:latin typeface="Chinacat" pitchFamily="2" charset="0"/>
            </a:endParaRPr>
          </a:p>
          <a:p>
            <a:r>
              <a:rPr lang="en-US" sz="2000" dirty="0" err="1" smtClean="0">
                <a:latin typeface="Chinacat" pitchFamily="2" charset="0"/>
              </a:rPr>
              <a:t>berhadapan</a:t>
            </a:r>
            <a:r>
              <a:rPr lang="en-US" sz="2000" dirty="0" smtClean="0">
                <a:latin typeface="Chinacat" pitchFamily="2" charset="0"/>
              </a:rPr>
              <a:t> </a:t>
            </a:r>
            <a:r>
              <a:rPr lang="en-US" sz="2000" dirty="0" err="1" smtClean="0">
                <a:latin typeface="Chinacat" pitchFamily="2" charset="0"/>
              </a:rPr>
              <a:t>dengan</a:t>
            </a:r>
            <a:r>
              <a:rPr lang="en-US" sz="2000" dirty="0" smtClean="0">
                <a:latin typeface="Chinacat" pitchFamily="2" charset="0"/>
              </a:rPr>
              <a:t> </a:t>
            </a:r>
            <a:r>
              <a:rPr lang="en-US" sz="2000" dirty="0" err="1" smtClean="0">
                <a:latin typeface="Chinacat" pitchFamily="2" charset="0"/>
              </a:rPr>
              <a:t>sudut</a:t>
            </a:r>
            <a:r>
              <a:rPr lang="en-US" sz="2000" dirty="0" smtClean="0">
                <a:latin typeface="Chinacat" pitchFamily="2" charset="0"/>
              </a:rPr>
              <a:t> C.</a:t>
            </a:r>
            <a:endParaRPr lang="id-ID" sz="2000" dirty="0" smtClean="0">
              <a:latin typeface="Chinacat" pitchFamily="2" charset="0"/>
            </a:endParaRPr>
          </a:p>
          <a:p>
            <a:endParaRPr lang="id-ID" sz="2000" dirty="0">
              <a:latin typeface="Chinacat" pitchFamily="2" charset="0"/>
            </a:endParaRPr>
          </a:p>
        </p:txBody>
      </p:sp>
      <p:sp>
        <p:nvSpPr>
          <p:cNvPr id="12" name="TextBox 11"/>
          <p:cNvSpPr txBox="1"/>
          <p:nvPr/>
        </p:nvSpPr>
        <p:spPr>
          <a:xfrm>
            <a:off x="428596" y="4000504"/>
            <a:ext cx="8286808" cy="2308324"/>
          </a:xfrm>
          <a:prstGeom prst="rect">
            <a:avLst/>
          </a:prstGeom>
          <a:solidFill>
            <a:schemeClr val="accent6">
              <a:lumMod val="50000"/>
            </a:schemeClr>
          </a:solidFill>
        </p:spPr>
        <p:txBody>
          <a:bodyPr wrap="square" rtlCol="0">
            <a:spAutoFit/>
          </a:bodyPr>
          <a:lstStyle/>
          <a:p>
            <a:r>
              <a:rPr lang="en-US" dirty="0" err="1" smtClean="0">
                <a:solidFill>
                  <a:schemeClr val="bg1"/>
                </a:solidFill>
                <a:latin typeface="Chinacat" pitchFamily="2" charset="0"/>
              </a:rPr>
              <a:t>Jika</a:t>
            </a:r>
            <a:r>
              <a:rPr lang="en-US" dirty="0" smtClean="0">
                <a:solidFill>
                  <a:schemeClr val="bg1"/>
                </a:solidFill>
                <a:latin typeface="Chinacat" pitchFamily="2" charset="0"/>
              </a:rPr>
              <a:t> </a:t>
            </a:r>
            <a:r>
              <a:rPr lang="en-US" dirty="0" err="1" smtClean="0">
                <a:solidFill>
                  <a:schemeClr val="bg1"/>
                </a:solidFill>
                <a:latin typeface="Chinacat" pitchFamily="2" charset="0"/>
              </a:rPr>
              <a:t>dua</a:t>
            </a:r>
            <a:r>
              <a:rPr lang="en-US" dirty="0" smtClean="0">
                <a:solidFill>
                  <a:schemeClr val="bg1"/>
                </a:solidFill>
                <a:latin typeface="Chinacat" pitchFamily="2" charset="0"/>
              </a:rPr>
              <a:t> </a:t>
            </a:r>
            <a:r>
              <a:rPr lang="en-US" dirty="0" err="1" smtClean="0">
                <a:solidFill>
                  <a:schemeClr val="bg1"/>
                </a:solidFill>
                <a:latin typeface="Chinacat" pitchFamily="2" charset="0"/>
              </a:rPr>
              <a:t>sisi</a:t>
            </a:r>
            <a:r>
              <a:rPr lang="en-US" dirty="0" smtClean="0">
                <a:solidFill>
                  <a:schemeClr val="bg1"/>
                </a:solidFill>
                <a:latin typeface="Chinacat" pitchFamily="2" charset="0"/>
              </a:rPr>
              <a:t> </a:t>
            </a:r>
            <a:r>
              <a:rPr lang="en-US" dirty="0" err="1" smtClean="0">
                <a:solidFill>
                  <a:schemeClr val="bg1"/>
                </a:solidFill>
                <a:latin typeface="Chinacat" pitchFamily="2" charset="0"/>
              </a:rPr>
              <a:t>dari</a:t>
            </a:r>
            <a:r>
              <a:rPr lang="en-US" dirty="0" smtClean="0">
                <a:solidFill>
                  <a:schemeClr val="bg1"/>
                </a:solidFill>
                <a:latin typeface="Chinacat" pitchFamily="2" charset="0"/>
              </a:rPr>
              <a:t> </a:t>
            </a:r>
            <a:r>
              <a:rPr lang="en-US" dirty="0" err="1" smtClean="0">
                <a:solidFill>
                  <a:schemeClr val="bg1"/>
                </a:solidFill>
                <a:latin typeface="Chinacat" pitchFamily="2" charset="0"/>
              </a:rPr>
              <a:t>suatu</a:t>
            </a:r>
            <a:r>
              <a:rPr lang="en-US" dirty="0" smtClean="0">
                <a:solidFill>
                  <a:schemeClr val="bg1"/>
                </a:solidFill>
                <a:latin typeface="Chinacat" pitchFamily="2" charset="0"/>
              </a:rPr>
              <a:t> </a:t>
            </a:r>
            <a:r>
              <a:rPr lang="en-US" dirty="0" err="1" smtClean="0">
                <a:solidFill>
                  <a:schemeClr val="bg1"/>
                </a:solidFill>
                <a:latin typeface="Chinacat" pitchFamily="2" charset="0"/>
              </a:rPr>
              <a:t>segitiga</a:t>
            </a:r>
            <a:r>
              <a:rPr lang="en-US" dirty="0" smtClean="0">
                <a:solidFill>
                  <a:schemeClr val="bg1"/>
                </a:solidFill>
                <a:latin typeface="Chinacat" pitchFamily="2" charset="0"/>
              </a:rPr>
              <a:t> </a:t>
            </a:r>
            <a:r>
              <a:rPr lang="en-US" dirty="0" err="1" smtClean="0">
                <a:solidFill>
                  <a:schemeClr val="bg1"/>
                </a:solidFill>
                <a:latin typeface="Chinacat" pitchFamily="2" charset="0"/>
              </a:rPr>
              <a:t>tidak</a:t>
            </a:r>
            <a:r>
              <a:rPr lang="en-US" dirty="0" smtClean="0">
                <a:solidFill>
                  <a:schemeClr val="bg1"/>
                </a:solidFill>
                <a:latin typeface="Chinacat" pitchFamily="2" charset="0"/>
              </a:rPr>
              <a:t> </a:t>
            </a:r>
            <a:r>
              <a:rPr lang="en-US" dirty="0" err="1" smtClean="0">
                <a:solidFill>
                  <a:schemeClr val="bg1"/>
                </a:solidFill>
                <a:latin typeface="Chinacat" pitchFamily="2" charset="0"/>
              </a:rPr>
              <a:t>sama</a:t>
            </a:r>
            <a:r>
              <a:rPr lang="en-US" dirty="0" smtClean="0">
                <a:solidFill>
                  <a:schemeClr val="bg1"/>
                </a:solidFill>
                <a:latin typeface="Chinacat" pitchFamily="2" charset="0"/>
              </a:rPr>
              <a:t>, </a:t>
            </a:r>
            <a:r>
              <a:rPr lang="en-US" dirty="0" err="1" smtClean="0">
                <a:solidFill>
                  <a:schemeClr val="bg1"/>
                </a:solidFill>
                <a:latin typeface="Chinacat" pitchFamily="2" charset="0"/>
              </a:rPr>
              <a:t>maka</a:t>
            </a:r>
            <a:r>
              <a:rPr lang="en-US" dirty="0" smtClean="0">
                <a:solidFill>
                  <a:schemeClr val="bg1"/>
                </a:solidFill>
                <a:latin typeface="Chinacat" pitchFamily="2" charset="0"/>
              </a:rPr>
              <a:t> </a:t>
            </a:r>
            <a:r>
              <a:rPr lang="en-US" dirty="0" err="1" smtClean="0">
                <a:solidFill>
                  <a:schemeClr val="bg1"/>
                </a:solidFill>
                <a:latin typeface="Chinacat" pitchFamily="2" charset="0"/>
              </a:rPr>
              <a:t>sudut</a:t>
            </a:r>
            <a:r>
              <a:rPr lang="en-US" dirty="0" smtClean="0">
                <a:solidFill>
                  <a:schemeClr val="bg1"/>
                </a:solidFill>
                <a:latin typeface="Chinacat" pitchFamily="2" charset="0"/>
              </a:rPr>
              <a:t> yang </a:t>
            </a:r>
            <a:r>
              <a:rPr lang="en-US" dirty="0" err="1" smtClean="0">
                <a:solidFill>
                  <a:schemeClr val="bg1"/>
                </a:solidFill>
                <a:latin typeface="Chinacat" pitchFamily="2" charset="0"/>
              </a:rPr>
              <a:t>berhadapan</a:t>
            </a:r>
            <a:r>
              <a:rPr lang="en-US" dirty="0" smtClean="0">
                <a:solidFill>
                  <a:schemeClr val="bg1"/>
                </a:solidFill>
                <a:latin typeface="Chinacat" pitchFamily="2" charset="0"/>
              </a:rPr>
              <a:t> </a:t>
            </a:r>
            <a:r>
              <a:rPr lang="en-US" dirty="0" err="1" smtClean="0">
                <a:solidFill>
                  <a:schemeClr val="bg1"/>
                </a:solidFill>
                <a:latin typeface="Chinacat" pitchFamily="2" charset="0"/>
              </a:rPr>
              <a:t>dengan</a:t>
            </a:r>
            <a:r>
              <a:rPr lang="en-US" dirty="0" smtClean="0">
                <a:solidFill>
                  <a:schemeClr val="bg1"/>
                </a:solidFill>
                <a:latin typeface="Chinacat" pitchFamily="2" charset="0"/>
              </a:rPr>
              <a:t> </a:t>
            </a:r>
            <a:r>
              <a:rPr lang="en-US" dirty="0" err="1" smtClean="0">
                <a:solidFill>
                  <a:schemeClr val="bg1"/>
                </a:solidFill>
                <a:latin typeface="Chinacat" pitchFamily="2" charset="0"/>
              </a:rPr>
              <a:t>sisi</a:t>
            </a:r>
            <a:r>
              <a:rPr lang="en-US" dirty="0" smtClean="0">
                <a:solidFill>
                  <a:schemeClr val="bg1"/>
                </a:solidFill>
                <a:latin typeface="Chinacat" pitchFamily="2" charset="0"/>
              </a:rPr>
              <a:t> </a:t>
            </a:r>
            <a:r>
              <a:rPr lang="en-US" dirty="0" err="1" smtClean="0">
                <a:solidFill>
                  <a:schemeClr val="bg1"/>
                </a:solidFill>
                <a:latin typeface="Chinacat" pitchFamily="2" charset="0"/>
              </a:rPr>
              <a:t>ini</a:t>
            </a:r>
            <a:r>
              <a:rPr lang="en-US" dirty="0" smtClean="0">
                <a:solidFill>
                  <a:schemeClr val="bg1"/>
                </a:solidFill>
                <a:latin typeface="Chinacat" pitchFamily="2" charset="0"/>
              </a:rPr>
              <a:t> </a:t>
            </a:r>
            <a:r>
              <a:rPr lang="en-US" dirty="0" err="1" smtClean="0">
                <a:solidFill>
                  <a:schemeClr val="bg1"/>
                </a:solidFill>
                <a:latin typeface="Chinacat" pitchFamily="2" charset="0"/>
              </a:rPr>
              <a:t>tidak</a:t>
            </a:r>
            <a:r>
              <a:rPr lang="en-US" dirty="0" smtClean="0">
                <a:solidFill>
                  <a:schemeClr val="bg1"/>
                </a:solidFill>
                <a:latin typeface="Chinacat" pitchFamily="2" charset="0"/>
              </a:rPr>
              <a:t> </a:t>
            </a:r>
            <a:r>
              <a:rPr lang="en-US" dirty="0" err="1" smtClean="0">
                <a:solidFill>
                  <a:schemeClr val="bg1"/>
                </a:solidFill>
                <a:latin typeface="Chinacat" pitchFamily="2" charset="0"/>
              </a:rPr>
              <a:t>sama</a:t>
            </a:r>
            <a:r>
              <a:rPr lang="en-US" dirty="0" smtClean="0">
                <a:solidFill>
                  <a:schemeClr val="bg1"/>
                </a:solidFill>
                <a:latin typeface="Chinacat" pitchFamily="2" charset="0"/>
              </a:rPr>
              <a:t>, </a:t>
            </a:r>
            <a:r>
              <a:rPr lang="en-US" dirty="0" err="1" smtClean="0">
                <a:solidFill>
                  <a:schemeClr val="bg1"/>
                </a:solidFill>
                <a:latin typeface="Chinacat" pitchFamily="2" charset="0"/>
              </a:rPr>
              <a:t>dan</a:t>
            </a:r>
            <a:r>
              <a:rPr lang="en-US" dirty="0" smtClean="0">
                <a:solidFill>
                  <a:schemeClr val="bg1"/>
                </a:solidFill>
                <a:latin typeface="Chinacat" pitchFamily="2" charset="0"/>
              </a:rPr>
              <a:t> </a:t>
            </a:r>
            <a:r>
              <a:rPr lang="en-US" dirty="0" err="1" smtClean="0">
                <a:solidFill>
                  <a:schemeClr val="bg1"/>
                </a:solidFill>
                <a:latin typeface="Chinacat" pitchFamily="2" charset="0"/>
              </a:rPr>
              <a:t>sudut</a:t>
            </a:r>
            <a:r>
              <a:rPr lang="en-US" dirty="0" smtClean="0">
                <a:solidFill>
                  <a:schemeClr val="bg1"/>
                </a:solidFill>
                <a:latin typeface="Chinacat" pitchFamily="2" charset="0"/>
              </a:rPr>
              <a:t> </a:t>
            </a:r>
            <a:r>
              <a:rPr lang="en-US" dirty="0" err="1" smtClean="0">
                <a:solidFill>
                  <a:schemeClr val="bg1"/>
                </a:solidFill>
                <a:latin typeface="Chinacat" pitchFamily="2" charset="0"/>
              </a:rPr>
              <a:t>terkecil</a:t>
            </a:r>
            <a:r>
              <a:rPr lang="en-US" dirty="0" smtClean="0">
                <a:solidFill>
                  <a:schemeClr val="bg1"/>
                </a:solidFill>
                <a:latin typeface="Chinacat" pitchFamily="2" charset="0"/>
              </a:rPr>
              <a:t> </a:t>
            </a:r>
            <a:r>
              <a:rPr lang="en-US" dirty="0" err="1" smtClean="0">
                <a:solidFill>
                  <a:schemeClr val="bg1"/>
                </a:solidFill>
                <a:latin typeface="Chinacat" pitchFamily="2" charset="0"/>
              </a:rPr>
              <a:t>berhadapan</a:t>
            </a:r>
            <a:r>
              <a:rPr lang="en-US" dirty="0" smtClean="0">
                <a:solidFill>
                  <a:schemeClr val="bg1"/>
                </a:solidFill>
                <a:latin typeface="Chinacat" pitchFamily="2" charset="0"/>
              </a:rPr>
              <a:t> </a:t>
            </a:r>
            <a:r>
              <a:rPr lang="en-US" dirty="0" err="1" smtClean="0">
                <a:solidFill>
                  <a:schemeClr val="bg1"/>
                </a:solidFill>
                <a:latin typeface="Chinacat" pitchFamily="2" charset="0"/>
              </a:rPr>
              <a:t>dengan</a:t>
            </a:r>
            <a:r>
              <a:rPr lang="en-US" dirty="0" smtClean="0">
                <a:solidFill>
                  <a:schemeClr val="bg1"/>
                </a:solidFill>
                <a:latin typeface="Chinacat" pitchFamily="2" charset="0"/>
              </a:rPr>
              <a:t> </a:t>
            </a:r>
            <a:r>
              <a:rPr lang="en-US" dirty="0" err="1" smtClean="0">
                <a:solidFill>
                  <a:schemeClr val="bg1"/>
                </a:solidFill>
                <a:latin typeface="Chinacat" pitchFamily="2" charset="0"/>
              </a:rPr>
              <a:t>sisi</a:t>
            </a:r>
            <a:r>
              <a:rPr lang="en-US" dirty="0" smtClean="0">
                <a:solidFill>
                  <a:schemeClr val="bg1"/>
                </a:solidFill>
                <a:latin typeface="Chinacat" pitchFamily="2" charset="0"/>
              </a:rPr>
              <a:t> </a:t>
            </a:r>
            <a:r>
              <a:rPr lang="en-US" dirty="0" err="1" smtClean="0">
                <a:solidFill>
                  <a:schemeClr val="bg1"/>
                </a:solidFill>
                <a:latin typeface="Chinacat" pitchFamily="2" charset="0"/>
              </a:rPr>
              <a:t>terkecil</a:t>
            </a:r>
            <a:r>
              <a:rPr lang="en-US" dirty="0" smtClean="0">
                <a:solidFill>
                  <a:schemeClr val="bg1"/>
                </a:solidFill>
                <a:latin typeface="Chinacat" pitchFamily="2" charset="0"/>
              </a:rPr>
              <a:t>.</a:t>
            </a:r>
            <a:endParaRPr lang="id-ID" dirty="0" smtClean="0">
              <a:solidFill>
                <a:schemeClr val="bg1"/>
              </a:solidFill>
              <a:latin typeface="Chinacat" pitchFamily="2" charset="0"/>
            </a:endParaRPr>
          </a:p>
          <a:p>
            <a:endParaRPr lang="id-ID" dirty="0" smtClean="0">
              <a:solidFill>
                <a:schemeClr val="bg1"/>
              </a:solidFill>
              <a:latin typeface="Chinacat" pitchFamily="2" charset="0"/>
            </a:endParaRPr>
          </a:p>
          <a:p>
            <a:r>
              <a:rPr lang="en-US" dirty="0" err="1" smtClean="0">
                <a:solidFill>
                  <a:schemeClr val="bg1"/>
                </a:solidFill>
                <a:latin typeface="Chinacat" pitchFamily="2" charset="0"/>
              </a:rPr>
              <a:t>Jika</a:t>
            </a:r>
            <a:r>
              <a:rPr lang="en-US" dirty="0" smtClean="0">
                <a:solidFill>
                  <a:schemeClr val="bg1"/>
                </a:solidFill>
                <a:latin typeface="Chinacat" pitchFamily="2" charset="0"/>
              </a:rPr>
              <a:t> </a:t>
            </a:r>
            <a:r>
              <a:rPr lang="en-US" dirty="0" err="1" smtClean="0">
                <a:solidFill>
                  <a:schemeClr val="bg1"/>
                </a:solidFill>
                <a:latin typeface="Chinacat" pitchFamily="2" charset="0"/>
              </a:rPr>
              <a:t>dua</a:t>
            </a:r>
            <a:r>
              <a:rPr lang="en-US" dirty="0" smtClean="0">
                <a:solidFill>
                  <a:schemeClr val="bg1"/>
                </a:solidFill>
                <a:latin typeface="Chinacat" pitchFamily="2" charset="0"/>
              </a:rPr>
              <a:t> </a:t>
            </a:r>
            <a:r>
              <a:rPr lang="en-US" dirty="0" err="1" smtClean="0">
                <a:solidFill>
                  <a:schemeClr val="bg1"/>
                </a:solidFill>
                <a:latin typeface="Chinacat" pitchFamily="2" charset="0"/>
              </a:rPr>
              <a:t>sudut</a:t>
            </a:r>
            <a:r>
              <a:rPr lang="en-US" dirty="0" smtClean="0">
                <a:solidFill>
                  <a:schemeClr val="bg1"/>
                </a:solidFill>
                <a:latin typeface="Chinacat" pitchFamily="2" charset="0"/>
              </a:rPr>
              <a:t> </a:t>
            </a:r>
            <a:r>
              <a:rPr lang="en-US" dirty="0" err="1" smtClean="0">
                <a:solidFill>
                  <a:schemeClr val="bg1"/>
                </a:solidFill>
                <a:latin typeface="Chinacat" pitchFamily="2" charset="0"/>
              </a:rPr>
              <a:t>dari</a:t>
            </a:r>
            <a:r>
              <a:rPr lang="en-US" dirty="0" smtClean="0">
                <a:solidFill>
                  <a:schemeClr val="bg1"/>
                </a:solidFill>
                <a:latin typeface="Chinacat" pitchFamily="2" charset="0"/>
              </a:rPr>
              <a:t> </a:t>
            </a:r>
            <a:r>
              <a:rPr lang="en-US" dirty="0" err="1" smtClean="0">
                <a:solidFill>
                  <a:schemeClr val="bg1"/>
                </a:solidFill>
                <a:latin typeface="Chinacat" pitchFamily="2" charset="0"/>
              </a:rPr>
              <a:t>suatu</a:t>
            </a:r>
            <a:r>
              <a:rPr lang="en-US" dirty="0" smtClean="0">
                <a:solidFill>
                  <a:schemeClr val="bg1"/>
                </a:solidFill>
                <a:latin typeface="Chinacat" pitchFamily="2" charset="0"/>
              </a:rPr>
              <a:t> </a:t>
            </a:r>
            <a:r>
              <a:rPr lang="en-US" dirty="0" err="1" smtClean="0">
                <a:solidFill>
                  <a:schemeClr val="bg1"/>
                </a:solidFill>
                <a:latin typeface="Chinacat" pitchFamily="2" charset="0"/>
              </a:rPr>
              <a:t>segitiga</a:t>
            </a:r>
            <a:r>
              <a:rPr lang="en-US" dirty="0" smtClean="0">
                <a:solidFill>
                  <a:schemeClr val="bg1"/>
                </a:solidFill>
                <a:latin typeface="Chinacat" pitchFamily="2" charset="0"/>
              </a:rPr>
              <a:t> </a:t>
            </a:r>
            <a:r>
              <a:rPr lang="en-US" dirty="0" err="1" smtClean="0">
                <a:solidFill>
                  <a:schemeClr val="bg1"/>
                </a:solidFill>
                <a:latin typeface="Chinacat" pitchFamily="2" charset="0"/>
              </a:rPr>
              <a:t>tidak</a:t>
            </a:r>
            <a:r>
              <a:rPr lang="en-US" dirty="0" smtClean="0">
                <a:solidFill>
                  <a:schemeClr val="bg1"/>
                </a:solidFill>
                <a:latin typeface="Chinacat" pitchFamily="2" charset="0"/>
              </a:rPr>
              <a:t> </a:t>
            </a:r>
            <a:r>
              <a:rPr lang="en-US" dirty="0" err="1" smtClean="0">
                <a:solidFill>
                  <a:schemeClr val="bg1"/>
                </a:solidFill>
                <a:latin typeface="Chinacat" pitchFamily="2" charset="0"/>
              </a:rPr>
              <a:t>sama</a:t>
            </a:r>
            <a:r>
              <a:rPr lang="en-US" dirty="0" smtClean="0">
                <a:solidFill>
                  <a:schemeClr val="bg1"/>
                </a:solidFill>
                <a:latin typeface="Chinacat" pitchFamily="2" charset="0"/>
              </a:rPr>
              <a:t>, </a:t>
            </a:r>
            <a:r>
              <a:rPr lang="en-US" dirty="0" err="1" smtClean="0">
                <a:solidFill>
                  <a:schemeClr val="bg1"/>
                </a:solidFill>
                <a:latin typeface="Chinacat" pitchFamily="2" charset="0"/>
              </a:rPr>
              <a:t>maka</a:t>
            </a:r>
            <a:r>
              <a:rPr lang="en-US" dirty="0" smtClean="0">
                <a:solidFill>
                  <a:schemeClr val="bg1"/>
                </a:solidFill>
                <a:latin typeface="Chinacat" pitchFamily="2" charset="0"/>
              </a:rPr>
              <a:t> </a:t>
            </a:r>
            <a:r>
              <a:rPr lang="en-US" dirty="0" err="1" smtClean="0">
                <a:solidFill>
                  <a:schemeClr val="bg1"/>
                </a:solidFill>
                <a:latin typeface="Chinacat" pitchFamily="2" charset="0"/>
              </a:rPr>
              <a:t>sisi</a:t>
            </a:r>
            <a:r>
              <a:rPr lang="en-US" dirty="0" smtClean="0">
                <a:solidFill>
                  <a:schemeClr val="bg1"/>
                </a:solidFill>
                <a:latin typeface="Chinacat" pitchFamily="2" charset="0"/>
              </a:rPr>
              <a:t> yang </a:t>
            </a:r>
            <a:r>
              <a:rPr lang="en-US" dirty="0" err="1" smtClean="0">
                <a:solidFill>
                  <a:schemeClr val="bg1"/>
                </a:solidFill>
                <a:latin typeface="Chinacat" pitchFamily="2" charset="0"/>
              </a:rPr>
              <a:t>berhadapan</a:t>
            </a:r>
            <a:r>
              <a:rPr lang="en-US" dirty="0" smtClean="0">
                <a:solidFill>
                  <a:schemeClr val="bg1"/>
                </a:solidFill>
                <a:latin typeface="Chinacat" pitchFamily="2" charset="0"/>
              </a:rPr>
              <a:t> </a:t>
            </a:r>
            <a:r>
              <a:rPr lang="en-US" dirty="0" err="1" smtClean="0">
                <a:solidFill>
                  <a:schemeClr val="bg1"/>
                </a:solidFill>
                <a:latin typeface="Chinacat" pitchFamily="2" charset="0"/>
              </a:rPr>
              <a:t>dengan</a:t>
            </a:r>
            <a:r>
              <a:rPr lang="en-US" dirty="0" smtClean="0">
                <a:solidFill>
                  <a:schemeClr val="bg1"/>
                </a:solidFill>
                <a:latin typeface="Chinacat" pitchFamily="2" charset="0"/>
              </a:rPr>
              <a:t> </a:t>
            </a:r>
            <a:r>
              <a:rPr lang="en-US" dirty="0" err="1" smtClean="0">
                <a:solidFill>
                  <a:schemeClr val="bg1"/>
                </a:solidFill>
                <a:latin typeface="Chinacat" pitchFamily="2" charset="0"/>
              </a:rPr>
              <a:t>sudut</a:t>
            </a:r>
            <a:r>
              <a:rPr lang="en-US" dirty="0" smtClean="0">
                <a:solidFill>
                  <a:schemeClr val="bg1"/>
                </a:solidFill>
                <a:latin typeface="Chinacat" pitchFamily="2" charset="0"/>
              </a:rPr>
              <a:t> </a:t>
            </a:r>
            <a:r>
              <a:rPr lang="en-US" dirty="0" err="1" smtClean="0">
                <a:solidFill>
                  <a:schemeClr val="bg1"/>
                </a:solidFill>
                <a:latin typeface="Chinacat" pitchFamily="2" charset="0"/>
              </a:rPr>
              <a:t>ini</a:t>
            </a:r>
            <a:r>
              <a:rPr lang="en-US" dirty="0" smtClean="0">
                <a:solidFill>
                  <a:schemeClr val="bg1"/>
                </a:solidFill>
                <a:latin typeface="Chinacat" pitchFamily="2" charset="0"/>
              </a:rPr>
              <a:t> </a:t>
            </a:r>
            <a:r>
              <a:rPr lang="en-US" dirty="0" err="1" smtClean="0">
                <a:solidFill>
                  <a:schemeClr val="bg1"/>
                </a:solidFill>
                <a:latin typeface="Chinacat" pitchFamily="2" charset="0"/>
              </a:rPr>
              <a:t>tidak</a:t>
            </a:r>
            <a:r>
              <a:rPr lang="en-US" dirty="0" smtClean="0">
                <a:solidFill>
                  <a:schemeClr val="bg1"/>
                </a:solidFill>
                <a:latin typeface="Chinacat" pitchFamily="2" charset="0"/>
              </a:rPr>
              <a:t> </a:t>
            </a:r>
            <a:r>
              <a:rPr lang="en-US" dirty="0" err="1" smtClean="0">
                <a:solidFill>
                  <a:schemeClr val="bg1"/>
                </a:solidFill>
                <a:latin typeface="Chinacat" pitchFamily="2" charset="0"/>
              </a:rPr>
              <a:t>sama</a:t>
            </a:r>
            <a:r>
              <a:rPr lang="en-US" dirty="0" smtClean="0">
                <a:solidFill>
                  <a:schemeClr val="bg1"/>
                </a:solidFill>
                <a:latin typeface="Chinacat" pitchFamily="2" charset="0"/>
              </a:rPr>
              <a:t>, </a:t>
            </a:r>
            <a:r>
              <a:rPr lang="en-US" dirty="0" err="1" smtClean="0">
                <a:solidFill>
                  <a:schemeClr val="bg1"/>
                </a:solidFill>
                <a:latin typeface="Chinacat" pitchFamily="2" charset="0"/>
              </a:rPr>
              <a:t>dan</a:t>
            </a:r>
            <a:r>
              <a:rPr lang="en-US" dirty="0" smtClean="0">
                <a:solidFill>
                  <a:schemeClr val="bg1"/>
                </a:solidFill>
                <a:latin typeface="Chinacat" pitchFamily="2" charset="0"/>
              </a:rPr>
              <a:t> </a:t>
            </a:r>
            <a:r>
              <a:rPr lang="en-US" dirty="0" err="1" smtClean="0">
                <a:solidFill>
                  <a:schemeClr val="bg1"/>
                </a:solidFill>
                <a:latin typeface="Chinacat" pitchFamily="2" charset="0"/>
              </a:rPr>
              <a:t>sisi</a:t>
            </a:r>
            <a:r>
              <a:rPr lang="en-US" dirty="0" smtClean="0">
                <a:solidFill>
                  <a:schemeClr val="bg1"/>
                </a:solidFill>
                <a:latin typeface="Chinacat" pitchFamily="2" charset="0"/>
              </a:rPr>
              <a:t> </a:t>
            </a:r>
            <a:r>
              <a:rPr lang="en-US" dirty="0" err="1" smtClean="0">
                <a:solidFill>
                  <a:schemeClr val="bg1"/>
                </a:solidFill>
                <a:latin typeface="Chinacat" pitchFamily="2" charset="0"/>
              </a:rPr>
              <a:t>terkecil</a:t>
            </a:r>
            <a:r>
              <a:rPr lang="en-US" dirty="0" smtClean="0">
                <a:solidFill>
                  <a:schemeClr val="bg1"/>
                </a:solidFill>
                <a:latin typeface="Chinacat" pitchFamily="2" charset="0"/>
              </a:rPr>
              <a:t> </a:t>
            </a:r>
            <a:r>
              <a:rPr lang="en-US" dirty="0" err="1" smtClean="0">
                <a:solidFill>
                  <a:schemeClr val="bg1"/>
                </a:solidFill>
                <a:latin typeface="Chinacat" pitchFamily="2" charset="0"/>
              </a:rPr>
              <a:t>berhadapan</a:t>
            </a:r>
            <a:r>
              <a:rPr lang="en-US" dirty="0" smtClean="0">
                <a:solidFill>
                  <a:schemeClr val="bg1"/>
                </a:solidFill>
                <a:latin typeface="Chinacat" pitchFamily="2" charset="0"/>
              </a:rPr>
              <a:t> </a:t>
            </a:r>
            <a:r>
              <a:rPr lang="en-US" dirty="0" err="1" smtClean="0">
                <a:solidFill>
                  <a:schemeClr val="bg1"/>
                </a:solidFill>
                <a:latin typeface="Chinacat" pitchFamily="2" charset="0"/>
              </a:rPr>
              <a:t>dengan</a:t>
            </a:r>
            <a:r>
              <a:rPr lang="en-US" dirty="0" smtClean="0">
                <a:solidFill>
                  <a:schemeClr val="bg1"/>
                </a:solidFill>
                <a:latin typeface="Chinacat" pitchFamily="2" charset="0"/>
              </a:rPr>
              <a:t> </a:t>
            </a:r>
            <a:r>
              <a:rPr lang="en-US" dirty="0" err="1" smtClean="0">
                <a:solidFill>
                  <a:schemeClr val="bg1"/>
                </a:solidFill>
                <a:latin typeface="Chinacat" pitchFamily="2" charset="0"/>
              </a:rPr>
              <a:t>sudut</a:t>
            </a:r>
            <a:r>
              <a:rPr lang="en-US" dirty="0" smtClean="0">
                <a:solidFill>
                  <a:schemeClr val="bg1"/>
                </a:solidFill>
                <a:latin typeface="Chinacat" pitchFamily="2" charset="0"/>
              </a:rPr>
              <a:t> </a:t>
            </a:r>
            <a:r>
              <a:rPr lang="en-US" dirty="0" err="1" smtClean="0">
                <a:solidFill>
                  <a:schemeClr val="bg1"/>
                </a:solidFill>
                <a:latin typeface="Chinacat" pitchFamily="2" charset="0"/>
              </a:rPr>
              <a:t>terkecil</a:t>
            </a:r>
            <a:r>
              <a:rPr lang="en-US" dirty="0" smtClean="0">
                <a:solidFill>
                  <a:schemeClr val="bg1"/>
                </a:solidFill>
                <a:latin typeface="Chinacat" pitchFamily="2" charset="0"/>
              </a:rPr>
              <a:t>.</a:t>
            </a:r>
            <a:endParaRPr lang="id-ID" dirty="0" smtClean="0">
              <a:solidFill>
                <a:schemeClr val="bg1"/>
              </a:solidFill>
              <a:latin typeface="Chinacat" pitchFamily="2" charset="0"/>
            </a:endParaRPr>
          </a:p>
          <a:p>
            <a:endParaRPr lang="id-ID" dirty="0">
              <a:solidFill>
                <a:schemeClr val="bg1"/>
              </a:solidFill>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D:\PICTURES\Luthu-Luthu\Luthu-Luthu (4).jpg"/>
          <p:cNvPicPr>
            <a:picLocks noChangeAspect="1" noChangeArrowheads="1"/>
          </p:cNvPicPr>
          <p:nvPr/>
        </p:nvPicPr>
        <p:blipFill>
          <a:blip r:embed="rId2"/>
          <a:srcRect/>
          <a:stretch>
            <a:fillRect/>
          </a:stretch>
        </p:blipFill>
        <p:spPr bwMode="auto">
          <a:xfrm>
            <a:off x="1571604" y="1142984"/>
            <a:ext cx="5857916" cy="4572032"/>
          </a:xfrm>
          <a:prstGeom prst="rect">
            <a:avLst/>
          </a:prstGeom>
          <a:noFill/>
        </p:spPr>
      </p:pic>
      <p:sp>
        <p:nvSpPr>
          <p:cNvPr id="5" name="Oval Callout 4"/>
          <p:cNvSpPr/>
          <p:nvPr/>
        </p:nvSpPr>
        <p:spPr>
          <a:xfrm>
            <a:off x="6286512" y="1571612"/>
            <a:ext cx="2500330" cy="1714512"/>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smtClean="0"/>
              <a:t>Sss,,,jumlah ukuran sudut dalam  segitiga tu berapa ????</a:t>
            </a:r>
            <a:endParaRPr lang="id-ID" dirty="0"/>
          </a:p>
        </p:txBody>
      </p:sp>
      <p:sp>
        <p:nvSpPr>
          <p:cNvPr id="8" name="Oval Callout 7"/>
          <p:cNvSpPr/>
          <p:nvPr/>
        </p:nvSpPr>
        <p:spPr>
          <a:xfrm rot="9016812" flipV="1">
            <a:off x="753058" y="3121922"/>
            <a:ext cx="1647902" cy="1107726"/>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smtClean="0"/>
              <a:t>180°</a:t>
            </a:r>
            <a:endParaRPr lang="id-ID"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0296" y="571480"/>
            <a:ext cx="7772400" cy="1071570"/>
          </a:xfrm>
        </p:spPr>
        <p:txBody>
          <a:bodyPr>
            <a:normAutofit fontScale="90000"/>
          </a:bodyPr>
          <a:lstStyle/>
          <a:p>
            <a:r>
              <a:rPr lang="id-ID" dirty="0" smtClean="0">
                <a:latin typeface="Chinacat" pitchFamily="2" charset="0"/>
              </a:rPr>
              <a:t>Contoh</a:t>
            </a:r>
            <a:br>
              <a:rPr lang="id-ID" dirty="0" smtClean="0">
                <a:latin typeface="Chinacat" pitchFamily="2" charset="0"/>
              </a:rPr>
            </a:br>
            <a:endParaRPr lang="id-ID" dirty="0">
              <a:latin typeface="Chinacat" pitchFamily="2" charset="0"/>
            </a:endParaRPr>
          </a:p>
        </p:txBody>
      </p:sp>
      <p:sp>
        <p:nvSpPr>
          <p:cNvPr id="4" name="TextBox 3"/>
          <p:cNvSpPr txBox="1"/>
          <p:nvPr/>
        </p:nvSpPr>
        <p:spPr>
          <a:xfrm>
            <a:off x="500034" y="1467699"/>
            <a:ext cx="5357850" cy="4247317"/>
          </a:xfrm>
          <a:prstGeom prst="rect">
            <a:avLst/>
          </a:prstGeom>
          <a:noFill/>
        </p:spPr>
        <p:txBody>
          <a:bodyPr wrap="square" rtlCol="0">
            <a:spAutoFit/>
          </a:bodyPr>
          <a:lstStyle/>
          <a:p>
            <a:r>
              <a:rPr lang="en-US" dirty="0" err="1" smtClean="0">
                <a:solidFill>
                  <a:schemeClr val="bg1"/>
                </a:solidFill>
                <a:latin typeface="Chinacat" pitchFamily="2" charset="0"/>
              </a:rPr>
              <a:t>Diketahui</a:t>
            </a:r>
            <a:r>
              <a:rPr lang="en-US" dirty="0" smtClean="0">
                <a:solidFill>
                  <a:schemeClr val="bg1"/>
                </a:solidFill>
                <a:latin typeface="Chinacat" pitchFamily="2" charset="0"/>
              </a:rPr>
              <a:t> </a:t>
            </a:r>
            <a:r>
              <a:rPr lang="en-US" dirty="0" err="1" smtClean="0">
                <a:solidFill>
                  <a:schemeClr val="bg1"/>
                </a:solidFill>
                <a:latin typeface="Chinacat" pitchFamily="2" charset="0"/>
              </a:rPr>
              <a:t>pada</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PQR, </a:t>
            </a:r>
            <a:r>
              <a:rPr lang="en-US" dirty="0" err="1" smtClean="0">
                <a:solidFill>
                  <a:schemeClr val="bg1"/>
                </a:solidFill>
                <a:latin typeface="Chinacat" pitchFamily="2" charset="0"/>
              </a:rPr>
              <a:t>besar</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P = 4</a:t>
            </a:r>
            <a:r>
              <a:rPr lang="id-ID" dirty="0" smtClean="0">
                <a:solidFill>
                  <a:schemeClr val="bg1"/>
                </a:solidFill>
                <a:latin typeface="Chinacat" pitchFamily="2" charset="0"/>
              </a:rPr>
              <a:t>8°</a:t>
            </a:r>
            <a:r>
              <a:rPr lang="en-US" dirty="0" smtClean="0">
                <a:solidFill>
                  <a:schemeClr val="bg1"/>
                </a:solidFill>
                <a:latin typeface="Chinacat" pitchFamily="2" charset="0"/>
              </a:rPr>
              <a:t> </a:t>
            </a:r>
            <a:r>
              <a:rPr lang="en-US" dirty="0" err="1" smtClean="0">
                <a:solidFill>
                  <a:schemeClr val="bg1"/>
                </a:solidFill>
                <a:latin typeface="Chinacat" pitchFamily="2" charset="0"/>
              </a:rPr>
              <a:t>dan</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Q = 7</a:t>
            </a:r>
            <a:r>
              <a:rPr lang="id-ID" dirty="0" smtClean="0">
                <a:solidFill>
                  <a:schemeClr val="bg1"/>
                </a:solidFill>
                <a:latin typeface="Chinacat" pitchFamily="2" charset="0"/>
              </a:rPr>
              <a:t>2°</a:t>
            </a:r>
            <a:r>
              <a:rPr lang="en-US" dirty="0" smtClean="0">
                <a:solidFill>
                  <a:schemeClr val="bg1"/>
                </a:solidFill>
                <a:latin typeface="Chinacat" pitchFamily="2" charset="0"/>
              </a:rPr>
              <a:t>. </a:t>
            </a:r>
            <a:r>
              <a:rPr lang="en-US" dirty="0" err="1" smtClean="0">
                <a:solidFill>
                  <a:schemeClr val="bg1"/>
                </a:solidFill>
                <a:latin typeface="Chinacat" pitchFamily="2" charset="0"/>
              </a:rPr>
              <a:t>Hitunglah</a:t>
            </a:r>
            <a:r>
              <a:rPr lang="en-US" dirty="0" smtClean="0">
                <a:solidFill>
                  <a:schemeClr val="bg1"/>
                </a:solidFill>
                <a:latin typeface="Chinacat" pitchFamily="2" charset="0"/>
              </a:rPr>
              <a:t> </a:t>
            </a:r>
            <a:r>
              <a:rPr lang="en-US" dirty="0" err="1" smtClean="0">
                <a:solidFill>
                  <a:schemeClr val="bg1"/>
                </a:solidFill>
                <a:latin typeface="Chinacat" pitchFamily="2" charset="0"/>
              </a:rPr>
              <a:t>besar</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R</a:t>
            </a:r>
            <a:r>
              <a:rPr lang="id-ID" dirty="0" smtClean="0">
                <a:solidFill>
                  <a:schemeClr val="bg1"/>
                </a:solidFill>
                <a:latin typeface="Chinacat" pitchFamily="2" charset="0"/>
              </a:rPr>
              <a:t>!</a:t>
            </a:r>
          </a:p>
          <a:p>
            <a:r>
              <a:rPr lang="id-ID" dirty="0" smtClean="0">
                <a:solidFill>
                  <a:schemeClr val="bg1"/>
                </a:solidFill>
                <a:latin typeface="Chinacat" pitchFamily="2" charset="0"/>
              </a:rPr>
              <a:t> </a:t>
            </a:r>
          </a:p>
          <a:p>
            <a:r>
              <a:rPr lang="id-ID" dirty="0" smtClean="0">
                <a:solidFill>
                  <a:schemeClr val="bg1"/>
                </a:solidFill>
                <a:latin typeface="Chinacat" pitchFamily="2" charset="0"/>
              </a:rPr>
              <a:t>Penyelesaian:</a:t>
            </a:r>
          </a:p>
          <a:p>
            <a:endParaRPr lang="id-ID" dirty="0" smtClean="0">
              <a:solidFill>
                <a:schemeClr val="bg1"/>
              </a:solidFill>
              <a:latin typeface="Chinacat" pitchFamily="2" charset="0"/>
            </a:endParaRPr>
          </a:p>
          <a:p>
            <a:r>
              <a:rPr lang="en-US" dirty="0" err="1" smtClean="0">
                <a:solidFill>
                  <a:schemeClr val="bg1"/>
                </a:solidFill>
                <a:latin typeface="Chinacat" pitchFamily="2" charset="0"/>
              </a:rPr>
              <a:t>Diketahui</a:t>
            </a:r>
            <a:r>
              <a:rPr lang="id-ID"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P = 4</a:t>
            </a:r>
            <a:r>
              <a:rPr lang="id-ID" dirty="0" smtClean="0">
                <a:solidFill>
                  <a:schemeClr val="bg1"/>
                </a:solidFill>
                <a:latin typeface="Chinacat" pitchFamily="2" charset="0"/>
              </a:rPr>
              <a:t>8° </a:t>
            </a:r>
            <a:r>
              <a:rPr lang="en-US" dirty="0" err="1" smtClean="0">
                <a:solidFill>
                  <a:schemeClr val="bg1"/>
                </a:solidFill>
                <a:latin typeface="Chinacat" pitchFamily="2" charset="0"/>
              </a:rPr>
              <a:t>dan</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 Q = 72</a:t>
            </a:r>
            <a:r>
              <a:rPr lang="id-ID" dirty="0" smtClean="0">
                <a:solidFill>
                  <a:schemeClr val="bg1"/>
                </a:solidFill>
                <a:latin typeface="Chinacat" pitchFamily="2" charset="0"/>
              </a:rPr>
              <a:t>°</a:t>
            </a:r>
            <a:r>
              <a:rPr lang="en-US" dirty="0" smtClean="0">
                <a:solidFill>
                  <a:schemeClr val="bg1"/>
                </a:solidFill>
                <a:latin typeface="Chinacat" pitchFamily="2" charset="0"/>
              </a:rPr>
              <a:t>.</a:t>
            </a:r>
            <a:endParaRPr lang="id-ID" dirty="0" smtClean="0">
              <a:solidFill>
                <a:schemeClr val="bg1"/>
              </a:solidFill>
              <a:latin typeface="Chinacat" pitchFamily="2" charset="0"/>
            </a:endParaRPr>
          </a:p>
          <a:p>
            <a:r>
              <a:rPr lang="id-ID" dirty="0" smtClean="0">
                <a:solidFill>
                  <a:schemeClr val="bg1"/>
                </a:solidFill>
                <a:latin typeface="Chinacat" pitchFamily="2" charset="0"/>
              </a:rPr>
              <a:t>Ditanya: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R</a:t>
            </a:r>
            <a:endParaRPr lang="id-ID" dirty="0" smtClean="0">
              <a:solidFill>
                <a:schemeClr val="bg1"/>
              </a:solidFill>
              <a:latin typeface="Chinacat" pitchFamily="2" charset="0"/>
            </a:endParaRPr>
          </a:p>
          <a:p>
            <a:r>
              <a:rPr lang="id-ID" dirty="0" smtClean="0">
                <a:solidFill>
                  <a:schemeClr val="bg1"/>
                </a:solidFill>
                <a:latin typeface="Chinacat" pitchFamily="2" charset="0"/>
              </a:rPr>
              <a:t>Jawab: </a:t>
            </a:r>
          </a:p>
          <a:p>
            <a:r>
              <a:rPr lang="en-US" dirty="0" err="1" smtClean="0">
                <a:solidFill>
                  <a:schemeClr val="bg1"/>
                </a:solidFill>
                <a:latin typeface="Chinacat" pitchFamily="2" charset="0"/>
              </a:rPr>
              <a:t>Pada</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PQR, </a:t>
            </a:r>
            <a:r>
              <a:rPr lang="en-US" dirty="0" err="1" smtClean="0">
                <a:solidFill>
                  <a:schemeClr val="bg1"/>
                </a:solidFill>
                <a:latin typeface="Chinacat" pitchFamily="2" charset="0"/>
              </a:rPr>
              <a:t>berlaku</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P +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Q +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R = 180</a:t>
            </a:r>
            <a:r>
              <a:rPr lang="id-ID" dirty="0" smtClean="0">
                <a:solidFill>
                  <a:schemeClr val="bg1"/>
                </a:solidFill>
                <a:latin typeface="Chinacat" pitchFamily="2" charset="0"/>
              </a:rPr>
              <a:t>°</a:t>
            </a:r>
            <a:r>
              <a:rPr lang="en-US" dirty="0" smtClean="0">
                <a:solidFill>
                  <a:schemeClr val="bg1"/>
                </a:solidFill>
                <a:latin typeface="Chinacat" pitchFamily="2" charset="0"/>
              </a:rPr>
              <a:t>,</a:t>
            </a:r>
            <a:endParaRPr lang="id-ID" dirty="0" smtClean="0">
              <a:solidFill>
                <a:schemeClr val="bg1"/>
              </a:solidFill>
              <a:latin typeface="Chinacat" pitchFamily="2" charset="0"/>
            </a:endParaRPr>
          </a:p>
          <a:p>
            <a:r>
              <a:rPr lang="en-US" dirty="0" err="1" smtClean="0">
                <a:solidFill>
                  <a:schemeClr val="bg1"/>
                </a:solidFill>
                <a:latin typeface="Chinacat" pitchFamily="2" charset="0"/>
              </a:rPr>
              <a:t>sehingga</a:t>
            </a:r>
            <a:r>
              <a:rPr lang="en-US" dirty="0" smtClean="0">
                <a:solidFill>
                  <a:schemeClr val="bg1"/>
                </a:solidFill>
                <a:latin typeface="Chinacat" pitchFamily="2" charset="0"/>
              </a:rPr>
              <a:t> 48</a:t>
            </a:r>
            <a:r>
              <a:rPr lang="id-ID" dirty="0" smtClean="0">
                <a:solidFill>
                  <a:schemeClr val="bg1"/>
                </a:solidFill>
                <a:latin typeface="Chinacat" pitchFamily="2" charset="0"/>
              </a:rPr>
              <a:t>° </a:t>
            </a:r>
            <a:r>
              <a:rPr lang="en-US" dirty="0" smtClean="0">
                <a:solidFill>
                  <a:schemeClr val="bg1"/>
                </a:solidFill>
                <a:latin typeface="Chinacat" pitchFamily="2" charset="0"/>
              </a:rPr>
              <a:t>+ 72</a:t>
            </a:r>
            <a:r>
              <a:rPr lang="id-ID" dirty="0" smtClean="0">
                <a:solidFill>
                  <a:schemeClr val="bg1"/>
                </a:solidFill>
                <a:latin typeface="Chinacat" pitchFamily="2" charset="0"/>
              </a:rPr>
              <a:t>° </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R = 180</a:t>
            </a:r>
            <a:r>
              <a:rPr lang="id-ID" dirty="0" smtClean="0">
                <a:solidFill>
                  <a:schemeClr val="bg1"/>
                </a:solidFill>
                <a:latin typeface="Chinacat" pitchFamily="2" charset="0"/>
              </a:rPr>
              <a:t>°</a:t>
            </a:r>
          </a:p>
          <a:p>
            <a:r>
              <a:rPr lang="en-US" dirty="0" smtClean="0">
                <a:solidFill>
                  <a:schemeClr val="bg1"/>
                </a:solidFill>
                <a:latin typeface="Chinacat" pitchFamily="2" charset="0"/>
              </a:rPr>
              <a:t>120</a:t>
            </a:r>
            <a:r>
              <a:rPr lang="id-ID" dirty="0" smtClean="0">
                <a:solidFill>
                  <a:schemeClr val="bg1"/>
                </a:solidFill>
                <a:latin typeface="Chinacat" pitchFamily="2" charset="0"/>
              </a:rPr>
              <a:t>° </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R = 180</a:t>
            </a:r>
            <a:r>
              <a:rPr lang="id-ID" dirty="0" smtClean="0">
                <a:solidFill>
                  <a:schemeClr val="bg1"/>
                </a:solidFill>
                <a:latin typeface="Chinacat" pitchFamily="2" charset="0"/>
              </a:rPr>
              <a:t>°</a:t>
            </a:r>
          </a:p>
          <a:p>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R = 180</a:t>
            </a:r>
            <a:r>
              <a:rPr lang="id-ID" dirty="0" smtClean="0">
                <a:solidFill>
                  <a:schemeClr val="bg1"/>
                </a:solidFill>
                <a:latin typeface="Chinacat" pitchFamily="2" charset="0"/>
              </a:rPr>
              <a:t>°</a:t>
            </a:r>
            <a:r>
              <a:rPr lang="en-US" dirty="0" smtClean="0">
                <a:solidFill>
                  <a:schemeClr val="bg1"/>
                </a:solidFill>
                <a:latin typeface="Chinacat" pitchFamily="2" charset="0"/>
              </a:rPr>
              <a:t> – 120</a:t>
            </a:r>
            <a:r>
              <a:rPr lang="id-ID" dirty="0" smtClean="0">
                <a:solidFill>
                  <a:schemeClr val="bg1"/>
                </a:solidFill>
                <a:latin typeface="Chinacat" pitchFamily="2" charset="0"/>
              </a:rPr>
              <a:t>°</a:t>
            </a:r>
          </a:p>
          <a:p>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 R = 60</a:t>
            </a:r>
            <a:r>
              <a:rPr lang="id-ID" dirty="0" smtClean="0">
                <a:solidFill>
                  <a:schemeClr val="bg1"/>
                </a:solidFill>
                <a:latin typeface="Chinacat" pitchFamily="2" charset="0"/>
              </a:rPr>
              <a:t>°</a:t>
            </a:r>
          </a:p>
          <a:p>
            <a:r>
              <a:rPr lang="en-US" dirty="0" err="1" smtClean="0">
                <a:solidFill>
                  <a:schemeClr val="bg1"/>
                </a:solidFill>
                <a:latin typeface="Chinacat" pitchFamily="2" charset="0"/>
              </a:rPr>
              <a:t>Jadi</a:t>
            </a:r>
            <a:r>
              <a:rPr lang="en-US" dirty="0" smtClean="0">
                <a:solidFill>
                  <a:schemeClr val="bg1"/>
                </a:solidFill>
                <a:latin typeface="Chinacat" pitchFamily="2" charset="0"/>
              </a:rPr>
              <a:t>, </a:t>
            </a:r>
            <a:r>
              <a:rPr lang="en-US" dirty="0" err="1" smtClean="0">
                <a:solidFill>
                  <a:schemeClr val="bg1"/>
                </a:solidFill>
                <a:latin typeface="Chinacat" pitchFamily="2" charset="0"/>
              </a:rPr>
              <a:t>besar</a:t>
            </a:r>
            <a:r>
              <a:rPr lang="en-US" dirty="0" smtClean="0">
                <a:solidFill>
                  <a:schemeClr val="bg1"/>
                </a:solidFill>
                <a:latin typeface="Chinacat" pitchFamily="2" charset="0"/>
              </a:rPr>
              <a:t> </a:t>
            </a:r>
            <a:r>
              <a:rPr lang="en-US" dirty="0" smtClean="0">
                <a:solidFill>
                  <a:schemeClr val="bg1"/>
                </a:solidFill>
                <a:latin typeface="Chinacat" pitchFamily="2" charset="0"/>
                <a:sym typeface="Symbol"/>
              </a:rPr>
              <a:t></a:t>
            </a:r>
            <a:r>
              <a:rPr lang="en-US" dirty="0" smtClean="0">
                <a:solidFill>
                  <a:schemeClr val="bg1"/>
                </a:solidFill>
                <a:latin typeface="Chinacat" pitchFamily="2" charset="0"/>
              </a:rPr>
              <a:t> R = 60</a:t>
            </a:r>
            <a:r>
              <a:rPr lang="id-ID" dirty="0" smtClean="0">
                <a:solidFill>
                  <a:schemeClr val="bg1"/>
                </a:solidFill>
                <a:latin typeface="Chinacat" pitchFamily="2" charset="0"/>
              </a:rPr>
              <a:t>°</a:t>
            </a:r>
          </a:p>
          <a:p>
            <a:endParaRPr lang="id-ID" dirty="0">
              <a:solidFill>
                <a:schemeClr val="bg1"/>
              </a:solidFill>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40962" name="Group 105"/>
          <p:cNvGrpSpPr>
            <a:grpSpLocks/>
          </p:cNvGrpSpPr>
          <p:nvPr/>
        </p:nvGrpSpPr>
        <p:grpSpPr bwMode="auto">
          <a:xfrm>
            <a:off x="6034118" y="857232"/>
            <a:ext cx="2967038" cy="1857388"/>
            <a:chOff x="0" y="0"/>
            <a:chExt cx="2967355" cy="1399798"/>
          </a:xfrm>
        </p:grpSpPr>
        <p:cxnSp>
          <p:nvCxnSpPr>
            <p:cNvPr id="98" name="Straight Connector 98"/>
            <p:cNvCxnSpPr>
              <a:cxnSpLocks noChangeShapeType="1"/>
            </p:cNvCxnSpPr>
            <p:nvPr/>
          </p:nvCxnSpPr>
          <p:spPr bwMode="auto">
            <a:xfrm flipH="1">
              <a:off x="266700" y="276225"/>
              <a:ext cx="638222" cy="958419"/>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99" name="Straight Connector 99"/>
            <p:cNvCxnSpPr>
              <a:cxnSpLocks noChangeShapeType="1"/>
            </p:cNvCxnSpPr>
            <p:nvPr/>
          </p:nvCxnSpPr>
          <p:spPr bwMode="auto">
            <a:xfrm>
              <a:off x="266700" y="1238250"/>
              <a:ext cx="2381250" cy="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100" name="Straight Connector 100"/>
            <p:cNvCxnSpPr>
              <a:cxnSpLocks noChangeShapeType="1"/>
            </p:cNvCxnSpPr>
            <p:nvPr/>
          </p:nvCxnSpPr>
          <p:spPr bwMode="auto">
            <a:xfrm>
              <a:off x="904875" y="276225"/>
              <a:ext cx="1297719" cy="958419"/>
            </a:xfrm>
            <a:prstGeom prst="line">
              <a:avLst/>
            </a:prstGeom>
            <a:noFill/>
            <a:ln w="25400" algn="ctr">
              <a:solidFill>
                <a:srgbClr val="000000"/>
              </a:solidFill>
              <a:round/>
              <a:headEnd/>
              <a:tailEnd/>
            </a:ln>
            <a:effectLst>
              <a:outerShdw dist="20000" dir="5400000" rotWithShape="0">
                <a:srgbClr val="000000">
                  <a:alpha val="37999"/>
                </a:srgbClr>
              </a:outerShdw>
            </a:effectLst>
          </p:spPr>
        </p:cxnSp>
        <p:sp>
          <p:nvSpPr>
            <p:cNvPr id="101" name="Text Box 101"/>
            <p:cNvSpPr txBox="1">
              <a:spLocks noChangeArrowheads="1"/>
            </p:cNvSpPr>
            <p:nvPr/>
          </p:nvSpPr>
          <p:spPr bwMode="auto">
            <a:xfrm>
              <a:off x="0" y="1104900"/>
              <a:ext cx="319990" cy="29489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Text Box 102"/>
            <p:cNvSpPr txBox="1">
              <a:spLocks noChangeArrowheads="1"/>
            </p:cNvSpPr>
            <p:nvPr/>
          </p:nvSpPr>
          <p:spPr bwMode="auto">
            <a:xfrm>
              <a:off x="2124075" y="962025"/>
              <a:ext cx="319405" cy="29464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B</a:t>
              </a:r>
              <a:endParaRPr kumimoji="0" lang="id-ID"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Text Box 103"/>
            <p:cNvSpPr txBox="1">
              <a:spLocks noChangeArrowheads="1"/>
            </p:cNvSpPr>
            <p:nvPr/>
          </p:nvSpPr>
          <p:spPr bwMode="auto">
            <a:xfrm>
              <a:off x="752540" y="0"/>
              <a:ext cx="319405" cy="29464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t>
              </a:r>
              <a:endParaRPr kumimoji="0" lang="id-ID" sz="2800" b="0" i="0" u="none" strike="noStrike" cap="none" normalizeH="0" baseline="0" smtClean="0">
                <a:ln>
                  <a:noFill/>
                </a:ln>
                <a:solidFill>
                  <a:schemeClr val="tx1"/>
                </a:solidFill>
                <a:effectLst/>
                <a:latin typeface="Arial" pitchFamily="34" charset="0"/>
                <a:cs typeface="Arial" pitchFamily="34" charset="0"/>
              </a:endParaRPr>
            </a:p>
          </p:txBody>
        </p:sp>
        <p:sp>
          <p:nvSpPr>
            <p:cNvPr id="104" name="Text Box 104"/>
            <p:cNvSpPr txBox="1">
              <a:spLocks noChangeArrowheads="1"/>
            </p:cNvSpPr>
            <p:nvPr/>
          </p:nvSpPr>
          <p:spPr bwMode="auto">
            <a:xfrm>
              <a:off x="2647950" y="1095375"/>
              <a:ext cx="319405" cy="29464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D</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 name="TextBox 9"/>
          <p:cNvSpPr txBox="1"/>
          <p:nvPr/>
        </p:nvSpPr>
        <p:spPr>
          <a:xfrm>
            <a:off x="214282" y="976387"/>
            <a:ext cx="5929354" cy="4062651"/>
          </a:xfrm>
          <a:prstGeom prst="rect">
            <a:avLst/>
          </a:prstGeom>
          <a:noFill/>
        </p:spPr>
        <p:txBody>
          <a:bodyPr wrap="square" rtlCol="0">
            <a:spAutoFit/>
          </a:bodyPr>
          <a:lstStyle/>
          <a:p>
            <a:r>
              <a:rPr lang="en-US" sz="1600" b="1" dirty="0" smtClean="0">
                <a:solidFill>
                  <a:schemeClr val="accent6">
                    <a:lumMod val="50000"/>
                  </a:schemeClr>
                </a:solidFill>
                <a:latin typeface="Comic Sans MS" pitchFamily="66" charset="0"/>
              </a:rPr>
              <a:t>Kalian </a:t>
            </a:r>
            <a:r>
              <a:rPr lang="en-US" sz="1600" b="1" dirty="0" err="1" smtClean="0">
                <a:solidFill>
                  <a:schemeClr val="accent6">
                    <a:lumMod val="50000"/>
                  </a:schemeClr>
                </a:solidFill>
                <a:latin typeface="Comic Sans MS" pitchFamily="66" charset="0"/>
              </a:rPr>
              <a:t>telah</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mengetahui</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bahwa</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jumlah</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sudut</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dalam</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segitiga</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adalah</a:t>
            </a:r>
            <a:r>
              <a:rPr lang="en-US" sz="1600" b="1" dirty="0" smtClean="0">
                <a:solidFill>
                  <a:schemeClr val="accent6">
                    <a:lumMod val="50000"/>
                  </a:schemeClr>
                </a:solidFill>
                <a:latin typeface="Comic Sans MS" pitchFamily="66" charset="0"/>
              </a:rPr>
              <a:t> 180o. </a:t>
            </a:r>
            <a:r>
              <a:rPr lang="en-US" sz="1600" b="1" dirty="0" err="1" smtClean="0">
                <a:solidFill>
                  <a:schemeClr val="accent6">
                    <a:lumMod val="50000"/>
                  </a:schemeClr>
                </a:solidFill>
                <a:latin typeface="Comic Sans MS" pitchFamily="66" charset="0"/>
              </a:rPr>
              <a:t>Selanjutnya</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untuk</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memahami</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pengertian</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sudut</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luar</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segitiga</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pelajari</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uraian</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berikut</a:t>
            </a:r>
            <a:r>
              <a:rPr lang="en-US" sz="1600" b="1" dirty="0" smtClean="0">
                <a:solidFill>
                  <a:schemeClr val="accent6">
                    <a:lumMod val="50000"/>
                  </a:schemeClr>
                </a:solidFill>
                <a:latin typeface="Comic Sans MS" pitchFamily="66" charset="0"/>
              </a:rPr>
              <a:t>.</a:t>
            </a:r>
            <a:endParaRPr lang="id-ID" sz="1600" b="1" dirty="0" smtClean="0">
              <a:solidFill>
                <a:schemeClr val="accent6">
                  <a:lumMod val="50000"/>
                </a:schemeClr>
              </a:solidFill>
              <a:latin typeface="Comic Sans MS" pitchFamily="66" charset="0"/>
            </a:endParaRPr>
          </a:p>
          <a:p>
            <a:r>
              <a:rPr lang="en-US" sz="1600" b="1" dirty="0" err="1" smtClean="0">
                <a:solidFill>
                  <a:schemeClr val="accent6">
                    <a:lumMod val="50000"/>
                  </a:schemeClr>
                </a:solidFill>
                <a:latin typeface="Comic Sans MS" pitchFamily="66" charset="0"/>
              </a:rPr>
              <a:t>Perhatikan</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Gambar</a:t>
            </a:r>
            <a:endParaRPr lang="id-ID" sz="1600" b="1" dirty="0" smtClean="0">
              <a:solidFill>
                <a:schemeClr val="accent6">
                  <a:lumMod val="50000"/>
                </a:schemeClr>
              </a:solidFill>
              <a:latin typeface="Comic Sans MS" pitchFamily="66" charset="0"/>
            </a:endParaRPr>
          </a:p>
          <a:p>
            <a:r>
              <a:rPr lang="en-US" sz="1600" b="1" dirty="0" err="1" smtClean="0">
                <a:solidFill>
                  <a:schemeClr val="accent6">
                    <a:lumMod val="50000"/>
                  </a:schemeClr>
                </a:solidFill>
                <a:latin typeface="Comic Sans MS" pitchFamily="66" charset="0"/>
              </a:rPr>
              <a:t>Pada</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gambar</a:t>
            </a:r>
            <a:r>
              <a:rPr lang="en-US" sz="1600" b="1" dirty="0" smtClean="0">
                <a:solidFill>
                  <a:schemeClr val="accent6">
                    <a:lumMod val="50000"/>
                  </a:schemeClr>
                </a:solidFill>
                <a:latin typeface="Comic Sans MS" pitchFamily="66" charset="0"/>
              </a:rPr>
              <a:t>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ABC </a:t>
            </a:r>
            <a:r>
              <a:rPr lang="en-US" sz="1600" b="1" dirty="0" err="1" smtClean="0">
                <a:solidFill>
                  <a:schemeClr val="accent6">
                    <a:lumMod val="50000"/>
                  </a:schemeClr>
                </a:solidFill>
                <a:latin typeface="Comic Sans MS" pitchFamily="66" charset="0"/>
              </a:rPr>
              <a:t>di</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samping</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sisi</a:t>
            </a:r>
            <a:r>
              <a:rPr lang="en-US" sz="1600" b="1" dirty="0" smtClean="0">
                <a:solidFill>
                  <a:schemeClr val="accent6">
                    <a:lumMod val="50000"/>
                  </a:schemeClr>
                </a:solidFill>
                <a:latin typeface="Comic Sans MS" pitchFamily="66" charset="0"/>
              </a:rPr>
              <a:t> AB </a:t>
            </a:r>
            <a:r>
              <a:rPr lang="en-US" sz="1600" b="1" dirty="0" err="1" smtClean="0">
                <a:solidFill>
                  <a:schemeClr val="accent6">
                    <a:lumMod val="50000"/>
                  </a:schemeClr>
                </a:solidFill>
                <a:latin typeface="Comic Sans MS" pitchFamily="66" charset="0"/>
              </a:rPr>
              <a:t>diperpanjang</a:t>
            </a:r>
            <a:endParaRPr lang="id-ID" sz="1600" b="1" dirty="0" smtClean="0">
              <a:solidFill>
                <a:schemeClr val="accent6">
                  <a:lumMod val="50000"/>
                </a:schemeClr>
              </a:solidFill>
              <a:latin typeface="Comic Sans MS" pitchFamily="66" charset="0"/>
            </a:endParaRPr>
          </a:p>
          <a:p>
            <a:r>
              <a:rPr lang="en-US" sz="1600" b="1" dirty="0" err="1" smtClean="0">
                <a:solidFill>
                  <a:schemeClr val="accent6">
                    <a:lumMod val="50000"/>
                  </a:schemeClr>
                </a:solidFill>
                <a:latin typeface="Comic Sans MS" pitchFamily="66" charset="0"/>
              </a:rPr>
              <a:t>sehingga</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membentuk</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garis</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lurus</a:t>
            </a:r>
            <a:r>
              <a:rPr lang="en-US" sz="1600" b="1" dirty="0" smtClean="0">
                <a:solidFill>
                  <a:schemeClr val="accent6">
                    <a:lumMod val="50000"/>
                  </a:schemeClr>
                </a:solidFill>
                <a:latin typeface="Comic Sans MS" pitchFamily="66" charset="0"/>
              </a:rPr>
              <a:t> ABD.</a:t>
            </a:r>
            <a:r>
              <a:rPr lang="id-ID"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Pada</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segitiga</a:t>
            </a:r>
            <a:r>
              <a:rPr lang="en-US" sz="1600" b="1" dirty="0" smtClean="0">
                <a:solidFill>
                  <a:schemeClr val="accent6">
                    <a:lumMod val="50000"/>
                  </a:schemeClr>
                </a:solidFill>
                <a:latin typeface="Comic Sans MS" pitchFamily="66" charset="0"/>
              </a:rPr>
              <a:t> ABC </a:t>
            </a:r>
            <a:r>
              <a:rPr lang="en-US" sz="1600" b="1" dirty="0" err="1" smtClean="0">
                <a:solidFill>
                  <a:schemeClr val="accent6">
                    <a:lumMod val="50000"/>
                  </a:schemeClr>
                </a:solidFill>
                <a:latin typeface="Comic Sans MS" pitchFamily="66" charset="0"/>
              </a:rPr>
              <a:t>berlaku</a:t>
            </a:r>
            <a:endParaRPr lang="id-ID" sz="1600" b="1" dirty="0" smtClean="0">
              <a:solidFill>
                <a:schemeClr val="accent6">
                  <a:lumMod val="50000"/>
                </a:schemeClr>
              </a:solidFill>
              <a:latin typeface="Comic Sans MS" pitchFamily="66" charset="0"/>
            </a:endParaRPr>
          </a:p>
          <a:p>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BAC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ABC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ACB = 180</a:t>
            </a:r>
            <a:r>
              <a:rPr lang="id-ID" sz="1600" b="1" dirty="0" smtClean="0">
                <a:solidFill>
                  <a:schemeClr val="accent6">
                    <a:lumMod val="50000"/>
                  </a:schemeClr>
                </a:solidFill>
                <a:latin typeface="Comic Sans MS" pitchFamily="66" charset="0"/>
              </a:rPr>
              <a:t>°</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sudut</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dalam</a:t>
            </a:r>
            <a:r>
              <a:rPr lang="en-US" sz="1600" b="1" dirty="0" smtClean="0">
                <a:solidFill>
                  <a:schemeClr val="accent6">
                    <a:lumMod val="50000"/>
                  </a:schemeClr>
                </a:solidFill>
                <a:latin typeface="Comic Sans MS" pitchFamily="66" charset="0"/>
              </a:rPr>
              <a:t>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ABC)</a:t>
            </a:r>
            <a:endParaRPr lang="id-ID" sz="1600" b="1" dirty="0" smtClean="0">
              <a:solidFill>
                <a:schemeClr val="accent6">
                  <a:lumMod val="50000"/>
                </a:schemeClr>
              </a:solidFill>
              <a:latin typeface="Comic Sans MS" pitchFamily="66" charset="0"/>
            </a:endParaRPr>
          </a:p>
          <a:p>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BAC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ACB = 180</a:t>
            </a:r>
            <a:r>
              <a:rPr lang="id-ID" sz="1600" b="1" dirty="0" smtClean="0">
                <a:solidFill>
                  <a:schemeClr val="accent6">
                    <a:lumMod val="50000"/>
                  </a:schemeClr>
                </a:solidFill>
                <a:latin typeface="Comic Sans MS" pitchFamily="66" charset="0"/>
              </a:rPr>
              <a:t>°</a:t>
            </a:r>
            <a:r>
              <a:rPr lang="en-US" sz="1600" b="1" dirty="0" smtClean="0">
                <a:solidFill>
                  <a:schemeClr val="accent6">
                    <a:lumMod val="50000"/>
                  </a:schemeClr>
                </a:solidFill>
                <a:latin typeface="Comic Sans MS" pitchFamily="66" charset="0"/>
              </a:rPr>
              <a:t>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ABC ................. (</a:t>
            </a:r>
            <a:r>
              <a:rPr lang="en-US" sz="1600" b="1" dirty="0" err="1" smtClean="0">
                <a:solidFill>
                  <a:schemeClr val="accent6">
                    <a:lumMod val="50000"/>
                  </a:schemeClr>
                </a:solidFill>
                <a:latin typeface="Comic Sans MS" pitchFamily="66" charset="0"/>
              </a:rPr>
              <a:t>i</a:t>
            </a:r>
            <a:r>
              <a:rPr lang="en-US" sz="1600" b="1" dirty="0" smtClean="0">
                <a:solidFill>
                  <a:schemeClr val="accent6">
                    <a:lumMod val="50000"/>
                  </a:schemeClr>
                </a:solidFill>
                <a:latin typeface="Comic Sans MS" pitchFamily="66" charset="0"/>
              </a:rPr>
              <a:t>)</a:t>
            </a:r>
            <a:endParaRPr lang="id-ID" sz="1600" b="1" dirty="0" smtClean="0">
              <a:solidFill>
                <a:schemeClr val="accent6">
                  <a:lumMod val="50000"/>
                </a:schemeClr>
              </a:solidFill>
              <a:latin typeface="Comic Sans MS" pitchFamily="66" charset="0"/>
            </a:endParaRPr>
          </a:p>
          <a:p>
            <a:r>
              <a:rPr lang="en-US" sz="1600" b="1" dirty="0" err="1" smtClean="0">
                <a:solidFill>
                  <a:schemeClr val="accent6">
                    <a:lumMod val="50000"/>
                  </a:schemeClr>
                </a:solidFill>
                <a:latin typeface="Comic Sans MS" pitchFamily="66" charset="0"/>
              </a:rPr>
              <a:t>Padahal</a:t>
            </a:r>
            <a:r>
              <a:rPr lang="en-US" sz="1600" b="1" dirty="0" smtClean="0">
                <a:solidFill>
                  <a:schemeClr val="accent6">
                    <a:lumMod val="50000"/>
                  </a:schemeClr>
                </a:solidFill>
                <a:latin typeface="Comic Sans MS" pitchFamily="66" charset="0"/>
              </a:rPr>
              <a:t>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ABC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CBD = 180</a:t>
            </a:r>
            <a:r>
              <a:rPr lang="id-ID" sz="1600" b="1" dirty="0" smtClean="0">
                <a:solidFill>
                  <a:schemeClr val="accent6">
                    <a:lumMod val="50000"/>
                  </a:schemeClr>
                </a:solidFill>
                <a:latin typeface="Comic Sans MS" pitchFamily="66" charset="0"/>
              </a:rPr>
              <a:t>°</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berpelurus</a:t>
            </a:r>
            <a:r>
              <a:rPr lang="en-US" sz="1600" b="1" dirty="0" smtClean="0">
                <a:solidFill>
                  <a:schemeClr val="accent6">
                    <a:lumMod val="50000"/>
                  </a:schemeClr>
                </a:solidFill>
                <a:latin typeface="Comic Sans MS" pitchFamily="66" charset="0"/>
              </a:rPr>
              <a:t>)</a:t>
            </a:r>
            <a:endParaRPr lang="id-ID" sz="1600" b="1" dirty="0" smtClean="0">
              <a:solidFill>
                <a:schemeClr val="accent6">
                  <a:lumMod val="50000"/>
                </a:schemeClr>
              </a:solidFill>
              <a:latin typeface="Comic Sans MS" pitchFamily="66" charset="0"/>
            </a:endParaRPr>
          </a:p>
          <a:p>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CBD = 180</a:t>
            </a:r>
            <a:r>
              <a:rPr lang="id-ID" sz="1600" b="1" dirty="0" smtClean="0">
                <a:solidFill>
                  <a:schemeClr val="accent6">
                    <a:lumMod val="50000"/>
                  </a:schemeClr>
                </a:solidFill>
                <a:latin typeface="Comic Sans MS" pitchFamily="66" charset="0"/>
              </a:rPr>
              <a:t>°</a:t>
            </a:r>
            <a:r>
              <a:rPr lang="en-US" sz="1600" b="1" dirty="0" smtClean="0">
                <a:solidFill>
                  <a:schemeClr val="accent6">
                    <a:lumMod val="50000"/>
                  </a:schemeClr>
                </a:solidFill>
                <a:latin typeface="Comic Sans MS" pitchFamily="66" charset="0"/>
              </a:rPr>
              <a:t>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ABC ................... (ii)</a:t>
            </a:r>
            <a:r>
              <a:rPr lang="en-US" sz="1600" b="1" i="1" dirty="0" smtClean="0">
                <a:solidFill>
                  <a:schemeClr val="accent6">
                    <a:lumMod val="50000"/>
                  </a:schemeClr>
                </a:solidFill>
                <a:latin typeface="Comic Sans MS" pitchFamily="66" charset="0"/>
              </a:rPr>
              <a:t> </a:t>
            </a:r>
            <a:endParaRPr lang="id-ID" sz="1600" b="1" dirty="0" smtClean="0">
              <a:solidFill>
                <a:schemeClr val="accent6">
                  <a:lumMod val="50000"/>
                </a:schemeClr>
              </a:solidFill>
              <a:latin typeface="Comic Sans MS" pitchFamily="66" charset="0"/>
            </a:endParaRPr>
          </a:p>
          <a:p>
            <a:r>
              <a:rPr lang="en-US" sz="1600" b="1" dirty="0" err="1" smtClean="0">
                <a:solidFill>
                  <a:schemeClr val="accent6">
                    <a:lumMod val="50000"/>
                  </a:schemeClr>
                </a:solidFill>
                <a:latin typeface="Comic Sans MS" pitchFamily="66" charset="0"/>
              </a:rPr>
              <a:t>Selanjutnya</a:t>
            </a:r>
            <a:r>
              <a:rPr lang="en-US" sz="1600" b="1" dirty="0" smtClean="0">
                <a:solidFill>
                  <a:schemeClr val="accent6">
                    <a:lumMod val="50000"/>
                  </a:schemeClr>
                </a:solidFill>
                <a:latin typeface="Comic Sans MS" pitchFamily="66" charset="0"/>
              </a:rPr>
              <a:t>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CBD </a:t>
            </a:r>
            <a:r>
              <a:rPr lang="en-US" sz="1600" b="1" dirty="0" err="1" smtClean="0">
                <a:solidFill>
                  <a:schemeClr val="accent6">
                    <a:lumMod val="50000"/>
                  </a:schemeClr>
                </a:solidFill>
                <a:latin typeface="Comic Sans MS" pitchFamily="66" charset="0"/>
              </a:rPr>
              <a:t>disebut</a:t>
            </a:r>
            <a:r>
              <a:rPr lang="en-US" sz="1600" b="1" dirty="0" smtClean="0">
                <a:solidFill>
                  <a:schemeClr val="accent6">
                    <a:lumMod val="50000"/>
                  </a:schemeClr>
                </a:solidFill>
                <a:latin typeface="Comic Sans MS" pitchFamily="66" charset="0"/>
              </a:rPr>
              <a:t> </a:t>
            </a:r>
            <a:r>
              <a:rPr lang="en-US" sz="1600" b="1" i="1" dirty="0" err="1" smtClean="0">
                <a:solidFill>
                  <a:schemeClr val="accent6">
                    <a:lumMod val="50000"/>
                  </a:schemeClr>
                </a:solidFill>
                <a:latin typeface="Comic Sans MS" pitchFamily="66" charset="0"/>
              </a:rPr>
              <a:t>sudut</a:t>
            </a:r>
            <a:r>
              <a:rPr lang="en-US" sz="1600" b="1" i="1" dirty="0" smtClean="0">
                <a:solidFill>
                  <a:schemeClr val="accent6">
                    <a:lumMod val="50000"/>
                  </a:schemeClr>
                </a:solidFill>
                <a:latin typeface="Comic Sans MS" pitchFamily="66" charset="0"/>
              </a:rPr>
              <a:t> </a:t>
            </a:r>
            <a:r>
              <a:rPr lang="en-US" sz="1600" b="1" i="1" dirty="0" err="1" smtClean="0">
                <a:solidFill>
                  <a:schemeClr val="accent6">
                    <a:lumMod val="50000"/>
                  </a:schemeClr>
                </a:solidFill>
                <a:latin typeface="Comic Sans MS" pitchFamily="66" charset="0"/>
              </a:rPr>
              <a:t>luar</a:t>
            </a:r>
            <a:r>
              <a:rPr lang="en-US" sz="1600" b="1" i="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segitiga</a:t>
            </a:r>
            <a:r>
              <a:rPr lang="en-US" sz="1600" b="1" dirty="0" smtClean="0">
                <a:solidFill>
                  <a:schemeClr val="accent6">
                    <a:lumMod val="50000"/>
                  </a:schemeClr>
                </a:solidFill>
                <a:latin typeface="Comic Sans MS" pitchFamily="66" charset="0"/>
              </a:rPr>
              <a:t> ABC.</a:t>
            </a:r>
            <a:endParaRPr lang="id-ID" sz="1600" b="1" dirty="0" smtClean="0">
              <a:solidFill>
                <a:schemeClr val="accent6">
                  <a:lumMod val="50000"/>
                </a:schemeClr>
              </a:solidFill>
              <a:latin typeface="Comic Sans MS" pitchFamily="66" charset="0"/>
            </a:endParaRPr>
          </a:p>
          <a:p>
            <a:r>
              <a:rPr lang="en-US" sz="1600" b="1" dirty="0" err="1" smtClean="0">
                <a:solidFill>
                  <a:schemeClr val="accent6">
                    <a:lumMod val="50000"/>
                  </a:schemeClr>
                </a:solidFill>
                <a:latin typeface="Comic Sans MS" pitchFamily="66" charset="0"/>
              </a:rPr>
              <a:t>Berdasarkan</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persamaan</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i</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dan</a:t>
            </a:r>
            <a:r>
              <a:rPr lang="en-US" sz="1600" b="1" dirty="0" smtClean="0">
                <a:solidFill>
                  <a:schemeClr val="accent6">
                    <a:lumMod val="50000"/>
                  </a:schemeClr>
                </a:solidFill>
                <a:latin typeface="Comic Sans MS" pitchFamily="66" charset="0"/>
              </a:rPr>
              <a:t> (ii) </a:t>
            </a:r>
            <a:r>
              <a:rPr lang="en-US" sz="1600" b="1" dirty="0" err="1" smtClean="0">
                <a:solidFill>
                  <a:schemeClr val="accent6">
                    <a:lumMod val="50000"/>
                  </a:schemeClr>
                </a:solidFill>
                <a:latin typeface="Comic Sans MS" pitchFamily="66" charset="0"/>
              </a:rPr>
              <a:t>diperoleh</a:t>
            </a:r>
            <a:r>
              <a:rPr lang="en-US" sz="1600" b="1" dirty="0" smtClean="0">
                <a:solidFill>
                  <a:schemeClr val="accent6">
                    <a:lumMod val="50000"/>
                  </a:schemeClr>
                </a:solidFill>
                <a:latin typeface="Comic Sans MS" pitchFamily="66" charset="0"/>
              </a:rPr>
              <a:t>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CBD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BAC + </a:t>
            </a:r>
            <a:r>
              <a:rPr lang="en-US" sz="1600" b="1" dirty="0" smtClean="0">
                <a:solidFill>
                  <a:schemeClr val="accent6">
                    <a:lumMod val="50000"/>
                  </a:schemeClr>
                </a:solidFill>
                <a:latin typeface="Comic Sans MS" pitchFamily="66" charset="0"/>
                <a:sym typeface="Symbol"/>
              </a:rPr>
              <a:t></a:t>
            </a:r>
            <a:r>
              <a:rPr lang="en-US" sz="1600" b="1" dirty="0" smtClean="0">
                <a:solidFill>
                  <a:schemeClr val="accent6">
                    <a:lumMod val="50000"/>
                  </a:schemeClr>
                </a:solidFill>
                <a:latin typeface="Comic Sans MS" pitchFamily="66" charset="0"/>
              </a:rPr>
              <a:t> ACB.</a:t>
            </a:r>
            <a:endParaRPr lang="id-ID" sz="1600" b="1" dirty="0" smtClean="0">
              <a:solidFill>
                <a:schemeClr val="accent6">
                  <a:lumMod val="50000"/>
                </a:schemeClr>
              </a:solidFill>
              <a:latin typeface="Comic Sans MS" pitchFamily="66" charset="0"/>
            </a:endParaRPr>
          </a:p>
          <a:p>
            <a:r>
              <a:rPr lang="en-US" sz="1600" b="1" dirty="0" smtClean="0">
                <a:solidFill>
                  <a:schemeClr val="accent6">
                    <a:lumMod val="50000"/>
                  </a:schemeClr>
                </a:solidFill>
                <a:latin typeface="Comic Sans MS" pitchFamily="66" charset="0"/>
              </a:rPr>
              <a:t>Dari </a:t>
            </a:r>
            <a:r>
              <a:rPr lang="en-US" sz="1600" b="1" dirty="0" err="1" smtClean="0">
                <a:solidFill>
                  <a:schemeClr val="accent6">
                    <a:lumMod val="50000"/>
                  </a:schemeClr>
                </a:solidFill>
                <a:latin typeface="Comic Sans MS" pitchFamily="66" charset="0"/>
              </a:rPr>
              <a:t>uraian</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di</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atas</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dapat</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disimpulkan</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sebagai</a:t>
            </a:r>
            <a:r>
              <a:rPr lang="en-US" sz="1600" b="1" dirty="0" smtClean="0">
                <a:solidFill>
                  <a:schemeClr val="accent6">
                    <a:lumMod val="50000"/>
                  </a:schemeClr>
                </a:solidFill>
                <a:latin typeface="Comic Sans MS" pitchFamily="66" charset="0"/>
              </a:rPr>
              <a:t> </a:t>
            </a:r>
            <a:r>
              <a:rPr lang="en-US" sz="1600" b="1" dirty="0" err="1" smtClean="0">
                <a:solidFill>
                  <a:schemeClr val="accent6">
                    <a:lumMod val="50000"/>
                  </a:schemeClr>
                </a:solidFill>
                <a:latin typeface="Comic Sans MS" pitchFamily="66" charset="0"/>
              </a:rPr>
              <a:t>berikut</a:t>
            </a:r>
            <a:r>
              <a:rPr lang="id-ID" sz="1600" b="1" dirty="0" smtClean="0">
                <a:solidFill>
                  <a:schemeClr val="accent6">
                    <a:lumMod val="50000"/>
                  </a:schemeClr>
                </a:solidFill>
                <a:latin typeface="Comic Sans MS" pitchFamily="66" charset="0"/>
              </a:rPr>
              <a:t>:</a:t>
            </a:r>
          </a:p>
          <a:p>
            <a:endParaRPr lang="id-ID" sz="1600" b="1" dirty="0">
              <a:solidFill>
                <a:schemeClr val="accent6">
                  <a:lumMod val="50000"/>
                </a:schemeClr>
              </a:solidFill>
              <a:latin typeface="Comic Sans MS" pitchFamily="66" charset="0"/>
            </a:endParaRPr>
          </a:p>
        </p:txBody>
      </p:sp>
      <p:sp>
        <p:nvSpPr>
          <p:cNvPr id="40971" name="Rectangle 11"/>
          <p:cNvSpPr>
            <a:spLocks noChangeArrowheads="1"/>
          </p:cNvSpPr>
          <p:nvPr/>
        </p:nvSpPr>
        <p:spPr bwMode="auto">
          <a:xfrm>
            <a:off x="285720" y="5072074"/>
            <a:ext cx="7358114" cy="1015663"/>
          </a:xfrm>
          <a:prstGeom prst="rect">
            <a:avLst/>
          </a:prstGeom>
          <a:solidFill>
            <a:schemeClr val="accent6">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Besar</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sudut</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luar</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suatu</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segitiga</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sama</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dengan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jumlah</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dua</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sudut</a:t>
            </a:r>
            <a:r>
              <a:rPr kumimoji="0" lang="id-ID"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dalam</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yang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tidak</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berpelurus</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dengan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sudut</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luar</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tersebut</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a:t>
            </a:r>
            <a:endParaRPr kumimoji="0" lang="en-US" sz="3200" b="0" i="0" u="none" strike="noStrike" cap="none" normalizeH="0" baseline="0" dirty="0" smtClean="0">
              <a:ln>
                <a:noFill/>
              </a:ln>
              <a:solidFill>
                <a:schemeClr val="bg1"/>
              </a:solidFill>
              <a:effectLst/>
              <a:latin typeface="Chinacat" pitchFamily="2" charset="0"/>
              <a:cs typeface="Arial" pitchFamily="34" charset="0"/>
            </a:endParaRPr>
          </a:p>
        </p:txBody>
      </p:sp>
      <p:sp>
        <p:nvSpPr>
          <p:cNvPr id="14" name="TextBox 13"/>
          <p:cNvSpPr txBox="1"/>
          <p:nvPr/>
        </p:nvSpPr>
        <p:spPr>
          <a:xfrm>
            <a:off x="142844" y="142852"/>
            <a:ext cx="6858048" cy="830997"/>
          </a:xfrm>
          <a:prstGeom prst="rect">
            <a:avLst/>
          </a:prstGeom>
          <a:noFill/>
        </p:spPr>
        <p:txBody>
          <a:bodyPr wrap="square" rtlCol="0">
            <a:spAutoFit/>
          </a:bodyPr>
          <a:lstStyle/>
          <a:p>
            <a:pPr lvl="0"/>
            <a:r>
              <a:rPr lang="id-ID" sz="2400" b="1" dirty="0" smtClean="0">
                <a:latin typeface="Chinacat" pitchFamily="2" charset="0"/>
              </a:rPr>
              <a:t>Sudut Luar dan Sudut Dalam pada Segitiga</a:t>
            </a:r>
            <a:endParaRPr lang="id-ID" sz="2400" dirty="0" smtClean="0">
              <a:latin typeface="Chinacat" pitchFamily="2" charset="0"/>
            </a:endParaRPr>
          </a:p>
          <a:p>
            <a:endParaRPr lang="id-ID" sz="24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0971"/>
                                        </p:tgtEl>
                                        <p:attrNameLst>
                                          <p:attrName>style.visibility</p:attrName>
                                        </p:attrNameLst>
                                      </p:cBhvr>
                                      <p:to>
                                        <p:strVal val="visible"/>
                                      </p:to>
                                    </p:set>
                                    <p:animEffect transition="in" filter="wipe(down)">
                                      <p:cBhvr>
                                        <p:cTn id="27" dur="580">
                                          <p:stCondLst>
                                            <p:cond delay="0"/>
                                          </p:stCondLst>
                                        </p:cTn>
                                        <p:tgtEl>
                                          <p:spTgt spid="40971"/>
                                        </p:tgtEl>
                                      </p:cBhvr>
                                    </p:animEffect>
                                    <p:anim calcmode="lin" valueType="num">
                                      <p:cBhvr>
                                        <p:cTn id="28" dur="1822" tmFilter="0,0; 0.14,0.36; 0.43,0.73; 0.71,0.91; 1.0,1.0">
                                          <p:stCondLst>
                                            <p:cond delay="0"/>
                                          </p:stCondLst>
                                        </p:cTn>
                                        <p:tgtEl>
                                          <p:spTgt spid="4097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097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097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097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0971"/>
                                        </p:tgtEl>
                                        <p:attrNameLst>
                                          <p:attrName>ppt_y</p:attrName>
                                        </p:attrNameLst>
                                      </p:cBhvr>
                                      <p:tavLst>
                                        <p:tav tm="0" fmla="#ppt_y-sin(pi*$)/81">
                                          <p:val>
                                            <p:fltVal val="0"/>
                                          </p:val>
                                        </p:tav>
                                        <p:tav tm="100000">
                                          <p:val>
                                            <p:fltVal val="1"/>
                                          </p:val>
                                        </p:tav>
                                      </p:tavLst>
                                    </p:anim>
                                    <p:animScale>
                                      <p:cBhvr>
                                        <p:cTn id="33" dur="26">
                                          <p:stCondLst>
                                            <p:cond delay="650"/>
                                          </p:stCondLst>
                                        </p:cTn>
                                        <p:tgtEl>
                                          <p:spTgt spid="40971"/>
                                        </p:tgtEl>
                                      </p:cBhvr>
                                      <p:to x="100000" y="60000"/>
                                    </p:animScale>
                                    <p:animScale>
                                      <p:cBhvr>
                                        <p:cTn id="34" dur="166" decel="50000">
                                          <p:stCondLst>
                                            <p:cond delay="676"/>
                                          </p:stCondLst>
                                        </p:cTn>
                                        <p:tgtEl>
                                          <p:spTgt spid="40971"/>
                                        </p:tgtEl>
                                      </p:cBhvr>
                                      <p:to x="100000" y="100000"/>
                                    </p:animScale>
                                    <p:animScale>
                                      <p:cBhvr>
                                        <p:cTn id="35" dur="26">
                                          <p:stCondLst>
                                            <p:cond delay="1312"/>
                                          </p:stCondLst>
                                        </p:cTn>
                                        <p:tgtEl>
                                          <p:spTgt spid="40971"/>
                                        </p:tgtEl>
                                      </p:cBhvr>
                                      <p:to x="100000" y="80000"/>
                                    </p:animScale>
                                    <p:animScale>
                                      <p:cBhvr>
                                        <p:cTn id="36" dur="166" decel="50000">
                                          <p:stCondLst>
                                            <p:cond delay="1338"/>
                                          </p:stCondLst>
                                        </p:cTn>
                                        <p:tgtEl>
                                          <p:spTgt spid="40971"/>
                                        </p:tgtEl>
                                      </p:cBhvr>
                                      <p:to x="100000" y="100000"/>
                                    </p:animScale>
                                    <p:animScale>
                                      <p:cBhvr>
                                        <p:cTn id="37" dur="26">
                                          <p:stCondLst>
                                            <p:cond delay="1642"/>
                                          </p:stCondLst>
                                        </p:cTn>
                                        <p:tgtEl>
                                          <p:spTgt spid="40971"/>
                                        </p:tgtEl>
                                      </p:cBhvr>
                                      <p:to x="100000" y="90000"/>
                                    </p:animScale>
                                    <p:animScale>
                                      <p:cBhvr>
                                        <p:cTn id="38" dur="166" decel="50000">
                                          <p:stCondLst>
                                            <p:cond delay="1668"/>
                                          </p:stCondLst>
                                        </p:cTn>
                                        <p:tgtEl>
                                          <p:spTgt spid="40971"/>
                                        </p:tgtEl>
                                      </p:cBhvr>
                                      <p:to x="100000" y="100000"/>
                                    </p:animScale>
                                    <p:animScale>
                                      <p:cBhvr>
                                        <p:cTn id="39" dur="26">
                                          <p:stCondLst>
                                            <p:cond delay="1808"/>
                                          </p:stCondLst>
                                        </p:cTn>
                                        <p:tgtEl>
                                          <p:spTgt spid="40971"/>
                                        </p:tgtEl>
                                      </p:cBhvr>
                                      <p:to x="100000" y="95000"/>
                                    </p:animScale>
                                    <p:animScale>
                                      <p:cBhvr>
                                        <p:cTn id="40" dur="166" decel="50000">
                                          <p:stCondLst>
                                            <p:cond delay="1834"/>
                                          </p:stCondLst>
                                        </p:cTn>
                                        <p:tgtEl>
                                          <p:spTgt spid="409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971"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600" b="1" dirty="0">
                <a:latin typeface="Chinacat" pitchFamily="2" charset="0"/>
              </a:rPr>
              <a:t>MELUKIS GARIS-GARIS ISTIMEWA PADA SEGITIGA</a:t>
            </a:r>
            <a:endParaRPr lang="id-ID" sz="36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744"/>
            <a:ext cx="8229600" cy="1143000"/>
          </a:xfrm>
          <a:solidFill>
            <a:schemeClr val="accent6">
              <a:lumMod val="75000"/>
            </a:schemeClr>
          </a:solidFill>
          <a:ln w="57150">
            <a:solidFill>
              <a:schemeClr val="bg1">
                <a:lumMod val="95000"/>
              </a:schemeClr>
            </a:solidFill>
            <a:prstDash val="sysDash"/>
          </a:ln>
        </p:spPr>
        <p:txBody>
          <a:bodyPr>
            <a:normAutofit/>
          </a:bodyPr>
          <a:lstStyle/>
          <a:p>
            <a:r>
              <a:rPr lang="id-ID" b="1" dirty="0" smtClean="0">
                <a:latin typeface="Chinacat" pitchFamily="2" charset="0"/>
              </a:rPr>
              <a:t>Garis Tinggi</a:t>
            </a:r>
            <a:endParaRPr lang="id-ID" dirty="0">
              <a:latin typeface="Chinacat" pitchFamily="2" charset="0"/>
            </a:endParaRPr>
          </a:p>
        </p:txBody>
      </p:sp>
      <p:sp>
        <p:nvSpPr>
          <p:cNvPr id="3" name="Content Placeholder 2"/>
          <p:cNvSpPr>
            <a:spLocks noGrp="1"/>
          </p:cNvSpPr>
          <p:nvPr>
            <p:ph idx="1"/>
          </p:nvPr>
        </p:nvSpPr>
        <p:spPr>
          <a:xfrm>
            <a:off x="457200" y="2600332"/>
            <a:ext cx="8229600" cy="3043246"/>
          </a:xfrm>
          <a:ln w="57150">
            <a:solidFill>
              <a:schemeClr val="bg1"/>
            </a:solidFill>
            <a:prstDash val="dash"/>
          </a:ln>
        </p:spPr>
        <p:style>
          <a:lnRef idx="1">
            <a:schemeClr val="accent3"/>
          </a:lnRef>
          <a:fillRef idx="3">
            <a:schemeClr val="accent3"/>
          </a:fillRef>
          <a:effectRef idx="2">
            <a:schemeClr val="accent3"/>
          </a:effectRef>
          <a:fontRef idx="minor">
            <a:schemeClr val="lt1"/>
          </a:fontRef>
        </p:style>
        <p:txBody>
          <a:bodyPr>
            <a:normAutofit/>
          </a:bodyPr>
          <a:lstStyle/>
          <a:p>
            <a:r>
              <a:rPr lang="id-ID" sz="2400" dirty="0">
                <a:solidFill>
                  <a:schemeClr val="accent6">
                    <a:lumMod val="50000"/>
                  </a:schemeClr>
                </a:solidFill>
                <a:latin typeface="Chinacat" pitchFamily="2" charset="0"/>
              </a:rPr>
              <a:t>Garis tinggi segitiga selalu tegak lurus pada alasnya. Jadi, ada tiga garis tinggi pada suatu segitiga</a:t>
            </a:r>
            <a:r>
              <a:rPr lang="id-ID" sz="2400" dirty="0" smtClean="0">
                <a:solidFill>
                  <a:schemeClr val="accent6">
                    <a:lumMod val="50000"/>
                  </a:schemeClr>
                </a:solidFill>
                <a:latin typeface="Chinacat" pitchFamily="2" charset="0"/>
              </a:rPr>
              <a:t>.</a:t>
            </a:r>
          </a:p>
          <a:p>
            <a:pPr>
              <a:buNone/>
            </a:pPr>
            <a:endParaRPr lang="id-ID" sz="2400" dirty="0">
              <a:solidFill>
                <a:schemeClr val="accent6">
                  <a:lumMod val="50000"/>
                </a:schemeClr>
              </a:solidFill>
              <a:latin typeface="Chinacat" pitchFamily="2" charset="0"/>
            </a:endParaRPr>
          </a:p>
          <a:p>
            <a:r>
              <a:rPr lang="id-ID" sz="2400" dirty="0">
                <a:solidFill>
                  <a:schemeClr val="accent6">
                    <a:lumMod val="50000"/>
                  </a:schemeClr>
                </a:solidFill>
                <a:latin typeface="Chinacat" pitchFamily="2" charset="0"/>
              </a:rPr>
              <a:t>Garis tinggi segitiga adalah garis yang ditarik dari sebuah titik sudut segitiga tegak lurus sisi di hadapannya.</a:t>
            </a:r>
          </a:p>
          <a:p>
            <a:endParaRPr lang="id-ID" sz="2400" dirty="0">
              <a:solidFill>
                <a:schemeClr val="accent6">
                  <a:lumMod val="50000"/>
                </a:schemeClr>
              </a:solidFill>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4" dur="1000" fill="hold"/>
                                        <p:tgtEl>
                                          <p:spTgt spid="3">
                                            <p:bg/>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a:ln w="57150">
            <a:solidFill>
              <a:schemeClr val="tx1"/>
            </a:solidFill>
            <a:prstDash val="sysDash"/>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buNone/>
            </a:pPr>
            <a:r>
              <a:rPr lang="id-ID" dirty="0" smtClean="0">
                <a:latin typeface="Comic Sans MS" pitchFamily="66" charset="0"/>
              </a:rPr>
              <a:t>	Misalkan </a:t>
            </a:r>
            <a:r>
              <a:rPr lang="id-ID" dirty="0">
                <a:latin typeface="Comic Sans MS" pitchFamily="66" charset="0"/>
              </a:rPr>
              <a:t>kita akan melukis garis tinggi  PQR di titik Q.</a:t>
            </a:r>
          </a:p>
          <a:p>
            <a:pPr>
              <a:buNone/>
            </a:pPr>
            <a:r>
              <a:rPr lang="id-ID" dirty="0" smtClean="0">
                <a:latin typeface="Comic Sans MS" pitchFamily="66" charset="0"/>
              </a:rPr>
              <a:t>	Langkah-langkahnya </a:t>
            </a:r>
            <a:r>
              <a:rPr lang="id-ID" dirty="0">
                <a:latin typeface="Comic Sans MS" pitchFamily="66" charset="0"/>
              </a:rPr>
              <a:t>sebagai berikut</a:t>
            </a:r>
            <a:r>
              <a:rPr lang="id-ID" dirty="0" smtClean="0">
                <a:latin typeface="Comic Sans MS" pitchFamily="66" charset="0"/>
              </a:rPr>
              <a:t>.</a:t>
            </a:r>
          </a:p>
          <a:p>
            <a:endParaRPr lang="id-ID" dirty="0">
              <a:latin typeface="Comic Sans MS" pitchFamily="66" charset="0"/>
            </a:endParaRPr>
          </a:p>
          <a:p>
            <a:endParaRPr lang="id-ID" dirty="0" smtClean="0">
              <a:latin typeface="Comic Sans MS" pitchFamily="66" charset="0"/>
            </a:endParaRPr>
          </a:p>
          <a:p>
            <a:endParaRPr lang="id-ID" dirty="0">
              <a:latin typeface="Comic Sans MS" pitchFamily="66" charset="0"/>
            </a:endParaRPr>
          </a:p>
          <a:p>
            <a:endParaRPr lang="id-ID" dirty="0" smtClean="0">
              <a:latin typeface="Comic Sans MS" pitchFamily="66" charset="0"/>
            </a:endParaRPr>
          </a:p>
          <a:p>
            <a:pPr>
              <a:buNone/>
            </a:pPr>
            <a:endParaRPr lang="id-ID" dirty="0">
              <a:latin typeface="Comic Sans MS" pitchFamily="66" charset="0"/>
            </a:endParaRPr>
          </a:p>
          <a:p>
            <a:endParaRPr lang="id-ID" dirty="0" smtClean="0">
              <a:latin typeface="Comic Sans MS" pitchFamily="66" charset="0"/>
            </a:endParaRPr>
          </a:p>
          <a:p>
            <a:endParaRPr lang="id-ID" dirty="0">
              <a:latin typeface="Comic Sans MS" pitchFamily="66" charset="0"/>
            </a:endParaRPr>
          </a:p>
          <a:p>
            <a:pPr lvl="0"/>
            <a:r>
              <a:rPr lang="id-ID" dirty="0">
                <a:latin typeface="Comic Sans MS" pitchFamily="66" charset="0"/>
              </a:rPr>
              <a:t>Lukislah busur lingkaran dari titik Q sehingga memotong PR</a:t>
            </a:r>
          </a:p>
          <a:p>
            <a:r>
              <a:rPr lang="id-ID" dirty="0">
                <a:latin typeface="Comic Sans MS" pitchFamily="66" charset="0"/>
              </a:rPr>
              <a:t>di titik A dan B.</a:t>
            </a:r>
          </a:p>
          <a:p>
            <a:pPr lvl="0"/>
            <a:r>
              <a:rPr lang="id-ID" dirty="0">
                <a:latin typeface="Comic Sans MS" pitchFamily="66" charset="0"/>
              </a:rPr>
              <a:t>Dari titik A dan B, masing-masing lukislah busur lingkaran dengan jari-jari yang sama sehingga berpotongan di titik C.</a:t>
            </a:r>
          </a:p>
          <a:p>
            <a:pPr lvl="0"/>
            <a:r>
              <a:rPr lang="id-ID" dirty="0">
                <a:latin typeface="Comic Sans MS" pitchFamily="66" charset="0"/>
              </a:rPr>
              <a:t> Hubungkan titik Q dan titik C sehingga memotong PR di titik S. Garis QS adalah garis tinggi sisi PR. Peragakanlah langkah-langkah di atas untuk melukis garis tinggi sisi PQ dan QR. </a:t>
            </a:r>
          </a:p>
        </p:txBody>
      </p:sp>
      <p:grpSp>
        <p:nvGrpSpPr>
          <p:cNvPr id="1026" name="Group 2"/>
          <p:cNvGrpSpPr>
            <a:grpSpLocks/>
          </p:cNvGrpSpPr>
          <p:nvPr/>
        </p:nvGrpSpPr>
        <p:grpSpPr bwMode="auto">
          <a:xfrm>
            <a:off x="1115616" y="1124744"/>
            <a:ext cx="1925637" cy="1828800"/>
            <a:chOff x="525" y="4303"/>
            <a:chExt cx="3032" cy="2880"/>
          </a:xfrm>
        </p:grpSpPr>
        <p:cxnSp>
          <p:nvCxnSpPr>
            <p:cNvPr id="1027" name="AutoShape 3"/>
            <p:cNvCxnSpPr>
              <a:cxnSpLocks noChangeShapeType="1"/>
            </p:cNvCxnSpPr>
            <p:nvPr/>
          </p:nvCxnSpPr>
          <p:spPr bwMode="auto">
            <a:xfrm flipH="1">
              <a:off x="762" y="4727"/>
              <a:ext cx="2287" cy="2049"/>
            </a:xfrm>
            <a:prstGeom prst="straightConnector1">
              <a:avLst/>
            </a:prstGeom>
            <a:noFill/>
            <a:ln w="9525">
              <a:solidFill>
                <a:srgbClr val="000000"/>
              </a:solidFill>
              <a:round/>
              <a:headEnd/>
              <a:tailEnd/>
            </a:ln>
          </p:spPr>
        </p:cxnSp>
        <p:cxnSp>
          <p:nvCxnSpPr>
            <p:cNvPr id="1028" name="AutoShape 4"/>
            <p:cNvCxnSpPr>
              <a:cxnSpLocks noChangeShapeType="1"/>
            </p:cNvCxnSpPr>
            <p:nvPr/>
          </p:nvCxnSpPr>
          <p:spPr bwMode="auto">
            <a:xfrm>
              <a:off x="762" y="6776"/>
              <a:ext cx="1745" cy="0"/>
            </a:xfrm>
            <a:prstGeom prst="straightConnector1">
              <a:avLst/>
            </a:prstGeom>
            <a:noFill/>
            <a:ln w="9525">
              <a:solidFill>
                <a:srgbClr val="000000"/>
              </a:solidFill>
              <a:round/>
              <a:headEnd/>
              <a:tailEnd/>
            </a:ln>
          </p:spPr>
        </p:cxnSp>
        <p:cxnSp>
          <p:nvCxnSpPr>
            <p:cNvPr id="1029" name="AutoShape 5"/>
            <p:cNvCxnSpPr>
              <a:cxnSpLocks noChangeShapeType="1"/>
            </p:cNvCxnSpPr>
            <p:nvPr/>
          </p:nvCxnSpPr>
          <p:spPr bwMode="auto">
            <a:xfrm flipH="1">
              <a:off x="2507" y="4727"/>
              <a:ext cx="542" cy="2049"/>
            </a:xfrm>
            <a:prstGeom prst="straightConnector1">
              <a:avLst/>
            </a:prstGeom>
            <a:noFill/>
            <a:ln w="9525">
              <a:solidFill>
                <a:srgbClr val="000000"/>
              </a:solidFill>
              <a:round/>
              <a:headEnd/>
              <a:tailEnd/>
            </a:ln>
          </p:spPr>
        </p:cxnSp>
        <p:cxnSp>
          <p:nvCxnSpPr>
            <p:cNvPr id="1030" name="AutoShape 6"/>
            <p:cNvCxnSpPr>
              <a:cxnSpLocks noChangeShapeType="1"/>
            </p:cNvCxnSpPr>
            <p:nvPr/>
          </p:nvCxnSpPr>
          <p:spPr bwMode="auto">
            <a:xfrm flipH="1" flipV="1">
              <a:off x="1830" y="5811"/>
              <a:ext cx="677" cy="965"/>
            </a:xfrm>
            <a:prstGeom prst="straightConnector1">
              <a:avLst/>
            </a:prstGeom>
            <a:noFill/>
            <a:ln w="9525">
              <a:solidFill>
                <a:srgbClr val="000000"/>
              </a:solidFill>
              <a:round/>
              <a:headEnd/>
              <a:tailEnd/>
            </a:ln>
          </p:spPr>
        </p:cxnSp>
        <p:cxnSp>
          <p:nvCxnSpPr>
            <p:cNvPr id="1031" name="AutoShape 7"/>
            <p:cNvCxnSpPr>
              <a:cxnSpLocks noChangeShapeType="1"/>
            </p:cNvCxnSpPr>
            <p:nvPr/>
          </p:nvCxnSpPr>
          <p:spPr bwMode="auto">
            <a:xfrm flipH="1" flipV="1">
              <a:off x="762" y="4303"/>
              <a:ext cx="1068" cy="1508"/>
            </a:xfrm>
            <a:prstGeom prst="straightConnector1">
              <a:avLst/>
            </a:prstGeom>
            <a:noFill/>
            <a:ln w="9525">
              <a:solidFill>
                <a:srgbClr val="000000"/>
              </a:solidFill>
              <a:prstDash val="sysDot"/>
              <a:round/>
              <a:headEnd/>
              <a:tailEnd/>
            </a:ln>
          </p:spPr>
        </p:cxnSp>
        <p:sp>
          <p:nvSpPr>
            <p:cNvPr id="1032" name="Arc 8"/>
            <p:cNvSpPr>
              <a:spLocks/>
            </p:cNvSpPr>
            <p:nvPr/>
          </p:nvSpPr>
          <p:spPr bwMode="auto">
            <a:xfrm rot="10107194" flipV="1">
              <a:off x="951" y="4554"/>
              <a:ext cx="424"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3" name="Arc 9"/>
            <p:cNvSpPr>
              <a:spLocks/>
            </p:cNvSpPr>
            <p:nvPr/>
          </p:nvSpPr>
          <p:spPr bwMode="auto">
            <a:xfrm rot="13983029" flipV="1">
              <a:off x="926" y="4554"/>
              <a:ext cx="424"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4" name="Arc 10"/>
            <p:cNvSpPr>
              <a:spLocks/>
            </p:cNvSpPr>
            <p:nvPr/>
          </p:nvSpPr>
          <p:spPr bwMode="auto">
            <a:xfrm rot="10800000" flipV="1">
              <a:off x="1135" y="5130"/>
              <a:ext cx="1729" cy="15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5" name="Text Box 11"/>
            <p:cNvSpPr txBox="1">
              <a:spLocks noChangeArrowheads="1"/>
            </p:cNvSpPr>
            <p:nvPr/>
          </p:nvSpPr>
          <p:spPr bwMode="auto">
            <a:xfrm>
              <a:off x="2896" y="4388"/>
              <a:ext cx="661" cy="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R</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2338" y="6632"/>
              <a:ext cx="999" cy="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Q</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Text Box 13"/>
            <p:cNvSpPr txBox="1">
              <a:spLocks noChangeArrowheads="1"/>
            </p:cNvSpPr>
            <p:nvPr/>
          </p:nvSpPr>
          <p:spPr bwMode="auto">
            <a:xfrm>
              <a:off x="525" y="6674"/>
              <a:ext cx="610"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P</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850" y="6150"/>
              <a:ext cx="576" cy="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2338" y="4829"/>
              <a:ext cx="526" cy="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863" y="4388"/>
              <a:ext cx="881" cy="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amond(in)">
                                      <p:cBhvr>
                                        <p:cTn id="22" dur="20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diamond(in)">
                                      <p:cBhvr>
                                        <p:cTn id="27" dur="20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diamond(in)">
                                      <p:cBhvr>
                                        <p:cTn id="32" dur="20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amond(in)">
                                      <p:cBhvr>
                                        <p:cTn id="37" dur="20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down)">
                                      <p:cBhvr>
                                        <p:cTn id="42" dur="580">
                                          <p:stCondLst>
                                            <p:cond delay="0"/>
                                          </p:stCondLst>
                                        </p:cTn>
                                        <p:tgtEl>
                                          <p:spTgt spid="1026"/>
                                        </p:tgtEl>
                                      </p:cBhvr>
                                    </p:animEffect>
                                    <p:anim calcmode="lin" valueType="num">
                                      <p:cBhvr>
                                        <p:cTn id="4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8" dur="26">
                                          <p:stCondLst>
                                            <p:cond delay="650"/>
                                          </p:stCondLst>
                                        </p:cTn>
                                        <p:tgtEl>
                                          <p:spTgt spid="1026"/>
                                        </p:tgtEl>
                                      </p:cBhvr>
                                      <p:to x="100000" y="60000"/>
                                    </p:animScale>
                                    <p:animScale>
                                      <p:cBhvr>
                                        <p:cTn id="49" dur="166" decel="50000">
                                          <p:stCondLst>
                                            <p:cond delay="676"/>
                                          </p:stCondLst>
                                        </p:cTn>
                                        <p:tgtEl>
                                          <p:spTgt spid="1026"/>
                                        </p:tgtEl>
                                      </p:cBhvr>
                                      <p:to x="100000" y="100000"/>
                                    </p:animScale>
                                    <p:animScale>
                                      <p:cBhvr>
                                        <p:cTn id="50" dur="26">
                                          <p:stCondLst>
                                            <p:cond delay="1312"/>
                                          </p:stCondLst>
                                        </p:cTn>
                                        <p:tgtEl>
                                          <p:spTgt spid="1026"/>
                                        </p:tgtEl>
                                      </p:cBhvr>
                                      <p:to x="100000" y="80000"/>
                                    </p:animScale>
                                    <p:animScale>
                                      <p:cBhvr>
                                        <p:cTn id="51" dur="166" decel="50000">
                                          <p:stCondLst>
                                            <p:cond delay="1338"/>
                                          </p:stCondLst>
                                        </p:cTn>
                                        <p:tgtEl>
                                          <p:spTgt spid="1026"/>
                                        </p:tgtEl>
                                      </p:cBhvr>
                                      <p:to x="100000" y="100000"/>
                                    </p:animScale>
                                    <p:animScale>
                                      <p:cBhvr>
                                        <p:cTn id="52" dur="26">
                                          <p:stCondLst>
                                            <p:cond delay="1642"/>
                                          </p:stCondLst>
                                        </p:cTn>
                                        <p:tgtEl>
                                          <p:spTgt spid="1026"/>
                                        </p:tgtEl>
                                      </p:cBhvr>
                                      <p:to x="100000" y="90000"/>
                                    </p:animScale>
                                    <p:animScale>
                                      <p:cBhvr>
                                        <p:cTn id="53" dur="166" decel="50000">
                                          <p:stCondLst>
                                            <p:cond delay="1668"/>
                                          </p:stCondLst>
                                        </p:cTn>
                                        <p:tgtEl>
                                          <p:spTgt spid="1026"/>
                                        </p:tgtEl>
                                      </p:cBhvr>
                                      <p:to x="100000" y="100000"/>
                                    </p:animScale>
                                    <p:animScale>
                                      <p:cBhvr>
                                        <p:cTn id="54" dur="26">
                                          <p:stCondLst>
                                            <p:cond delay="1808"/>
                                          </p:stCondLst>
                                        </p:cTn>
                                        <p:tgtEl>
                                          <p:spTgt spid="1026"/>
                                        </p:tgtEl>
                                      </p:cBhvr>
                                      <p:to x="100000" y="95000"/>
                                    </p:animScale>
                                    <p:animScale>
                                      <p:cBhvr>
                                        <p:cTn id="5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57150">
            <a:solidFill>
              <a:srgbClr val="00B050"/>
            </a:solidFill>
            <a:prstDash val="sysDash"/>
          </a:ln>
        </p:spPr>
        <p:txBody>
          <a:bodyPr/>
          <a:lstStyle/>
          <a:p>
            <a:r>
              <a:rPr lang="id-ID" b="1" dirty="0">
                <a:latin typeface="Chinacat" pitchFamily="2" charset="0"/>
              </a:rPr>
              <a:t>Garis Bagi</a:t>
            </a:r>
            <a:endParaRPr lang="id-ID" dirty="0">
              <a:latin typeface="Chinacat" pitchFamily="2" charset="0"/>
            </a:endParaRPr>
          </a:p>
        </p:txBody>
      </p:sp>
      <p:sp>
        <p:nvSpPr>
          <p:cNvPr id="3" name="Content Placeholder 2"/>
          <p:cNvSpPr>
            <a:spLocks noGrp="1"/>
          </p:cNvSpPr>
          <p:nvPr>
            <p:ph idx="1"/>
          </p:nvPr>
        </p:nvSpPr>
        <p:spPr>
          <a:solidFill>
            <a:srgbClr val="00B050"/>
          </a:solidFill>
          <a:ln w="57150">
            <a:solidFill>
              <a:schemeClr val="bg1">
                <a:lumMod val="95000"/>
              </a:schemeClr>
            </a:solidFill>
            <a:prstDash val="sysDash"/>
          </a:ln>
        </p:spPr>
        <p:style>
          <a:lnRef idx="1">
            <a:schemeClr val="accent1"/>
          </a:lnRef>
          <a:fillRef idx="3">
            <a:schemeClr val="accent1"/>
          </a:fillRef>
          <a:effectRef idx="2">
            <a:schemeClr val="accent1"/>
          </a:effectRef>
          <a:fontRef idx="minor">
            <a:schemeClr val="lt1"/>
          </a:fontRef>
        </p:style>
        <p:txBody>
          <a:bodyPr>
            <a:normAutofit/>
          </a:bodyPr>
          <a:lstStyle/>
          <a:p>
            <a:r>
              <a:rPr lang="id-ID" sz="2400" dirty="0">
                <a:solidFill>
                  <a:schemeClr val="bg1">
                    <a:lumMod val="95000"/>
                  </a:schemeClr>
                </a:solidFill>
                <a:latin typeface="Chinacat" pitchFamily="2" charset="0"/>
              </a:rPr>
              <a:t>Pada bab terdahulu siswa telah mempelajari cara membagi sudut menjadi dua sama besar. Konsep itu digunakan pada bagian ini untuk melukis garis bagi suatu segitiga.</a:t>
            </a:r>
          </a:p>
          <a:p>
            <a:r>
              <a:rPr lang="id-ID" sz="2400" dirty="0">
                <a:solidFill>
                  <a:schemeClr val="bg1">
                    <a:lumMod val="95000"/>
                  </a:schemeClr>
                </a:solidFill>
                <a:latin typeface="Chinacat" pitchFamily="2" charset="0"/>
              </a:rPr>
              <a:t>Garis bagi segitiga adalah garis yang ditarik dari titik sudut segitiga dan membagi sudut menjadi dua sama besar.</a:t>
            </a:r>
          </a:p>
          <a:p>
            <a:r>
              <a:rPr lang="id-ID" sz="2400" dirty="0">
                <a:solidFill>
                  <a:schemeClr val="bg1">
                    <a:lumMod val="95000"/>
                  </a:schemeClr>
                </a:solidFill>
                <a:latin typeface="Chinacat" pitchFamily="2" charset="0"/>
              </a:rPr>
              <a:t>Karena ada tiga titik sudut segitiga, maka pada segitiga ada tiga garis bagi</a:t>
            </a:r>
            <a:r>
              <a:rPr lang="id-ID" sz="2400" dirty="0" smtClean="0">
                <a:solidFill>
                  <a:schemeClr val="bg1">
                    <a:lumMod val="95000"/>
                  </a:schemeClr>
                </a:solidFill>
                <a:latin typeface="Chinacat" pitchFamily="2" charset="0"/>
              </a:rPr>
              <a:t>.</a:t>
            </a:r>
            <a:endParaRPr lang="id-ID" sz="2400" dirty="0">
              <a:solidFill>
                <a:schemeClr val="bg1">
                  <a:lumMod val="95000"/>
                </a:schemeClr>
              </a:solidFill>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diamond(in)">
                                      <p:cBhvr>
                                        <p:cTn id="11" dur="20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amond(in)">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1883623"/>
            <a:ext cx="7643866" cy="830997"/>
          </a:xfrm>
          <a:prstGeom prst="rect">
            <a:avLst/>
          </a:prstGeom>
          <a:noFill/>
        </p:spPr>
        <p:txBody>
          <a:bodyPr wrap="square" rtlCol="0">
            <a:spAutoFit/>
          </a:bodyPr>
          <a:lstStyle/>
          <a:p>
            <a:pPr algn="ctr"/>
            <a:r>
              <a:rPr lang="id-ID" sz="4800" dirty="0" smtClean="0">
                <a:solidFill>
                  <a:srgbClr val="00B050"/>
                </a:solidFill>
                <a:latin typeface="Maybe But Not Always" pitchFamily="66" charset="0"/>
              </a:rPr>
              <a:t>SEGITIGA</a:t>
            </a:r>
            <a:endParaRPr lang="id-ID" sz="4800" dirty="0">
              <a:solidFill>
                <a:srgbClr val="00B050"/>
              </a:solidFill>
              <a:latin typeface="Maybe But Not Alway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229600" cy="6000792"/>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buNone/>
            </a:pPr>
            <a:r>
              <a:rPr lang="id-ID" dirty="0" smtClean="0">
                <a:latin typeface="Comic Sans MS" pitchFamily="66" charset="0"/>
              </a:rPr>
              <a:t>	Diketahui  </a:t>
            </a:r>
            <a:r>
              <a:rPr lang="id-ID" dirty="0">
                <a:latin typeface="Comic Sans MS" pitchFamily="66" charset="0"/>
              </a:rPr>
              <a:t>KLM siku-siku di K. </a:t>
            </a:r>
            <a:endParaRPr lang="id-ID" dirty="0" smtClean="0">
              <a:latin typeface="Comic Sans MS" pitchFamily="66" charset="0"/>
            </a:endParaRPr>
          </a:p>
          <a:p>
            <a:endParaRPr lang="id-ID" dirty="0">
              <a:latin typeface="Comic Sans MS" pitchFamily="66" charset="0"/>
            </a:endParaRPr>
          </a:p>
          <a:p>
            <a:endParaRPr lang="id-ID" dirty="0" smtClean="0">
              <a:latin typeface="Comic Sans MS" pitchFamily="66" charset="0"/>
            </a:endParaRPr>
          </a:p>
          <a:p>
            <a:endParaRPr lang="id-ID" dirty="0">
              <a:latin typeface="Comic Sans MS" pitchFamily="66" charset="0"/>
            </a:endParaRPr>
          </a:p>
          <a:p>
            <a:endParaRPr lang="id-ID" dirty="0" smtClean="0">
              <a:latin typeface="Comic Sans MS" pitchFamily="66" charset="0"/>
            </a:endParaRPr>
          </a:p>
          <a:p>
            <a:pPr>
              <a:buNone/>
            </a:pPr>
            <a:endParaRPr lang="id-ID" dirty="0" smtClean="0">
              <a:latin typeface="Comic Sans MS" pitchFamily="66" charset="0"/>
            </a:endParaRPr>
          </a:p>
          <a:p>
            <a:pPr>
              <a:buNone/>
            </a:pPr>
            <a:r>
              <a:rPr lang="id-ID" dirty="0" smtClean="0">
                <a:latin typeface="Comic Sans MS" pitchFamily="66" charset="0"/>
              </a:rPr>
              <a:t>	</a:t>
            </a:r>
            <a:r>
              <a:rPr lang="id-ID" sz="3800" dirty="0" smtClean="0">
                <a:latin typeface="Monotype Corsiva" pitchFamily="66" charset="0"/>
              </a:rPr>
              <a:t>Langkah-langkah </a:t>
            </a:r>
            <a:r>
              <a:rPr lang="id-ID" sz="3800" dirty="0">
                <a:latin typeface="Monotype Corsiva" pitchFamily="66" charset="0"/>
              </a:rPr>
              <a:t>untuk melukis garis bagi  L pada  KLM sebagai berikut</a:t>
            </a:r>
            <a:r>
              <a:rPr lang="id-ID" dirty="0">
                <a:latin typeface="Comic Sans MS" pitchFamily="66" charset="0"/>
              </a:rPr>
              <a:t>.</a:t>
            </a:r>
          </a:p>
          <a:p>
            <a:pPr lvl="0"/>
            <a:r>
              <a:rPr lang="id-ID" sz="2100" b="1" dirty="0">
                <a:latin typeface="Comic Sans MS" pitchFamily="66" charset="0"/>
              </a:rPr>
              <a:t>Lukislah busur lingkaran dari titik L sehingga memotong KL di titik A dan LM di titik B.</a:t>
            </a:r>
          </a:p>
          <a:p>
            <a:pPr lvl="0"/>
            <a:r>
              <a:rPr lang="id-ID" sz="2100" b="1" dirty="0">
                <a:latin typeface="Comic Sans MS" pitchFamily="66" charset="0"/>
              </a:rPr>
              <a:t>Dari titik A dan B, masing-masing lukislah busur lingkaran dengan jari-jari yang sama sehingga saling berpotongan di titik C.</a:t>
            </a:r>
          </a:p>
          <a:p>
            <a:pPr lvl="0"/>
            <a:r>
              <a:rPr lang="id-ID" sz="2100" b="1" dirty="0">
                <a:latin typeface="Comic Sans MS" pitchFamily="66" charset="0"/>
              </a:rPr>
              <a:t> Hubungkan titik L dan titik C sehingga memotong KM di titik D. LD adalah garis bagi sudut L.</a:t>
            </a:r>
          </a:p>
          <a:p>
            <a:endParaRPr lang="id-ID" dirty="0">
              <a:latin typeface="Comic Sans MS" pitchFamily="66" charset="0"/>
            </a:endParaRPr>
          </a:p>
          <a:p>
            <a:pPr>
              <a:buNone/>
            </a:pPr>
            <a:endParaRPr lang="id-ID" dirty="0">
              <a:latin typeface="Comic Sans MS" pitchFamily="66" charset="0"/>
            </a:endParaRPr>
          </a:p>
        </p:txBody>
      </p:sp>
      <p:grpSp>
        <p:nvGrpSpPr>
          <p:cNvPr id="2066" name="Group 18"/>
          <p:cNvGrpSpPr>
            <a:grpSpLocks/>
          </p:cNvGrpSpPr>
          <p:nvPr/>
        </p:nvGrpSpPr>
        <p:grpSpPr bwMode="auto">
          <a:xfrm>
            <a:off x="1043608" y="923922"/>
            <a:ext cx="1808162" cy="2076450"/>
            <a:chOff x="5303" y="4202"/>
            <a:chExt cx="2846" cy="3269"/>
          </a:xfrm>
        </p:grpSpPr>
        <p:cxnSp>
          <p:nvCxnSpPr>
            <p:cNvPr id="2067" name="AutoShape 19"/>
            <p:cNvCxnSpPr>
              <a:cxnSpLocks noChangeShapeType="1"/>
            </p:cNvCxnSpPr>
            <p:nvPr/>
          </p:nvCxnSpPr>
          <p:spPr bwMode="auto">
            <a:xfrm>
              <a:off x="5624" y="4554"/>
              <a:ext cx="0" cy="2409"/>
            </a:xfrm>
            <a:prstGeom prst="straightConnector1">
              <a:avLst/>
            </a:prstGeom>
            <a:noFill/>
            <a:ln w="9525">
              <a:solidFill>
                <a:srgbClr val="000000"/>
              </a:solidFill>
              <a:round/>
              <a:headEnd/>
              <a:tailEnd/>
            </a:ln>
          </p:spPr>
        </p:cxnSp>
        <p:cxnSp>
          <p:nvCxnSpPr>
            <p:cNvPr id="2068" name="AutoShape 20"/>
            <p:cNvCxnSpPr>
              <a:cxnSpLocks noChangeShapeType="1"/>
            </p:cNvCxnSpPr>
            <p:nvPr/>
          </p:nvCxnSpPr>
          <p:spPr bwMode="auto">
            <a:xfrm>
              <a:off x="5624" y="6963"/>
              <a:ext cx="2033" cy="0"/>
            </a:xfrm>
            <a:prstGeom prst="straightConnector1">
              <a:avLst/>
            </a:prstGeom>
            <a:noFill/>
            <a:ln w="9525">
              <a:solidFill>
                <a:srgbClr val="000000"/>
              </a:solidFill>
              <a:round/>
              <a:headEnd/>
              <a:tailEnd/>
            </a:ln>
          </p:spPr>
        </p:cxnSp>
        <p:cxnSp>
          <p:nvCxnSpPr>
            <p:cNvPr id="2069" name="AutoShape 21"/>
            <p:cNvCxnSpPr>
              <a:cxnSpLocks noChangeShapeType="1"/>
            </p:cNvCxnSpPr>
            <p:nvPr/>
          </p:nvCxnSpPr>
          <p:spPr bwMode="auto">
            <a:xfrm>
              <a:off x="5624" y="4554"/>
              <a:ext cx="2033" cy="2409"/>
            </a:xfrm>
            <a:prstGeom prst="straightConnector1">
              <a:avLst/>
            </a:prstGeom>
            <a:noFill/>
            <a:ln w="9525">
              <a:solidFill>
                <a:srgbClr val="000000"/>
              </a:solidFill>
              <a:round/>
              <a:headEnd/>
              <a:tailEnd/>
            </a:ln>
          </p:spPr>
        </p:cxnSp>
        <p:cxnSp>
          <p:nvCxnSpPr>
            <p:cNvPr id="2070" name="AutoShape 22"/>
            <p:cNvCxnSpPr>
              <a:cxnSpLocks noChangeShapeType="1"/>
            </p:cNvCxnSpPr>
            <p:nvPr/>
          </p:nvCxnSpPr>
          <p:spPr bwMode="auto">
            <a:xfrm>
              <a:off x="5624" y="4554"/>
              <a:ext cx="797" cy="2409"/>
            </a:xfrm>
            <a:prstGeom prst="straightConnector1">
              <a:avLst/>
            </a:prstGeom>
            <a:noFill/>
            <a:ln w="9525">
              <a:solidFill>
                <a:srgbClr val="000000"/>
              </a:solidFill>
              <a:round/>
              <a:headEnd/>
              <a:tailEnd/>
            </a:ln>
          </p:spPr>
        </p:cxnSp>
        <p:cxnSp>
          <p:nvCxnSpPr>
            <p:cNvPr id="2071" name="AutoShape 23"/>
            <p:cNvCxnSpPr>
              <a:cxnSpLocks noChangeShapeType="1"/>
            </p:cNvCxnSpPr>
            <p:nvPr/>
          </p:nvCxnSpPr>
          <p:spPr bwMode="auto">
            <a:xfrm rot="16200000" flipH="1">
              <a:off x="5556" y="6700"/>
              <a:ext cx="339" cy="203"/>
            </a:xfrm>
            <a:prstGeom prst="bentConnector3">
              <a:avLst>
                <a:gd name="adj1" fmla="val 49852"/>
              </a:avLst>
            </a:prstGeom>
            <a:noFill/>
            <a:ln w="9525">
              <a:solidFill>
                <a:srgbClr val="000000"/>
              </a:solidFill>
              <a:miter lim="800000"/>
              <a:headEnd/>
              <a:tailEnd/>
            </a:ln>
          </p:spPr>
        </p:cxnSp>
        <p:sp>
          <p:nvSpPr>
            <p:cNvPr id="2072" name="Arc 24"/>
            <p:cNvSpPr>
              <a:spLocks/>
            </p:cNvSpPr>
            <p:nvPr/>
          </p:nvSpPr>
          <p:spPr bwMode="auto">
            <a:xfrm flipV="1">
              <a:off x="5303" y="4630"/>
              <a:ext cx="932" cy="101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3" name="Arc 25"/>
            <p:cNvSpPr>
              <a:spLocks/>
            </p:cNvSpPr>
            <p:nvPr/>
          </p:nvSpPr>
          <p:spPr bwMode="auto">
            <a:xfrm rot="2864485" flipV="1">
              <a:off x="6136" y="5556"/>
              <a:ext cx="686" cy="1017"/>
            </a:xfrm>
            <a:custGeom>
              <a:avLst/>
              <a:gdLst>
                <a:gd name="G0" fmla="+- 0 0 0"/>
                <a:gd name="G1" fmla="+- 21600 0 0"/>
                <a:gd name="G2" fmla="+- 21600 0 0"/>
                <a:gd name="T0" fmla="*/ 0 w 15903"/>
                <a:gd name="T1" fmla="*/ 0 h 21600"/>
                <a:gd name="T2" fmla="*/ 15903 w 15903"/>
                <a:gd name="T3" fmla="*/ 6983 h 21600"/>
                <a:gd name="T4" fmla="*/ 0 w 15903"/>
                <a:gd name="T5" fmla="*/ 21600 h 21600"/>
              </a:gdLst>
              <a:ahLst/>
              <a:cxnLst>
                <a:cxn ang="0">
                  <a:pos x="T0" y="T1"/>
                </a:cxn>
                <a:cxn ang="0">
                  <a:pos x="T2" y="T3"/>
                </a:cxn>
                <a:cxn ang="0">
                  <a:pos x="T4" y="T5"/>
                </a:cxn>
              </a:cxnLst>
              <a:rect l="0" t="0" r="r" b="b"/>
              <a:pathLst>
                <a:path w="15903" h="21600" fill="none" extrusionOk="0">
                  <a:moveTo>
                    <a:pt x="-1" y="0"/>
                  </a:moveTo>
                  <a:cubicBezTo>
                    <a:pt x="6044" y="0"/>
                    <a:pt x="11812" y="2532"/>
                    <a:pt x="15902" y="6983"/>
                  </a:cubicBezTo>
                </a:path>
                <a:path w="15903" h="21600" stroke="0" extrusionOk="0">
                  <a:moveTo>
                    <a:pt x="-1" y="0"/>
                  </a:moveTo>
                  <a:cubicBezTo>
                    <a:pt x="6044" y="0"/>
                    <a:pt x="11812" y="2532"/>
                    <a:pt x="15902" y="6983"/>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4" name="Arc 26"/>
            <p:cNvSpPr>
              <a:spLocks/>
            </p:cNvSpPr>
            <p:nvPr/>
          </p:nvSpPr>
          <p:spPr bwMode="auto">
            <a:xfrm rot="20884097" flipV="1">
              <a:off x="5902" y="5391"/>
              <a:ext cx="701" cy="1017"/>
            </a:xfrm>
            <a:custGeom>
              <a:avLst/>
              <a:gdLst>
                <a:gd name="G0" fmla="+- 0 0 0"/>
                <a:gd name="G1" fmla="+- 21600 0 0"/>
                <a:gd name="G2" fmla="+- 21600 0 0"/>
                <a:gd name="T0" fmla="*/ 0 w 16246"/>
                <a:gd name="T1" fmla="*/ 0 h 21600"/>
                <a:gd name="T2" fmla="*/ 16246 w 16246"/>
                <a:gd name="T3" fmla="*/ 7365 h 21600"/>
                <a:gd name="T4" fmla="*/ 0 w 16246"/>
                <a:gd name="T5" fmla="*/ 21600 h 21600"/>
              </a:gdLst>
              <a:ahLst/>
              <a:cxnLst>
                <a:cxn ang="0">
                  <a:pos x="T0" y="T1"/>
                </a:cxn>
                <a:cxn ang="0">
                  <a:pos x="T2" y="T3"/>
                </a:cxn>
                <a:cxn ang="0">
                  <a:pos x="T4" y="T5"/>
                </a:cxn>
              </a:cxnLst>
              <a:rect l="0" t="0" r="r" b="b"/>
              <a:pathLst>
                <a:path w="16246" h="21600" fill="none" extrusionOk="0">
                  <a:moveTo>
                    <a:pt x="-1" y="0"/>
                  </a:moveTo>
                  <a:cubicBezTo>
                    <a:pt x="6223" y="0"/>
                    <a:pt x="12144" y="2684"/>
                    <a:pt x="16245" y="7365"/>
                  </a:cubicBezTo>
                </a:path>
                <a:path w="16246" h="21600" stroke="0" extrusionOk="0">
                  <a:moveTo>
                    <a:pt x="-1" y="0"/>
                  </a:moveTo>
                  <a:cubicBezTo>
                    <a:pt x="6223" y="0"/>
                    <a:pt x="12144" y="2684"/>
                    <a:pt x="16245" y="7365"/>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5" name="Text Box 27"/>
            <p:cNvSpPr txBox="1">
              <a:spLocks noChangeArrowheads="1"/>
            </p:cNvSpPr>
            <p:nvPr/>
          </p:nvSpPr>
          <p:spPr bwMode="auto">
            <a:xfrm>
              <a:off x="5421" y="4202"/>
              <a:ext cx="447" cy="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L</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Text Box 28"/>
            <p:cNvSpPr txBox="1">
              <a:spLocks noChangeArrowheads="1"/>
            </p:cNvSpPr>
            <p:nvPr/>
          </p:nvSpPr>
          <p:spPr bwMode="auto">
            <a:xfrm>
              <a:off x="5303" y="5476"/>
              <a:ext cx="525" cy="5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Text Box 29"/>
            <p:cNvSpPr txBox="1">
              <a:spLocks noChangeArrowheads="1"/>
            </p:cNvSpPr>
            <p:nvPr/>
          </p:nvSpPr>
          <p:spPr bwMode="auto">
            <a:xfrm>
              <a:off x="6021" y="4897"/>
              <a:ext cx="931" cy="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Text Box 30"/>
            <p:cNvSpPr txBox="1">
              <a:spLocks noChangeArrowheads="1"/>
            </p:cNvSpPr>
            <p:nvPr/>
          </p:nvSpPr>
          <p:spPr bwMode="auto">
            <a:xfrm>
              <a:off x="6201" y="6134"/>
              <a:ext cx="702" cy="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Text Box 31"/>
            <p:cNvSpPr txBox="1">
              <a:spLocks noChangeArrowheads="1"/>
            </p:cNvSpPr>
            <p:nvPr/>
          </p:nvSpPr>
          <p:spPr bwMode="auto">
            <a:xfrm>
              <a:off x="5421" y="6971"/>
              <a:ext cx="481" cy="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K</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Text Box 32"/>
            <p:cNvSpPr txBox="1">
              <a:spLocks noChangeArrowheads="1"/>
            </p:cNvSpPr>
            <p:nvPr/>
          </p:nvSpPr>
          <p:spPr bwMode="auto">
            <a:xfrm>
              <a:off x="6235" y="6971"/>
              <a:ext cx="525" cy="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D</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Text Box 33"/>
            <p:cNvSpPr txBox="1">
              <a:spLocks noChangeArrowheads="1"/>
            </p:cNvSpPr>
            <p:nvPr/>
          </p:nvSpPr>
          <p:spPr bwMode="auto">
            <a:xfrm>
              <a:off x="7471" y="6954"/>
              <a:ext cx="678" cy="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16"/>
            <a:ext cx="8229600" cy="1143000"/>
          </a:xfrm>
          <a:solidFill>
            <a:srgbClr val="FF99FF"/>
          </a:solidFill>
          <a:ln w="38100">
            <a:solidFill>
              <a:schemeClr val="bg1"/>
            </a:solidFill>
            <a:prstDash val="sysDash"/>
          </a:ln>
        </p:spPr>
        <p:txBody>
          <a:bodyPr/>
          <a:lstStyle/>
          <a:p>
            <a:r>
              <a:rPr lang="id-ID" b="1" dirty="0">
                <a:solidFill>
                  <a:srgbClr val="00B050"/>
                </a:solidFill>
                <a:latin typeface="Chinacat" pitchFamily="2" charset="0"/>
              </a:rPr>
              <a:t>Garis Sumbu</a:t>
            </a:r>
            <a:endParaRPr lang="id-ID" dirty="0">
              <a:solidFill>
                <a:srgbClr val="00B050"/>
              </a:solidFill>
              <a:latin typeface="Chinacat" pitchFamily="2" charset="0"/>
            </a:endParaRPr>
          </a:p>
        </p:txBody>
      </p:sp>
      <p:sp>
        <p:nvSpPr>
          <p:cNvPr id="3" name="Content Placeholder 2"/>
          <p:cNvSpPr>
            <a:spLocks noGrp="1"/>
          </p:cNvSpPr>
          <p:nvPr>
            <p:ph idx="1"/>
          </p:nvPr>
        </p:nvSpPr>
        <p:spPr>
          <a:xfrm>
            <a:off x="457200" y="2143116"/>
            <a:ext cx="8229600" cy="2543180"/>
          </a:xfrm>
          <a:effectLst>
            <a:glow rad="2286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id-ID" sz="2800" dirty="0" smtClean="0">
                <a:solidFill>
                  <a:srgbClr val="CC3399"/>
                </a:solidFill>
                <a:latin typeface="Chinacat" pitchFamily="2" charset="0"/>
              </a:rPr>
              <a:t>	Garis </a:t>
            </a:r>
            <a:r>
              <a:rPr lang="id-ID" sz="2800" dirty="0">
                <a:solidFill>
                  <a:srgbClr val="CC3399"/>
                </a:solidFill>
                <a:latin typeface="Chinacat" pitchFamily="2" charset="0"/>
              </a:rPr>
              <a:t>sumbu suatu segitiga adalah garis yang membagi sisi-sisi segitiga menjadi dua bagian sama panjang dan tegak lurus pada sisi-sisi tersebut.</a:t>
            </a:r>
          </a:p>
          <a:p>
            <a:endParaRPr lang="id-ID" sz="2800" dirty="0">
              <a:solidFill>
                <a:srgbClr val="CC3399"/>
              </a:solidFill>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4" dur="1000" fill="hold"/>
                                        <p:tgtEl>
                                          <p:spTgt spid="3">
                                            <p:bg/>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404664"/>
            <a:ext cx="9144032" cy="5976664"/>
          </a:xfrm>
          <a:solidFill>
            <a:schemeClr val="bg1">
              <a:lumMod val="75000"/>
            </a:schemeClr>
          </a:solidFill>
        </p:spPr>
        <p:txBody>
          <a:bodyPr>
            <a:normAutofit fontScale="77500" lnSpcReduction="20000"/>
          </a:bodyPr>
          <a:lstStyle/>
          <a:p>
            <a:pPr>
              <a:buNone/>
            </a:pPr>
            <a:r>
              <a:rPr lang="id-ID" dirty="0" smtClean="0">
                <a:latin typeface="Comic Sans MS" pitchFamily="66" charset="0"/>
              </a:rPr>
              <a:t>	Misalkan </a:t>
            </a:r>
            <a:r>
              <a:rPr lang="id-ID" dirty="0">
                <a:latin typeface="Comic Sans MS" pitchFamily="66" charset="0"/>
              </a:rPr>
              <a:t>diketahui  KLM </a:t>
            </a:r>
            <a:r>
              <a:rPr lang="id-ID" dirty="0" smtClean="0">
                <a:latin typeface="Comic Sans MS" pitchFamily="66" charset="0"/>
              </a:rPr>
              <a:t>seperti</a:t>
            </a:r>
          </a:p>
          <a:p>
            <a:endParaRPr lang="id-ID" dirty="0">
              <a:latin typeface="Comic Sans MS" pitchFamily="66" charset="0"/>
            </a:endParaRPr>
          </a:p>
          <a:p>
            <a:endParaRPr lang="id-ID" dirty="0" smtClean="0">
              <a:latin typeface="Comic Sans MS" pitchFamily="66" charset="0"/>
            </a:endParaRPr>
          </a:p>
          <a:p>
            <a:endParaRPr lang="id-ID" dirty="0">
              <a:latin typeface="Comic Sans MS" pitchFamily="66" charset="0"/>
            </a:endParaRPr>
          </a:p>
          <a:p>
            <a:pPr>
              <a:buNone/>
            </a:pPr>
            <a:endParaRPr lang="id-ID" dirty="0" smtClean="0">
              <a:latin typeface="Comic Sans MS" pitchFamily="66" charset="0"/>
            </a:endParaRPr>
          </a:p>
          <a:p>
            <a:endParaRPr lang="id-ID" dirty="0" smtClean="0">
              <a:latin typeface="Comic Sans MS" pitchFamily="66" charset="0"/>
            </a:endParaRPr>
          </a:p>
          <a:p>
            <a:endParaRPr lang="id-ID" dirty="0">
              <a:latin typeface="Comic Sans MS" pitchFamily="66" charset="0"/>
            </a:endParaRPr>
          </a:p>
          <a:p>
            <a:endParaRPr lang="id-ID" dirty="0" smtClean="0">
              <a:latin typeface="Comic Sans MS" pitchFamily="66" charset="0"/>
            </a:endParaRPr>
          </a:p>
          <a:p>
            <a:endParaRPr lang="id-ID" dirty="0">
              <a:latin typeface="Comic Sans MS" pitchFamily="66" charset="0"/>
            </a:endParaRPr>
          </a:p>
          <a:p>
            <a:pPr>
              <a:buNone/>
            </a:pPr>
            <a:r>
              <a:rPr lang="id-ID" dirty="0" smtClean="0">
                <a:latin typeface="Comic Sans MS" pitchFamily="66" charset="0"/>
              </a:rPr>
              <a:t>	</a:t>
            </a:r>
            <a:r>
              <a:rPr lang="id-ID" sz="3400" dirty="0" smtClean="0">
                <a:latin typeface="Comic Sans MS" pitchFamily="66" charset="0"/>
              </a:rPr>
              <a:t>Langkah-langkah </a:t>
            </a:r>
            <a:r>
              <a:rPr lang="id-ID" sz="3400" dirty="0">
                <a:latin typeface="Comic Sans MS" pitchFamily="66" charset="0"/>
              </a:rPr>
              <a:t>melukis garis sumbu sisi LM sebagai berikut</a:t>
            </a:r>
            <a:r>
              <a:rPr lang="id-ID" dirty="0">
                <a:latin typeface="Comic Sans MS" pitchFamily="66" charset="0"/>
              </a:rPr>
              <a:t>.</a:t>
            </a:r>
          </a:p>
          <a:p>
            <a:pPr lvl="0"/>
            <a:r>
              <a:rPr lang="id-ID" sz="2600" dirty="0">
                <a:latin typeface="Monotype Corsiva" pitchFamily="66" charset="0"/>
              </a:rPr>
              <a:t>Lukislah busur lingkaran dari titik L dengan jari-jari lebih dari LM.</a:t>
            </a:r>
          </a:p>
          <a:p>
            <a:pPr lvl="0"/>
            <a:r>
              <a:rPr lang="id-ID" sz="2600" dirty="0">
                <a:latin typeface="Monotype Corsiva" pitchFamily="66" charset="0"/>
              </a:rPr>
              <a:t> Kemudian dengan jari-jari yang sama lukislah busur lingkaran dari titik M, sehingga memotong busur pertama di titik P dan Q.</a:t>
            </a:r>
          </a:p>
          <a:p>
            <a:pPr lvl="0"/>
            <a:r>
              <a:rPr lang="id-ID" sz="2600" dirty="0">
                <a:latin typeface="Monotype Corsiva" pitchFamily="66" charset="0"/>
              </a:rPr>
              <a:t>Hubungkan titik P dan Q, sehingga terbentuk garis PQ. Garis PQ merupakan garis sumbu pada sisi LM</a:t>
            </a:r>
            <a:r>
              <a:rPr lang="id-ID" sz="2600" dirty="0" smtClean="0">
                <a:latin typeface="Monotype Corsiva" pitchFamily="66" charset="0"/>
              </a:rPr>
              <a:t>.</a:t>
            </a:r>
            <a:endParaRPr lang="id-ID" sz="2600" dirty="0">
              <a:latin typeface="Monotype Corsiva" pitchFamily="66" charset="0"/>
            </a:endParaRPr>
          </a:p>
        </p:txBody>
      </p:sp>
      <p:grpSp>
        <p:nvGrpSpPr>
          <p:cNvPr id="3074" name="Group 2"/>
          <p:cNvGrpSpPr>
            <a:grpSpLocks/>
          </p:cNvGrpSpPr>
          <p:nvPr/>
        </p:nvGrpSpPr>
        <p:grpSpPr bwMode="auto">
          <a:xfrm>
            <a:off x="3220644" y="1000108"/>
            <a:ext cx="1779984" cy="1982217"/>
            <a:chOff x="830" y="7471"/>
            <a:chExt cx="2507" cy="2728"/>
          </a:xfrm>
        </p:grpSpPr>
        <p:cxnSp>
          <p:nvCxnSpPr>
            <p:cNvPr id="3075" name="AutoShape 3"/>
            <p:cNvCxnSpPr>
              <a:cxnSpLocks noChangeShapeType="1"/>
            </p:cNvCxnSpPr>
            <p:nvPr/>
          </p:nvCxnSpPr>
          <p:spPr bwMode="auto">
            <a:xfrm flipH="1">
              <a:off x="1135" y="7776"/>
              <a:ext cx="1729" cy="1965"/>
            </a:xfrm>
            <a:prstGeom prst="straightConnector1">
              <a:avLst/>
            </a:prstGeom>
            <a:noFill/>
            <a:ln w="9525">
              <a:solidFill>
                <a:srgbClr val="000000"/>
              </a:solidFill>
              <a:round/>
              <a:headEnd/>
              <a:tailEnd/>
            </a:ln>
          </p:spPr>
        </p:cxnSp>
        <p:cxnSp>
          <p:nvCxnSpPr>
            <p:cNvPr id="3076" name="AutoShape 4"/>
            <p:cNvCxnSpPr>
              <a:cxnSpLocks noChangeShapeType="1"/>
            </p:cNvCxnSpPr>
            <p:nvPr/>
          </p:nvCxnSpPr>
          <p:spPr bwMode="auto">
            <a:xfrm>
              <a:off x="1135" y="9741"/>
              <a:ext cx="1203" cy="1"/>
            </a:xfrm>
            <a:prstGeom prst="straightConnector1">
              <a:avLst/>
            </a:prstGeom>
            <a:noFill/>
            <a:ln w="9525">
              <a:solidFill>
                <a:srgbClr val="000000"/>
              </a:solidFill>
              <a:round/>
              <a:headEnd/>
              <a:tailEnd/>
            </a:ln>
          </p:spPr>
        </p:cxnSp>
        <p:cxnSp>
          <p:nvCxnSpPr>
            <p:cNvPr id="3077" name="AutoShape 5"/>
            <p:cNvCxnSpPr>
              <a:cxnSpLocks noChangeShapeType="1"/>
            </p:cNvCxnSpPr>
            <p:nvPr/>
          </p:nvCxnSpPr>
          <p:spPr bwMode="auto">
            <a:xfrm flipH="1">
              <a:off x="2338" y="7776"/>
              <a:ext cx="526" cy="1965"/>
            </a:xfrm>
            <a:prstGeom prst="straightConnector1">
              <a:avLst/>
            </a:prstGeom>
            <a:noFill/>
            <a:ln w="9525">
              <a:solidFill>
                <a:srgbClr val="000000"/>
              </a:solidFill>
              <a:round/>
              <a:headEnd/>
              <a:tailEnd/>
            </a:ln>
          </p:spPr>
        </p:cxnSp>
        <p:cxnSp>
          <p:nvCxnSpPr>
            <p:cNvPr id="3078" name="AutoShape 6"/>
            <p:cNvCxnSpPr>
              <a:cxnSpLocks noChangeShapeType="1"/>
            </p:cNvCxnSpPr>
            <p:nvPr/>
          </p:nvCxnSpPr>
          <p:spPr bwMode="auto">
            <a:xfrm>
              <a:off x="2118" y="8606"/>
              <a:ext cx="491" cy="237"/>
            </a:xfrm>
            <a:prstGeom prst="straightConnector1">
              <a:avLst/>
            </a:prstGeom>
            <a:noFill/>
            <a:ln w="9525">
              <a:solidFill>
                <a:srgbClr val="000000"/>
              </a:solidFill>
              <a:round/>
              <a:headEnd/>
              <a:tailEnd/>
            </a:ln>
          </p:spPr>
        </p:cxnSp>
        <p:cxnSp>
          <p:nvCxnSpPr>
            <p:cNvPr id="3079" name="AutoShape 7"/>
            <p:cNvCxnSpPr>
              <a:cxnSpLocks noChangeShapeType="1"/>
            </p:cNvCxnSpPr>
            <p:nvPr/>
          </p:nvCxnSpPr>
          <p:spPr bwMode="auto">
            <a:xfrm>
              <a:off x="2609" y="8843"/>
              <a:ext cx="542" cy="254"/>
            </a:xfrm>
            <a:prstGeom prst="straightConnector1">
              <a:avLst/>
            </a:prstGeom>
            <a:noFill/>
            <a:ln w="9525">
              <a:solidFill>
                <a:srgbClr val="000000"/>
              </a:solidFill>
              <a:prstDash val="sysDot"/>
              <a:round/>
              <a:headEnd/>
              <a:tailEnd/>
            </a:ln>
          </p:spPr>
        </p:cxnSp>
        <p:cxnSp>
          <p:nvCxnSpPr>
            <p:cNvPr id="3080" name="AutoShape 8"/>
            <p:cNvCxnSpPr>
              <a:cxnSpLocks noChangeShapeType="1"/>
            </p:cNvCxnSpPr>
            <p:nvPr/>
          </p:nvCxnSpPr>
          <p:spPr bwMode="auto">
            <a:xfrm>
              <a:off x="1609" y="8352"/>
              <a:ext cx="509" cy="254"/>
            </a:xfrm>
            <a:prstGeom prst="straightConnector1">
              <a:avLst/>
            </a:prstGeom>
            <a:noFill/>
            <a:ln w="9525">
              <a:solidFill>
                <a:srgbClr val="000000"/>
              </a:solidFill>
              <a:prstDash val="sysDot"/>
              <a:round/>
              <a:headEnd/>
              <a:tailEnd/>
            </a:ln>
          </p:spPr>
        </p:cxnSp>
        <p:cxnSp>
          <p:nvCxnSpPr>
            <p:cNvPr id="3081" name="AutoShape 9"/>
            <p:cNvCxnSpPr>
              <a:cxnSpLocks noChangeShapeType="1"/>
            </p:cNvCxnSpPr>
            <p:nvPr/>
          </p:nvCxnSpPr>
          <p:spPr bwMode="auto">
            <a:xfrm>
              <a:off x="2609" y="8352"/>
              <a:ext cx="255" cy="102"/>
            </a:xfrm>
            <a:prstGeom prst="straightConnector1">
              <a:avLst/>
            </a:prstGeom>
            <a:noFill/>
            <a:ln w="9525">
              <a:solidFill>
                <a:srgbClr val="000000"/>
              </a:solidFill>
              <a:round/>
              <a:headEnd/>
              <a:tailEnd/>
            </a:ln>
          </p:spPr>
        </p:cxnSp>
        <p:cxnSp>
          <p:nvCxnSpPr>
            <p:cNvPr id="3082" name="AutoShape 10"/>
            <p:cNvCxnSpPr>
              <a:cxnSpLocks noChangeShapeType="1"/>
            </p:cNvCxnSpPr>
            <p:nvPr/>
          </p:nvCxnSpPr>
          <p:spPr bwMode="auto">
            <a:xfrm>
              <a:off x="2338" y="9267"/>
              <a:ext cx="255" cy="102"/>
            </a:xfrm>
            <a:prstGeom prst="straightConnector1">
              <a:avLst/>
            </a:prstGeom>
            <a:noFill/>
            <a:ln w="9525">
              <a:solidFill>
                <a:srgbClr val="000000"/>
              </a:solidFill>
              <a:round/>
              <a:headEnd/>
              <a:tailEnd/>
            </a:ln>
          </p:spPr>
        </p:cxnSp>
        <p:sp>
          <p:nvSpPr>
            <p:cNvPr id="3083" name="Text Box 11"/>
            <p:cNvSpPr txBox="1">
              <a:spLocks noChangeArrowheads="1"/>
            </p:cNvSpPr>
            <p:nvPr/>
          </p:nvSpPr>
          <p:spPr bwMode="auto">
            <a:xfrm>
              <a:off x="2643" y="7471"/>
              <a:ext cx="508" cy="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3084" name="Text Box 12"/>
            <p:cNvSpPr txBox="1">
              <a:spLocks noChangeArrowheads="1"/>
            </p:cNvSpPr>
            <p:nvPr/>
          </p:nvSpPr>
          <p:spPr bwMode="auto">
            <a:xfrm>
              <a:off x="2252" y="9555"/>
              <a:ext cx="644" cy="5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L</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3085" name="Text Box 13"/>
            <p:cNvSpPr txBox="1">
              <a:spLocks noChangeArrowheads="1"/>
            </p:cNvSpPr>
            <p:nvPr/>
          </p:nvSpPr>
          <p:spPr bwMode="auto">
            <a:xfrm>
              <a:off x="830" y="9640"/>
              <a:ext cx="373" cy="5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K</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3086" name="Text Box 14"/>
            <p:cNvSpPr txBox="1">
              <a:spLocks noChangeArrowheads="1"/>
            </p:cNvSpPr>
            <p:nvPr/>
          </p:nvSpPr>
          <p:spPr bwMode="auto">
            <a:xfrm>
              <a:off x="1593" y="8044"/>
              <a:ext cx="390" cy="5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P</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3087" name="Text Box 15"/>
            <p:cNvSpPr txBox="1">
              <a:spLocks noChangeArrowheads="1"/>
            </p:cNvSpPr>
            <p:nvPr/>
          </p:nvSpPr>
          <p:spPr bwMode="auto">
            <a:xfrm>
              <a:off x="2947" y="8606"/>
              <a:ext cx="390" cy="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Q</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88" name="AutoShape 16"/>
            <p:cNvCxnSpPr>
              <a:cxnSpLocks noChangeShapeType="1"/>
            </p:cNvCxnSpPr>
            <p:nvPr/>
          </p:nvCxnSpPr>
          <p:spPr bwMode="auto">
            <a:xfrm>
              <a:off x="2252" y="8454"/>
              <a:ext cx="118" cy="88"/>
            </a:xfrm>
            <a:prstGeom prst="straightConnector1">
              <a:avLst/>
            </a:prstGeom>
            <a:noFill/>
            <a:ln w="9525">
              <a:solidFill>
                <a:srgbClr val="000000"/>
              </a:solidFill>
              <a:round/>
              <a:headEnd/>
              <a:tailEnd/>
            </a:ln>
          </p:spPr>
        </p:cxnSp>
        <p:cxnSp>
          <p:nvCxnSpPr>
            <p:cNvPr id="3089" name="AutoShape 17"/>
            <p:cNvCxnSpPr>
              <a:cxnSpLocks noChangeShapeType="1"/>
            </p:cNvCxnSpPr>
            <p:nvPr/>
          </p:nvCxnSpPr>
          <p:spPr bwMode="auto">
            <a:xfrm flipH="1">
              <a:off x="2252" y="8542"/>
              <a:ext cx="118" cy="152"/>
            </a:xfrm>
            <a:prstGeom prst="straightConnector1">
              <a:avLst/>
            </a:prstGeom>
            <a:noFill/>
            <a:ln w="9525">
              <a:solidFill>
                <a:srgbClr val="000000"/>
              </a:solidFill>
              <a:round/>
              <a:headEnd/>
              <a:tailEnd/>
            </a:ln>
          </p:spPr>
        </p:cxnSp>
        <p:sp>
          <p:nvSpPr>
            <p:cNvPr id="3090" name="Arc 18"/>
            <p:cNvSpPr>
              <a:spLocks/>
            </p:cNvSpPr>
            <p:nvPr/>
          </p:nvSpPr>
          <p:spPr bwMode="auto">
            <a:xfrm rot="13179178">
              <a:off x="1610" y="8234"/>
              <a:ext cx="373" cy="4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91" name="Arc 19"/>
            <p:cNvSpPr>
              <a:spLocks/>
            </p:cNvSpPr>
            <p:nvPr/>
          </p:nvSpPr>
          <p:spPr bwMode="auto">
            <a:xfrm rot="-4524319">
              <a:off x="1559" y="8285"/>
              <a:ext cx="373" cy="4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92" name="Arc 20"/>
            <p:cNvSpPr>
              <a:spLocks/>
            </p:cNvSpPr>
            <p:nvPr/>
          </p:nvSpPr>
          <p:spPr bwMode="auto">
            <a:xfrm rot="6636407">
              <a:off x="2778" y="8771"/>
              <a:ext cx="373" cy="4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93" name="Arc 21"/>
            <p:cNvSpPr>
              <a:spLocks/>
            </p:cNvSpPr>
            <p:nvPr/>
          </p:nvSpPr>
          <p:spPr bwMode="auto">
            <a:xfrm rot="2283560">
              <a:off x="2779" y="8756"/>
              <a:ext cx="373" cy="4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44" y="1000116"/>
            <a:ext cx="8229600" cy="1143000"/>
          </a:xfrm>
          <a:noFill/>
        </p:spPr>
        <p:txBody>
          <a:bodyPr/>
          <a:lstStyle/>
          <a:p>
            <a:r>
              <a:rPr lang="id-ID" b="1" dirty="0">
                <a:latin typeface="Chinacat" pitchFamily="2" charset="0"/>
              </a:rPr>
              <a:t>Garis Berat</a:t>
            </a:r>
          </a:p>
        </p:txBody>
      </p:sp>
      <p:sp>
        <p:nvSpPr>
          <p:cNvPr id="3" name="Content Placeholder 2"/>
          <p:cNvSpPr>
            <a:spLocks noGrp="1"/>
          </p:cNvSpPr>
          <p:nvPr>
            <p:ph idx="1"/>
          </p:nvPr>
        </p:nvSpPr>
        <p:spPr>
          <a:xfrm>
            <a:off x="1357290" y="2314580"/>
            <a:ext cx="6215106" cy="2686056"/>
          </a:xfrm>
        </p:spPr>
        <p:txBody>
          <a:bodyPr>
            <a:normAutofit/>
          </a:bodyPr>
          <a:lstStyle/>
          <a:p>
            <a:pPr>
              <a:buNone/>
            </a:pPr>
            <a:r>
              <a:rPr lang="id-ID" sz="2400" dirty="0" smtClean="0">
                <a:latin typeface="Chinacat" pitchFamily="2" charset="0"/>
              </a:rPr>
              <a:t>	Garis </a:t>
            </a:r>
            <a:r>
              <a:rPr lang="id-ID" sz="2400" dirty="0">
                <a:latin typeface="Chinacat" pitchFamily="2" charset="0"/>
              </a:rPr>
              <a:t>berat suatu segitiga adalah garis yang ditarik dari titik sudut suatu segitiga dan membagi sisi di hadapannya menjadi dua bagian sama panjang.</a:t>
            </a:r>
          </a:p>
          <a:p>
            <a:pPr>
              <a:buNone/>
            </a:pPr>
            <a:endParaRPr lang="id-ID" sz="24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08" y="1135955"/>
            <a:ext cx="8429684" cy="5793507"/>
          </a:xfrm>
        </p:spPr>
        <p:txBody>
          <a:bodyPr>
            <a:normAutofit/>
          </a:bodyPr>
          <a:lstStyle/>
          <a:p>
            <a:pPr>
              <a:buNone/>
            </a:pPr>
            <a:r>
              <a:rPr lang="id-ID" sz="2400" dirty="0" smtClean="0">
                <a:latin typeface="Comic Sans MS" pitchFamily="66" charset="0"/>
              </a:rPr>
              <a:t>	Misalkan </a:t>
            </a:r>
            <a:r>
              <a:rPr lang="id-ID" sz="2400" dirty="0">
                <a:latin typeface="Comic Sans MS" pitchFamily="66" charset="0"/>
              </a:rPr>
              <a:t>diketahui  DEF sebarang seperti pada gambar di samping</a:t>
            </a:r>
            <a:r>
              <a:rPr lang="id-ID" sz="2400" dirty="0" smtClean="0">
                <a:latin typeface="Comic Sans MS" pitchFamily="66" charset="0"/>
              </a:rPr>
              <a:t>.</a:t>
            </a:r>
          </a:p>
          <a:p>
            <a:pPr>
              <a:buNone/>
            </a:pPr>
            <a:endParaRPr lang="id-ID" sz="2400" dirty="0">
              <a:latin typeface="Comic Sans MS" pitchFamily="66" charset="0"/>
            </a:endParaRPr>
          </a:p>
          <a:p>
            <a:endParaRPr lang="id-ID" sz="2400" dirty="0" smtClean="0">
              <a:latin typeface="Comic Sans MS" pitchFamily="66" charset="0"/>
            </a:endParaRPr>
          </a:p>
          <a:p>
            <a:endParaRPr lang="id-ID" sz="2400" dirty="0">
              <a:latin typeface="Comic Sans MS" pitchFamily="66" charset="0"/>
            </a:endParaRPr>
          </a:p>
          <a:p>
            <a:pPr>
              <a:buNone/>
            </a:pPr>
            <a:endParaRPr lang="id-ID" sz="2400" dirty="0" smtClean="0">
              <a:latin typeface="Comic Sans MS" pitchFamily="66" charset="0"/>
            </a:endParaRPr>
          </a:p>
          <a:p>
            <a:pPr>
              <a:buNone/>
            </a:pPr>
            <a:r>
              <a:rPr lang="id-ID" sz="2400" dirty="0" smtClean="0">
                <a:latin typeface="Comic Sans MS" pitchFamily="66" charset="0"/>
              </a:rPr>
              <a:t>	Langkah-langkah </a:t>
            </a:r>
            <a:r>
              <a:rPr lang="id-ID" sz="2400" dirty="0">
                <a:latin typeface="Comic Sans MS" pitchFamily="66" charset="0"/>
              </a:rPr>
              <a:t>untuk melukis garis berat  F sebagai berikut.</a:t>
            </a:r>
          </a:p>
          <a:p>
            <a:pPr lvl="1"/>
            <a:r>
              <a:rPr lang="id-ID" sz="2400" dirty="0">
                <a:latin typeface="Monotype Corsiva" pitchFamily="66" charset="0"/>
              </a:rPr>
              <a:t>Lukislah garis sumbu pada sisi DE sehingga memotong DE di titik G.</a:t>
            </a:r>
          </a:p>
          <a:p>
            <a:pPr lvl="1"/>
            <a:r>
              <a:rPr lang="id-ID" sz="2400" dirty="0">
                <a:latin typeface="Monotype Corsiva" pitchFamily="66" charset="0"/>
              </a:rPr>
              <a:t>Hubungkan titik F dan titik G. Garis FG adalah garis berat  F.</a:t>
            </a:r>
          </a:p>
          <a:p>
            <a:pPr>
              <a:buNone/>
            </a:pPr>
            <a:endParaRPr lang="id-ID" sz="2400" dirty="0">
              <a:latin typeface="Comic Sans MS" pitchFamily="66" charset="0"/>
            </a:endParaRPr>
          </a:p>
          <a:p>
            <a:pPr>
              <a:buNone/>
            </a:pPr>
            <a:endParaRPr lang="id-ID" sz="2400" dirty="0">
              <a:latin typeface="Comic Sans MS" pitchFamily="66" charset="0"/>
            </a:endParaRPr>
          </a:p>
        </p:txBody>
      </p:sp>
      <p:grpSp>
        <p:nvGrpSpPr>
          <p:cNvPr id="4098" name="Group 2"/>
          <p:cNvGrpSpPr>
            <a:grpSpLocks/>
          </p:cNvGrpSpPr>
          <p:nvPr/>
        </p:nvGrpSpPr>
        <p:grpSpPr bwMode="auto">
          <a:xfrm>
            <a:off x="1835696" y="1873252"/>
            <a:ext cx="1595438" cy="1841500"/>
            <a:chOff x="4772" y="7455"/>
            <a:chExt cx="2513" cy="2900"/>
          </a:xfrm>
        </p:grpSpPr>
        <p:cxnSp>
          <p:nvCxnSpPr>
            <p:cNvPr id="4099" name="AutoShape 3"/>
            <p:cNvCxnSpPr>
              <a:cxnSpLocks noChangeShapeType="1"/>
            </p:cNvCxnSpPr>
            <p:nvPr/>
          </p:nvCxnSpPr>
          <p:spPr bwMode="auto">
            <a:xfrm flipH="1">
              <a:off x="5032" y="7776"/>
              <a:ext cx="592" cy="1864"/>
            </a:xfrm>
            <a:prstGeom prst="straightConnector1">
              <a:avLst/>
            </a:prstGeom>
            <a:noFill/>
            <a:ln w="9525">
              <a:solidFill>
                <a:srgbClr val="000000"/>
              </a:solidFill>
              <a:round/>
              <a:headEnd/>
              <a:tailEnd/>
            </a:ln>
          </p:spPr>
        </p:cxnSp>
        <p:cxnSp>
          <p:nvCxnSpPr>
            <p:cNvPr id="4100" name="AutoShape 4"/>
            <p:cNvCxnSpPr>
              <a:cxnSpLocks noChangeShapeType="1"/>
            </p:cNvCxnSpPr>
            <p:nvPr/>
          </p:nvCxnSpPr>
          <p:spPr bwMode="auto">
            <a:xfrm>
              <a:off x="5624" y="7776"/>
              <a:ext cx="1661" cy="1864"/>
            </a:xfrm>
            <a:prstGeom prst="straightConnector1">
              <a:avLst/>
            </a:prstGeom>
            <a:noFill/>
            <a:ln w="9525">
              <a:solidFill>
                <a:srgbClr val="000000"/>
              </a:solidFill>
              <a:round/>
              <a:headEnd/>
              <a:tailEnd/>
            </a:ln>
          </p:spPr>
        </p:cxnSp>
        <p:cxnSp>
          <p:nvCxnSpPr>
            <p:cNvPr id="4101" name="AutoShape 5"/>
            <p:cNvCxnSpPr>
              <a:cxnSpLocks noChangeShapeType="1"/>
            </p:cNvCxnSpPr>
            <p:nvPr/>
          </p:nvCxnSpPr>
          <p:spPr bwMode="auto">
            <a:xfrm>
              <a:off x="5032" y="9640"/>
              <a:ext cx="2253" cy="0"/>
            </a:xfrm>
            <a:prstGeom prst="straightConnector1">
              <a:avLst/>
            </a:prstGeom>
            <a:noFill/>
            <a:ln w="9525">
              <a:solidFill>
                <a:srgbClr val="000000"/>
              </a:solidFill>
              <a:round/>
              <a:headEnd/>
              <a:tailEnd/>
            </a:ln>
          </p:spPr>
        </p:cxnSp>
        <p:cxnSp>
          <p:nvCxnSpPr>
            <p:cNvPr id="4102" name="AutoShape 6"/>
            <p:cNvCxnSpPr>
              <a:cxnSpLocks noChangeShapeType="1"/>
            </p:cNvCxnSpPr>
            <p:nvPr/>
          </p:nvCxnSpPr>
          <p:spPr bwMode="auto">
            <a:xfrm>
              <a:off x="5624" y="7776"/>
              <a:ext cx="492" cy="1864"/>
            </a:xfrm>
            <a:prstGeom prst="straightConnector1">
              <a:avLst/>
            </a:prstGeom>
            <a:noFill/>
            <a:ln w="9525">
              <a:solidFill>
                <a:srgbClr val="000000"/>
              </a:solidFill>
              <a:round/>
              <a:headEnd/>
              <a:tailEnd/>
            </a:ln>
          </p:spPr>
        </p:cxnSp>
        <p:cxnSp>
          <p:nvCxnSpPr>
            <p:cNvPr id="4103" name="AutoShape 7"/>
            <p:cNvCxnSpPr>
              <a:cxnSpLocks noChangeShapeType="1"/>
            </p:cNvCxnSpPr>
            <p:nvPr/>
          </p:nvCxnSpPr>
          <p:spPr bwMode="auto">
            <a:xfrm>
              <a:off x="6116" y="8352"/>
              <a:ext cx="0" cy="2003"/>
            </a:xfrm>
            <a:prstGeom prst="straightConnector1">
              <a:avLst/>
            </a:prstGeom>
            <a:noFill/>
            <a:ln w="19050">
              <a:solidFill>
                <a:srgbClr val="000000"/>
              </a:solidFill>
              <a:prstDash val="sysDot"/>
              <a:round/>
              <a:headEnd/>
              <a:tailEnd/>
            </a:ln>
          </p:spPr>
        </p:cxnSp>
        <p:sp>
          <p:nvSpPr>
            <p:cNvPr id="4104" name="Oval 8"/>
            <p:cNvSpPr>
              <a:spLocks noChangeArrowheads="1"/>
            </p:cNvSpPr>
            <p:nvPr/>
          </p:nvSpPr>
          <p:spPr bwMode="auto">
            <a:xfrm>
              <a:off x="6071" y="9582"/>
              <a:ext cx="85" cy="85"/>
            </a:xfrm>
            <a:prstGeom prst="ellipse">
              <a:avLst/>
            </a:prstGeom>
            <a:solidFill>
              <a:srgbClr val="000000"/>
            </a:solidFill>
            <a:ln w="317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id-ID"/>
            </a:p>
          </p:txBody>
        </p:sp>
        <p:sp>
          <p:nvSpPr>
            <p:cNvPr id="4105" name="Arc 9"/>
            <p:cNvSpPr>
              <a:spLocks/>
            </p:cNvSpPr>
            <p:nvPr/>
          </p:nvSpPr>
          <p:spPr bwMode="auto">
            <a:xfrm rot="1789295">
              <a:off x="5521" y="8843"/>
              <a:ext cx="900" cy="122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06" name="Arc 10"/>
            <p:cNvSpPr>
              <a:spLocks/>
            </p:cNvSpPr>
            <p:nvPr/>
          </p:nvSpPr>
          <p:spPr bwMode="auto">
            <a:xfrm rot="13320119">
              <a:off x="5827" y="8756"/>
              <a:ext cx="900" cy="122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07" name="Text Box 11"/>
            <p:cNvSpPr txBox="1">
              <a:spLocks noChangeArrowheads="1"/>
            </p:cNvSpPr>
            <p:nvPr/>
          </p:nvSpPr>
          <p:spPr bwMode="auto">
            <a:xfrm>
              <a:off x="5446" y="7455"/>
              <a:ext cx="500" cy="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F</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Text Box 12"/>
            <p:cNvSpPr txBox="1">
              <a:spLocks noChangeArrowheads="1"/>
            </p:cNvSpPr>
            <p:nvPr/>
          </p:nvSpPr>
          <p:spPr bwMode="auto">
            <a:xfrm>
              <a:off x="6071" y="9555"/>
              <a:ext cx="368" cy="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G</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109" name="Text Box 13"/>
            <p:cNvSpPr txBox="1">
              <a:spLocks noChangeArrowheads="1"/>
            </p:cNvSpPr>
            <p:nvPr/>
          </p:nvSpPr>
          <p:spPr bwMode="auto">
            <a:xfrm>
              <a:off x="4772" y="9555"/>
              <a:ext cx="531"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D</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71604" y="2435362"/>
            <a:ext cx="6572296" cy="707886"/>
          </a:xfrm>
          <a:prstGeom prst="rect">
            <a:avLst/>
          </a:prstGeom>
          <a:noFill/>
        </p:spPr>
        <p:txBody>
          <a:bodyPr wrap="square" rtlCol="0">
            <a:spAutoFit/>
          </a:bodyPr>
          <a:lstStyle/>
          <a:p>
            <a:r>
              <a:rPr lang="id-ID" sz="4000" dirty="0" smtClean="0">
                <a:latin typeface="Chinacat" pitchFamily="2" charset="0"/>
              </a:rPr>
              <a:t>Keliling dan Luas Segitiga</a:t>
            </a:r>
            <a:endParaRPr lang="id-ID" sz="40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500043"/>
            <a:ext cx="9144000" cy="44627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id-ID" sz="3200" dirty="0" smtClean="0">
                <a:solidFill>
                  <a:schemeClr val="accent6">
                    <a:lumMod val="50000"/>
                  </a:schemeClr>
                </a:solidFill>
                <a:latin typeface="Chinacat" pitchFamily="2" charset="0"/>
              </a:rPr>
              <a:t>Keliling segitiga</a:t>
            </a: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r>
              <a:rPr lang="id-ID" dirty="0" smtClean="0">
                <a:solidFill>
                  <a:schemeClr val="accent6">
                    <a:lumMod val="50000"/>
                  </a:schemeClr>
                </a:solidFill>
                <a:latin typeface="Chinacat" pitchFamily="2" charset="0"/>
              </a:rPr>
              <a:t>Untuk mencari keliling sebuah segitiga, kamu harus mengetahui terlebih dahulu panjang dari ketiga sisi segitiga tersebut karena keliling segitiga adalah jumlah panjang ketiga sisi yang membentuk segitiga.</a:t>
            </a: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endParaRPr lang="id-ID" dirty="0" smtClean="0">
              <a:solidFill>
                <a:schemeClr val="accent6">
                  <a:lumMod val="50000"/>
                </a:schemeClr>
              </a:solidFill>
              <a:latin typeface="Chinacat" pitchFamily="2" charset="0"/>
            </a:endParaRPr>
          </a:p>
          <a:p>
            <a:endParaRPr lang="id-ID" dirty="0">
              <a:solidFill>
                <a:schemeClr val="accent6">
                  <a:lumMod val="50000"/>
                </a:schemeClr>
              </a:solidFill>
              <a:latin typeface="Chinacat" pitchFamily="2" charset="0"/>
            </a:endParaRPr>
          </a:p>
        </p:txBody>
      </p:sp>
      <p:grpSp>
        <p:nvGrpSpPr>
          <p:cNvPr id="45058" name="Group 2"/>
          <p:cNvGrpSpPr>
            <a:grpSpLocks/>
          </p:cNvGrpSpPr>
          <p:nvPr/>
        </p:nvGrpSpPr>
        <p:grpSpPr bwMode="auto">
          <a:xfrm>
            <a:off x="285720" y="2428868"/>
            <a:ext cx="2293942" cy="2071692"/>
            <a:chOff x="2001" y="1965"/>
            <a:chExt cx="2711" cy="2250"/>
          </a:xfrm>
        </p:grpSpPr>
        <p:cxnSp>
          <p:nvCxnSpPr>
            <p:cNvPr id="45059" name="AutoShape 3"/>
            <p:cNvCxnSpPr>
              <a:cxnSpLocks noChangeShapeType="1"/>
            </p:cNvCxnSpPr>
            <p:nvPr/>
          </p:nvCxnSpPr>
          <p:spPr bwMode="auto">
            <a:xfrm>
              <a:off x="2310" y="2280"/>
              <a:ext cx="1845" cy="930"/>
            </a:xfrm>
            <a:prstGeom prst="straightConnector1">
              <a:avLst/>
            </a:prstGeom>
            <a:noFill/>
            <a:ln w="9525">
              <a:solidFill>
                <a:srgbClr val="000000"/>
              </a:solidFill>
              <a:round/>
              <a:headEnd/>
              <a:tailEnd/>
            </a:ln>
          </p:spPr>
        </p:cxnSp>
        <p:cxnSp>
          <p:nvCxnSpPr>
            <p:cNvPr id="45060" name="AutoShape 4"/>
            <p:cNvCxnSpPr>
              <a:cxnSpLocks noChangeShapeType="1"/>
            </p:cNvCxnSpPr>
            <p:nvPr/>
          </p:nvCxnSpPr>
          <p:spPr bwMode="auto">
            <a:xfrm>
              <a:off x="2310" y="2280"/>
              <a:ext cx="240" cy="1365"/>
            </a:xfrm>
            <a:prstGeom prst="straightConnector1">
              <a:avLst/>
            </a:prstGeom>
            <a:noFill/>
            <a:ln w="9525">
              <a:solidFill>
                <a:srgbClr val="000000"/>
              </a:solidFill>
              <a:round/>
              <a:headEnd/>
              <a:tailEnd/>
            </a:ln>
          </p:spPr>
        </p:cxnSp>
        <p:cxnSp>
          <p:nvCxnSpPr>
            <p:cNvPr id="45061" name="AutoShape 5"/>
            <p:cNvCxnSpPr>
              <a:cxnSpLocks noChangeShapeType="1"/>
            </p:cNvCxnSpPr>
            <p:nvPr/>
          </p:nvCxnSpPr>
          <p:spPr bwMode="auto">
            <a:xfrm flipV="1">
              <a:off x="2550" y="3210"/>
              <a:ext cx="1605" cy="435"/>
            </a:xfrm>
            <a:prstGeom prst="straightConnector1">
              <a:avLst/>
            </a:prstGeom>
            <a:noFill/>
            <a:ln w="9525">
              <a:solidFill>
                <a:srgbClr val="000000"/>
              </a:solidFill>
              <a:round/>
              <a:headEnd/>
              <a:tailEnd/>
            </a:ln>
          </p:spPr>
        </p:cxnSp>
        <p:sp>
          <p:nvSpPr>
            <p:cNvPr id="45062" name="Text Box 6"/>
            <p:cNvSpPr txBox="1">
              <a:spLocks noChangeArrowheads="1"/>
            </p:cNvSpPr>
            <p:nvPr/>
          </p:nvSpPr>
          <p:spPr bwMode="auto">
            <a:xfrm>
              <a:off x="4073" y="3015"/>
              <a:ext cx="639"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5063" name="Text Box 7"/>
            <p:cNvSpPr txBox="1">
              <a:spLocks noChangeArrowheads="1"/>
            </p:cNvSpPr>
            <p:nvPr/>
          </p:nvSpPr>
          <p:spPr bwMode="auto">
            <a:xfrm>
              <a:off x="2001" y="1965"/>
              <a:ext cx="639"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5064" name="Text Box 8"/>
            <p:cNvSpPr txBox="1">
              <a:spLocks noChangeArrowheads="1"/>
            </p:cNvSpPr>
            <p:nvPr/>
          </p:nvSpPr>
          <p:spPr bwMode="auto">
            <a:xfrm>
              <a:off x="2271" y="3585"/>
              <a:ext cx="639"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5065" name="Text Box 9"/>
            <p:cNvSpPr txBox="1">
              <a:spLocks noChangeArrowheads="1"/>
            </p:cNvSpPr>
            <p:nvPr/>
          </p:nvSpPr>
          <p:spPr bwMode="auto">
            <a:xfrm>
              <a:off x="2046" y="2775"/>
              <a:ext cx="639"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5066" name="Text Box 10"/>
            <p:cNvSpPr txBox="1">
              <a:spLocks noChangeArrowheads="1"/>
            </p:cNvSpPr>
            <p:nvPr/>
          </p:nvSpPr>
          <p:spPr bwMode="auto">
            <a:xfrm>
              <a:off x="3021" y="2385"/>
              <a:ext cx="639"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5067" name="Text Box 11"/>
            <p:cNvSpPr txBox="1">
              <a:spLocks noChangeArrowheads="1"/>
            </p:cNvSpPr>
            <p:nvPr/>
          </p:nvSpPr>
          <p:spPr bwMode="auto">
            <a:xfrm>
              <a:off x="3156" y="3315"/>
              <a:ext cx="639"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5068" name="Text Box 12"/>
          <p:cNvSpPr txBox="1">
            <a:spLocks noChangeArrowheads="1"/>
          </p:cNvSpPr>
          <p:nvPr/>
        </p:nvSpPr>
        <p:spPr bwMode="auto">
          <a:xfrm>
            <a:off x="2643174" y="2541059"/>
            <a:ext cx="5500726" cy="1959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rPr>
              <a:t>Keliling </a:t>
            </a: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sym typeface="Symbol" pitchFamily="18" charset="2"/>
              </a:rPr>
              <a:t></a:t>
            </a: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rPr>
              <a:t> ABC		= AB + BC + AC</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rPr>
              <a:t>			=  c + a + b</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rPr>
              <a:t>			= a + b</a:t>
            </a:r>
            <a:r>
              <a:rPr kumimoji="0" lang="id-ID" sz="1600" b="0" i="0" u="none" strike="noStrike" cap="none" normalizeH="0" dirty="0" smtClean="0">
                <a:ln>
                  <a:noFill/>
                </a:ln>
                <a:solidFill>
                  <a:schemeClr val="accent6">
                    <a:lumMod val="50000"/>
                  </a:schemeClr>
                </a:solidFill>
                <a:effectLst/>
                <a:latin typeface="Chinacat" pitchFamily="2" charset="0"/>
                <a:cs typeface="Arial" pitchFamily="34" charset="0"/>
              </a:rPr>
              <a:t> + c</a:t>
            </a:r>
            <a:endPar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rPr>
              <a:t>Jadi, keliling </a:t>
            </a: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sym typeface="Symbol" pitchFamily="18" charset="2"/>
              </a:rPr>
              <a:t></a:t>
            </a:r>
            <a:r>
              <a:rPr kumimoji="0" lang="id-ID" sz="1600" b="0" i="0" u="none" strike="noStrike" cap="none" normalizeH="0" baseline="0" dirty="0" smtClean="0">
                <a:ln>
                  <a:noFill/>
                </a:ln>
                <a:solidFill>
                  <a:schemeClr val="accent6">
                    <a:lumMod val="50000"/>
                  </a:schemeClr>
                </a:solidFill>
                <a:effectLst/>
                <a:latin typeface="Chinacat" pitchFamily="2" charset="0"/>
                <a:cs typeface="Arial" pitchFamily="34" charset="0"/>
              </a:rPr>
              <a:t> ABC adalah  .a + b + 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dirty="0" smtClean="0">
              <a:ln>
                <a:noFill/>
              </a:ln>
              <a:solidFill>
                <a:schemeClr val="accent6">
                  <a:lumMod val="50000"/>
                </a:schemeClr>
              </a:solidFill>
              <a:effectLst/>
              <a:latin typeface="Chinacat" pitchFamily="2" charset="0"/>
              <a:cs typeface="Arial" pitchFamily="34" charset="0"/>
            </a:endParaRPr>
          </a:p>
        </p:txBody>
      </p:sp>
      <p:sp>
        <p:nvSpPr>
          <p:cNvPr id="45069" name="Text Box 13"/>
          <p:cNvSpPr txBox="1">
            <a:spLocks noChangeArrowheads="1"/>
          </p:cNvSpPr>
          <p:nvPr/>
        </p:nvSpPr>
        <p:spPr bwMode="auto">
          <a:xfrm>
            <a:off x="0" y="5000636"/>
            <a:ext cx="9144000" cy="1643074"/>
          </a:xfrm>
          <a:prstGeom prst="rect">
            <a:avLst/>
          </a:prstGeom>
          <a:solidFill>
            <a:schemeClr val="accent6">
              <a:lumMod val="50000"/>
            </a:schemeClr>
          </a:solidFill>
          <a:ln w="31750">
            <a:solidFill>
              <a:srgbClr val="008000"/>
            </a:solidFill>
            <a:prstDash val="sysDot"/>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bg1"/>
                </a:solidFill>
                <a:effectLst/>
                <a:latin typeface="Chinacat" pitchFamily="2" charset="0"/>
                <a:cs typeface="Arial" pitchFamily="34" charset="0"/>
              </a:rPr>
              <a:t>Jika K adalah keliling sebuah segitiga yang panjang sisi-sisinya a, b dan c, maka keliling segitiga dapat dinyatakan dengan</a:t>
            </a:r>
          </a:p>
          <a:p>
            <a:pPr marL="914400" marR="0" lvl="2" indent="0" algn="l" defTabSz="914400" rtl="0" eaLnBrk="1" fontAlgn="base" latinLnBrk="0" hangingPunct="1">
              <a:lnSpc>
                <a:spcPct val="100000"/>
              </a:lnSpc>
              <a:spcBef>
                <a:spcPct val="0"/>
              </a:spcBef>
              <a:spcAft>
                <a:spcPts val="1000"/>
              </a:spcAft>
              <a:buClrTx/>
              <a:buSzTx/>
              <a:buFontTx/>
              <a:buNone/>
              <a:tabLst/>
            </a:pPr>
            <a:r>
              <a:rPr kumimoji="0" lang="id-ID" sz="2000" b="1" i="0" u="none" strike="noStrike" cap="none" normalizeH="0" baseline="0" dirty="0" smtClean="0">
                <a:ln>
                  <a:noFill/>
                </a:ln>
                <a:solidFill>
                  <a:schemeClr val="bg1"/>
                </a:solidFill>
                <a:effectLst/>
                <a:latin typeface="Chinacat" pitchFamily="2" charset="0"/>
                <a:cs typeface="Arial" pitchFamily="34" charset="0"/>
              </a:rPr>
              <a:t>		 K = a + b + 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3200" b="0" i="0" u="none" strike="noStrike" cap="none" normalizeH="0" baseline="0" dirty="0" smtClean="0">
              <a:ln>
                <a:noFill/>
              </a:ln>
              <a:solidFill>
                <a:schemeClr val="bg1"/>
              </a:solidFill>
              <a:effectLst/>
              <a:latin typeface="Chinacat" pitchFamily="2" charset="0"/>
              <a:cs typeface="Arial"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506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71462"/>
            <a:ext cx="7643866" cy="1600438"/>
          </a:xfrm>
          <a:prstGeom prst="rect">
            <a:avLst/>
          </a:prstGeom>
          <a:noFill/>
        </p:spPr>
        <p:txBody>
          <a:bodyPr wrap="square" rtlCol="0">
            <a:spAutoFit/>
          </a:bodyPr>
          <a:lstStyle/>
          <a:p>
            <a:r>
              <a:rPr lang="id-ID" sz="1600" dirty="0" smtClean="0">
                <a:latin typeface="Comic Sans MS" pitchFamily="66" charset="0"/>
              </a:rPr>
              <a:t>Contoh :</a:t>
            </a:r>
          </a:p>
          <a:p>
            <a:r>
              <a:rPr lang="id-ID" sz="1600" dirty="0" smtClean="0">
                <a:latin typeface="Comic Sans MS" pitchFamily="66" charset="0"/>
              </a:rPr>
              <a:t>Pak Budi mempunyai kebun berbentuk seperti pada gambar berikut.Pak Budi ingin memberi pagar yang mengelilingi kebunnya. Jika biaya pemasangan pagar Rp25.000,00 per meter, berapakah biaya yang harus dikeluarkan oleh Pak Budi untuk memasang pagar tersebut?</a:t>
            </a:r>
          </a:p>
          <a:p>
            <a:endParaRPr lang="id-ID" sz="1600" dirty="0">
              <a:latin typeface="Comic Sans MS" pitchFamily="66" charset="0"/>
            </a:endParaRPr>
          </a:p>
        </p:txBody>
      </p:sp>
      <p:grpSp>
        <p:nvGrpSpPr>
          <p:cNvPr id="46082" name="Group 2"/>
          <p:cNvGrpSpPr>
            <a:grpSpLocks/>
          </p:cNvGrpSpPr>
          <p:nvPr/>
        </p:nvGrpSpPr>
        <p:grpSpPr bwMode="auto">
          <a:xfrm>
            <a:off x="428596" y="1285860"/>
            <a:ext cx="1863725" cy="1098550"/>
            <a:chOff x="2046" y="8130"/>
            <a:chExt cx="2934" cy="1729"/>
          </a:xfrm>
        </p:grpSpPr>
        <p:sp>
          <p:nvSpPr>
            <p:cNvPr id="46083" name="Text Box 3"/>
            <p:cNvSpPr txBox="1">
              <a:spLocks noChangeArrowheads="1"/>
            </p:cNvSpPr>
            <p:nvPr/>
          </p:nvSpPr>
          <p:spPr bwMode="auto">
            <a:xfrm>
              <a:off x="3660" y="8310"/>
              <a:ext cx="917" cy="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dirty="0" smtClean="0">
                  <a:ln>
                    <a:noFill/>
                  </a:ln>
                  <a:solidFill>
                    <a:schemeClr val="tx1"/>
                  </a:solidFill>
                  <a:effectLst/>
                  <a:latin typeface="Calibri" pitchFamily="34" charset="0"/>
                  <a:cs typeface="Arial" pitchFamily="34" charset="0"/>
                </a:rPr>
                <a:t>12 m</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4" name="AutoShape 4"/>
            <p:cNvSpPr>
              <a:spLocks noChangeArrowheads="1"/>
            </p:cNvSpPr>
            <p:nvPr/>
          </p:nvSpPr>
          <p:spPr bwMode="auto">
            <a:xfrm>
              <a:off x="2685" y="8130"/>
              <a:ext cx="2295" cy="1200"/>
            </a:xfrm>
            <a:prstGeom prst="rtTriangle">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6085" name="Text Box 5"/>
            <p:cNvSpPr txBox="1">
              <a:spLocks noChangeArrowheads="1"/>
            </p:cNvSpPr>
            <p:nvPr/>
          </p:nvSpPr>
          <p:spPr bwMode="auto">
            <a:xfrm>
              <a:off x="2046" y="8501"/>
              <a:ext cx="744" cy="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8 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6086" name="Text Box 6"/>
            <p:cNvSpPr txBox="1">
              <a:spLocks noChangeArrowheads="1"/>
            </p:cNvSpPr>
            <p:nvPr/>
          </p:nvSpPr>
          <p:spPr bwMode="auto">
            <a:xfrm>
              <a:off x="3194" y="9345"/>
              <a:ext cx="946" cy="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10 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 name="TextBox 7"/>
          <p:cNvSpPr txBox="1"/>
          <p:nvPr/>
        </p:nvSpPr>
        <p:spPr>
          <a:xfrm>
            <a:off x="357158" y="2214554"/>
            <a:ext cx="8358246" cy="4093428"/>
          </a:xfrm>
          <a:prstGeom prst="rect">
            <a:avLst/>
          </a:prstGeom>
          <a:noFill/>
        </p:spPr>
        <p:txBody>
          <a:bodyPr wrap="square" rtlCol="0">
            <a:spAutoFit/>
          </a:bodyPr>
          <a:lstStyle/>
          <a:p>
            <a:r>
              <a:rPr lang="id-ID" sz="1600" dirty="0" smtClean="0">
                <a:latin typeface="Comic Sans MS" pitchFamily="66" charset="0"/>
              </a:rPr>
              <a:t>Penyelesaian	: </a:t>
            </a:r>
          </a:p>
          <a:p>
            <a:r>
              <a:rPr lang="id-ID" sz="1600" dirty="0" smtClean="0">
                <a:latin typeface="Comic Sans MS" pitchFamily="66" charset="0"/>
              </a:rPr>
              <a:t>Diketahui	:-     panjang sisi-sisi sebuah segitiga adalah 8 m, 10 m, dan 12 m.</a:t>
            </a:r>
          </a:p>
          <a:p>
            <a:pPr lvl="0"/>
            <a:r>
              <a:rPr lang="id-ID" sz="1600" dirty="0" smtClean="0">
                <a:latin typeface="Comic Sans MS" pitchFamily="66" charset="0"/>
              </a:rPr>
              <a:t>Biaya pemasangan pagar = Rp25.000,00 per meter.</a:t>
            </a:r>
          </a:p>
          <a:p>
            <a:r>
              <a:rPr lang="id-ID" sz="1600" dirty="0" smtClean="0">
                <a:latin typeface="Comic Sans MS" pitchFamily="66" charset="0"/>
              </a:rPr>
              <a:t>Ditanya 	: biaya pemasangan pagar ?</a:t>
            </a:r>
          </a:p>
          <a:p>
            <a:r>
              <a:rPr lang="id-ID" sz="1600" dirty="0" smtClean="0">
                <a:latin typeface="Comic Sans MS" pitchFamily="66" charset="0"/>
              </a:rPr>
              <a:t>Jawab :	</a:t>
            </a:r>
          </a:p>
          <a:p>
            <a:r>
              <a:rPr lang="id-ID" sz="1600" dirty="0" smtClean="0">
                <a:latin typeface="Comic Sans MS" pitchFamily="66" charset="0"/>
              </a:rPr>
              <a:t> </a:t>
            </a:r>
          </a:p>
          <a:p>
            <a:r>
              <a:rPr lang="id-ID" sz="1600" dirty="0" smtClean="0">
                <a:latin typeface="Comic Sans MS" pitchFamily="66" charset="0"/>
              </a:rPr>
              <a:t>	misalkan a = 8 m, b = 10 m, dan c = 12 m.</a:t>
            </a:r>
          </a:p>
          <a:p>
            <a:r>
              <a:rPr lang="id-ID" sz="1600" dirty="0" smtClean="0">
                <a:latin typeface="Comic Sans MS" pitchFamily="66" charset="0"/>
              </a:rPr>
              <a:t>	 Maka keliling segitiga tersebut adalah</a:t>
            </a:r>
          </a:p>
          <a:p>
            <a:r>
              <a:rPr lang="id-ID" sz="1600" dirty="0" smtClean="0">
                <a:latin typeface="Comic Sans MS" pitchFamily="66" charset="0"/>
              </a:rPr>
              <a:t>	</a:t>
            </a:r>
            <a:r>
              <a:rPr lang="id-ID" sz="1600" b="1" dirty="0" smtClean="0">
                <a:latin typeface="Comic Sans MS" pitchFamily="66" charset="0"/>
              </a:rPr>
              <a:t>K = a + b + c</a:t>
            </a:r>
            <a:endParaRPr lang="id-ID" sz="1600" dirty="0" smtClean="0">
              <a:latin typeface="Comic Sans MS" pitchFamily="66" charset="0"/>
            </a:endParaRPr>
          </a:p>
          <a:p>
            <a:r>
              <a:rPr lang="id-ID" sz="1600" b="1" dirty="0" smtClean="0">
                <a:latin typeface="Comic Sans MS" pitchFamily="66" charset="0"/>
              </a:rPr>
              <a:t>	    = 8 + 10 + 12</a:t>
            </a:r>
            <a:endParaRPr lang="id-ID" sz="1600" dirty="0" smtClean="0">
              <a:latin typeface="Comic Sans MS" pitchFamily="66" charset="0"/>
            </a:endParaRPr>
          </a:p>
          <a:p>
            <a:r>
              <a:rPr lang="id-ID" sz="1600" b="1" dirty="0" smtClean="0">
                <a:latin typeface="Comic Sans MS" pitchFamily="66" charset="0"/>
              </a:rPr>
              <a:t>	    = 30</a:t>
            </a:r>
            <a:endParaRPr lang="id-ID" sz="1600" dirty="0" smtClean="0">
              <a:latin typeface="Comic Sans MS" pitchFamily="66" charset="0"/>
            </a:endParaRPr>
          </a:p>
          <a:p>
            <a:r>
              <a:rPr lang="id-ID" sz="1600" b="1" dirty="0" smtClean="0">
                <a:latin typeface="Comic Sans MS" pitchFamily="66" charset="0"/>
              </a:rPr>
              <a:t>Jadi, keliling segitiga adalah 30 m.</a:t>
            </a:r>
            <a:endParaRPr lang="id-ID" sz="1600" dirty="0" smtClean="0">
              <a:latin typeface="Comic Sans MS" pitchFamily="66" charset="0"/>
            </a:endParaRPr>
          </a:p>
          <a:p>
            <a:r>
              <a:rPr lang="id-ID" sz="1600" b="1" dirty="0" smtClean="0">
                <a:latin typeface="Comic Sans MS" pitchFamily="66" charset="0"/>
              </a:rPr>
              <a:t>Biaya pemasangan pagar = 25.000 x 30</a:t>
            </a:r>
            <a:endParaRPr lang="id-ID" sz="1600" dirty="0" smtClean="0">
              <a:latin typeface="Comic Sans MS" pitchFamily="66" charset="0"/>
            </a:endParaRPr>
          </a:p>
          <a:p>
            <a:r>
              <a:rPr lang="id-ID" sz="1600" b="1" dirty="0" smtClean="0">
                <a:latin typeface="Comic Sans MS" pitchFamily="66" charset="0"/>
              </a:rPr>
              <a:t>			        = 750.000</a:t>
            </a:r>
            <a:endParaRPr lang="id-ID" sz="1600" dirty="0" smtClean="0">
              <a:latin typeface="Comic Sans MS" pitchFamily="66" charset="0"/>
            </a:endParaRPr>
          </a:p>
          <a:p>
            <a:r>
              <a:rPr lang="id-ID" sz="1600" b="1" dirty="0" smtClean="0">
                <a:latin typeface="Comic Sans MS" pitchFamily="66" charset="0"/>
              </a:rPr>
              <a:t>Jadi, biaya pemasangan pagar Pak Budi adalah Rp 750.000,00</a:t>
            </a:r>
            <a:endParaRPr lang="id-ID" sz="1600" dirty="0" smtClean="0">
              <a:latin typeface="Comic Sans MS" pitchFamily="66" charset="0"/>
            </a:endParaRPr>
          </a:p>
          <a:p>
            <a:endParaRPr lang="id-ID" sz="1600" dirty="0">
              <a:latin typeface="Comic Sans MS" pitchFamily="66" charset="0"/>
            </a:endParaRPr>
          </a:p>
        </p:txBody>
      </p:sp>
    </p:spTree>
  </p:cSld>
  <p:clrMapOvr>
    <a:masterClrMapping/>
  </p:clrMapOvr>
  <p:transition spd="med">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428604"/>
            <a:ext cx="2571768" cy="461665"/>
          </a:xfrm>
          <a:prstGeom prst="rect">
            <a:avLst/>
          </a:prstGeom>
          <a:noFill/>
        </p:spPr>
        <p:txBody>
          <a:bodyPr wrap="square" rtlCol="0">
            <a:spAutoFit/>
          </a:bodyPr>
          <a:lstStyle/>
          <a:p>
            <a:r>
              <a:rPr lang="id-ID" sz="2400" dirty="0" smtClean="0">
                <a:latin typeface="Chinacat" pitchFamily="2" charset="0"/>
              </a:rPr>
              <a:t>Luas segitiga</a:t>
            </a:r>
            <a:endParaRPr lang="id-ID" sz="2400" dirty="0">
              <a:latin typeface="Chinacat" pitchFamily="2" charset="0"/>
            </a:endParaRPr>
          </a:p>
        </p:txBody>
      </p:sp>
      <p:sp>
        <p:nvSpPr>
          <p:cNvPr id="47106" name="Text Box 2"/>
          <p:cNvSpPr txBox="1">
            <a:spLocks noChangeArrowheads="1"/>
          </p:cNvSpPr>
          <p:nvPr/>
        </p:nvSpPr>
        <p:spPr bwMode="auto">
          <a:xfrm>
            <a:off x="642942" y="1214422"/>
            <a:ext cx="6286512" cy="4357718"/>
          </a:xfrm>
          <a:prstGeom prst="rect">
            <a:avLst/>
          </a:prstGeom>
          <a:solidFill>
            <a:srgbClr val="FFFFFF"/>
          </a:solidFill>
          <a:ln w="31750">
            <a:solidFill>
              <a:srgbClr val="008000"/>
            </a:solidFill>
            <a:prstDash val="sysDot"/>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ts val="1000"/>
              </a:spcAft>
              <a:buClrTx/>
              <a:buSzTx/>
              <a:buFontTx/>
              <a:buNone/>
              <a:tabLst/>
            </a:pPr>
            <a:endParaRPr kumimoji="0" lang="id-ID"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Times New Roman" pitchFamily="18" charset="0"/>
                <a:cs typeface="Arial" pitchFamily="34" charset="0"/>
              </a:rPr>
              <a:t>						</a:t>
            </a:r>
            <a:r>
              <a:rPr kumimoji="0" lang="id-ID" sz="2400" b="1" i="0" u="none" strike="noStrike" cap="none" normalizeH="0" baseline="0" dirty="0" smtClean="0">
                <a:ln>
                  <a:noFill/>
                </a:ln>
                <a:solidFill>
                  <a:schemeClr val="tx1"/>
                </a:solidFill>
                <a:effectLst/>
                <a:latin typeface="Calibri" pitchFamily="34" charset="0"/>
                <a:cs typeface="Arial" pitchFamily="34" charset="0"/>
              </a:rPr>
              <a:t>   </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id-ID" sz="2800" b="0" i="0" u="none" strike="noStrike" cap="none" normalizeH="0" baseline="0" dirty="0" smtClean="0">
                <a:ln>
                  <a:noFill/>
                </a:ln>
                <a:solidFill>
                  <a:schemeClr val="tx1"/>
                </a:solidFill>
                <a:effectLst/>
                <a:latin typeface="Times New Roman" pitchFamily="18" charset="0"/>
                <a:cs typeface="Arial" pitchFamily="34" charset="0"/>
              </a:rPr>
              <a:t>             </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id-ID" sz="2800" b="0"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3143240" y="1333860"/>
            <a:ext cx="3286148" cy="2800767"/>
          </a:xfrm>
          <a:prstGeom prst="rect">
            <a:avLst/>
          </a:prstGeom>
          <a:noFill/>
        </p:spPr>
        <p:txBody>
          <a:bodyPr wrap="square" rtlCol="0">
            <a:spAutoFit/>
          </a:bodyPr>
          <a:lstStyle/>
          <a:p>
            <a:pPr marL="0" lvl="2"/>
            <a:r>
              <a:rPr lang="id-ID" sz="2000" dirty="0" smtClean="0">
                <a:latin typeface="Comic Sans MS" pitchFamily="66" charset="0"/>
                <a:cs typeface="Arial" pitchFamily="34" charset="0"/>
              </a:rPr>
              <a:t>Jika L adalah luas daerah sebuah segitiga yang panjang alasnya a dan tinggi t, maka luas daerah segitiga dapat dinyatakan dengan : </a:t>
            </a:r>
          </a:p>
          <a:p>
            <a:pPr marL="0" lvl="2"/>
            <a:r>
              <a:rPr lang="id-ID" sz="2000" dirty="0" smtClean="0">
                <a:latin typeface="Comic Sans MS" pitchFamily="66" charset="0"/>
                <a:cs typeface="Arial" pitchFamily="34" charset="0"/>
              </a:rPr>
              <a:t>	 </a:t>
            </a:r>
          </a:p>
          <a:p>
            <a:pPr marL="0" lvl="2"/>
            <a:endParaRPr lang="id-ID" sz="2000" dirty="0" smtClean="0">
              <a:latin typeface="Comic Sans MS" pitchFamily="66" charset="0"/>
              <a:cs typeface="Arial" pitchFamily="34" charset="0"/>
            </a:endParaRPr>
          </a:p>
          <a:p>
            <a:endParaRPr lang="id-ID" sz="1600" dirty="0">
              <a:latin typeface="Comic Sans MS" pitchFamily="66" charset="0"/>
            </a:endParaRPr>
          </a:p>
        </p:txBody>
      </p:sp>
      <p:grpSp>
        <p:nvGrpSpPr>
          <p:cNvPr id="47117" name="Group 13"/>
          <p:cNvGrpSpPr>
            <a:grpSpLocks/>
          </p:cNvGrpSpPr>
          <p:nvPr/>
        </p:nvGrpSpPr>
        <p:grpSpPr bwMode="auto">
          <a:xfrm>
            <a:off x="785787" y="1500183"/>
            <a:ext cx="1928826" cy="2357445"/>
            <a:chOff x="2460" y="2130"/>
            <a:chExt cx="2535" cy="2025"/>
          </a:xfrm>
        </p:grpSpPr>
        <p:sp>
          <p:nvSpPr>
            <p:cNvPr id="47118" name="Rectangle 14"/>
            <p:cNvSpPr>
              <a:spLocks noChangeArrowheads="1"/>
            </p:cNvSpPr>
            <p:nvPr/>
          </p:nvSpPr>
          <p:spPr bwMode="auto">
            <a:xfrm>
              <a:off x="2460" y="2130"/>
              <a:ext cx="2535" cy="16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47119" name="AutoShape 15"/>
            <p:cNvCxnSpPr>
              <a:cxnSpLocks noChangeShapeType="1"/>
            </p:cNvCxnSpPr>
            <p:nvPr/>
          </p:nvCxnSpPr>
          <p:spPr bwMode="auto">
            <a:xfrm>
              <a:off x="3195" y="2130"/>
              <a:ext cx="1800" cy="1605"/>
            </a:xfrm>
            <a:prstGeom prst="straightConnector1">
              <a:avLst/>
            </a:prstGeom>
            <a:noFill/>
            <a:ln w="9525">
              <a:solidFill>
                <a:srgbClr val="000000"/>
              </a:solidFill>
              <a:round/>
              <a:headEnd/>
              <a:tailEnd/>
            </a:ln>
          </p:spPr>
        </p:cxnSp>
        <p:cxnSp>
          <p:nvCxnSpPr>
            <p:cNvPr id="47120" name="AutoShape 16"/>
            <p:cNvCxnSpPr>
              <a:cxnSpLocks noChangeShapeType="1"/>
            </p:cNvCxnSpPr>
            <p:nvPr/>
          </p:nvCxnSpPr>
          <p:spPr bwMode="auto">
            <a:xfrm flipH="1">
              <a:off x="2460" y="2130"/>
              <a:ext cx="735" cy="1605"/>
            </a:xfrm>
            <a:prstGeom prst="straightConnector1">
              <a:avLst/>
            </a:prstGeom>
            <a:noFill/>
            <a:ln w="9525">
              <a:solidFill>
                <a:srgbClr val="000000"/>
              </a:solidFill>
              <a:round/>
              <a:headEnd/>
              <a:tailEnd/>
            </a:ln>
          </p:spPr>
        </p:cxnSp>
        <p:cxnSp>
          <p:nvCxnSpPr>
            <p:cNvPr id="47121" name="AutoShape 17"/>
            <p:cNvCxnSpPr>
              <a:cxnSpLocks noChangeShapeType="1"/>
            </p:cNvCxnSpPr>
            <p:nvPr/>
          </p:nvCxnSpPr>
          <p:spPr bwMode="auto">
            <a:xfrm>
              <a:off x="3195" y="2130"/>
              <a:ext cx="0" cy="1605"/>
            </a:xfrm>
            <a:prstGeom prst="straightConnector1">
              <a:avLst/>
            </a:prstGeom>
            <a:noFill/>
            <a:ln w="9525">
              <a:solidFill>
                <a:srgbClr val="000000"/>
              </a:solidFill>
              <a:prstDash val="dash"/>
              <a:round/>
              <a:headEnd/>
              <a:tailEnd/>
            </a:ln>
          </p:spPr>
        </p:cxnSp>
        <p:cxnSp>
          <p:nvCxnSpPr>
            <p:cNvPr id="47122" name="AutoShape 18"/>
            <p:cNvCxnSpPr>
              <a:cxnSpLocks noChangeShapeType="1"/>
            </p:cNvCxnSpPr>
            <p:nvPr/>
          </p:nvCxnSpPr>
          <p:spPr bwMode="auto">
            <a:xfrm>
              <a:off x="2475" y="4050"/>
              <a:ext cx="2430" cy="15"/>
            </a:xfrm>
            <a:prstGeom prst="straightConnector1">
              <a:avLst/>
            </a:prstGeom>
            <a:noFill/>
            <a:ln w="9525">
              <a:solidFill>
                <a:srgbClr val="000000"/>
              </a:solidFill>
              <a:round/>
              <a:headEnd type="triangle" w="med" len="med"/>
              <a:tailEnd type="triangle" w="med" len="med"/>
            </a:ln>
          </p:spPr>
        </p:cxnSp>
        <p:cxnSp>
          <p:nvCxnSpPr>
            <p:cNvPr id="47123" name="AutoShape 19"/>
            <p:cNvCxnSpPr>
              <a:cxnSpLocks noChangeShapeType="1"/>
            </p:cNvCxnSpPr>
            <p:nvPr/>
          </p:nvCxnSpPr>
          <p:spPr bwMode="auto">
            <a:xfrm>
              <a:off x="3300" y="3375"/>
              <a:ext cx="0" cy="240"/>
            </a:xfrm>
            <a:prstGeom prst="straightConnector1">
              <a:avLst/>
            </a:prstGeom>
            <a:noFill/>
            <a:ln w="9525">
              <a:solidFill>
                <a:srgbClr val="000000"/>
              </a:solidFill>
              <a:round/>
              <a:headEnd/>
              <a:tailEnd/>
            </a:ln>
          </p:spPr>
        </p:cxnSp>
        <p:cxnSp>
          <p:nvCxnSpPr>
            <p:cNvPr id="47124" name="AutoShape 20"/>
            <p:cNvCxnSpPr>
              <a:cxnSpLocks noChangeShapeType="1"/>
            </p:cNvCxnSpPr>
            <p:nvPr/>
          </p:nvCxnSpPr>
          <p:spPr bwMode="auto">
            <a:xfrm>
              <a:off x="3300" y="3630"/>
              <a:ext cx="286" cy="0"/>
            </a:xfrm>
            <a:prstGeom prst="straightConnector1">
              <a:avLst/>
            </a:prstGeom>
            <a:noFill/>
            <a:ln w="9525">
              <a:solidFill>
                <a:srgbClr val="000000"/>
              </a:solidFill>
              <a:round/>
              <a:headEnd/>
              <a:tailEnd/>
            </a:ln>
          </p:spPr>
        </p:cxnSp>
        <p:sp>
          <p:nvSpPr>
            <p:cNvPr id="47125" name="Text Box 21"/>
            <p:cNvSpPr txBox="1">
              <a:spLocks noChangeArrowheads="1"/>
            </p:cNvSpPr>
            <p:nvPr/>
          </p:nvSpPr>
          <p:spPr bwMode="auto">
            <a:xfrm>
              <a:off x="3013" y="3735"/>
              <a:ext cx="72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7126" name="Text Box 22"/>
            <p:cNvSpPr txBox="1">
              <a:spLocks noChangeArrowheads="1"/>
            </p:cNvSpPr>
            <p:nvPr/>
          </p:nvSpPr>
          <p:spPr bwMode="auto">
            <a:xfrm>
              <a:off x="2925" y="2805"/>
              <a:ext cx="72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2" name="TextBox 31"/>
          <p:cNvSpPr txBox="1"/>
          <p:nvPr/>
        </p:nvSpPr>
        <p:spPr>
          <a:xfrm rot="10800000" flipV="1">
            <a:off x="1571604" y="3416857"/>
            <a:ext cx="428628" cy="369332"/>
          </a:xfrm>
          <a:prstGeom prst="rect">
            <a:avLst/>
          </a:prstGeom>
          <a:noFill/>
          <a:ln>
            <a:noFill/>
          </a:ln>
        </p:spPr>
        <p:txBody>
          <a:bodyPr wrap="square" rtlCol="0">
            <a:spAutoFit/>
          </a:bodyPr>
          <a:lstStyle/>
          <a:p>
            <a:r>
              <a:rPr lang="id-ID" dirty="0" smtClean="0"/>
              <a:t>a</a:t>
            </a:r>
            <a:endParaRPr lang="id-ID" dirty="0"/>
          </a:p>
        </p:txBody>
      </p:sp>
      <p:sp>
        <p:nvSpPr>
          <p:cNvPr id="33" name="TextBox 32"/>
          <p:cNvSpPr txBox="1"/>
          <p:nvPr/>
        </p:nvSpPr>
        <p:spPr>
          <a:xfrm>
            <a:off x="1285852" y="2202412"/>
            <a:ext cx="428628" cy="369332"/>
          </a:xfrm>
          <a:prstGeom prst="rect">
            <a:avLst/>
          </a:prstGeom>
          <a:noFill/>
          <a:ln>
            <a:noFill/>
          </a:ln>
        </p:spPr>
        <p:txBody>
          <a:bodyPr wrap="square" rtlCol="0">
            <a:spAutoFit/>
          </a:bodyPr>
          <a:lstStyle/>
          <a:p>
            <a:r>
              <a:rPr lang="id-ID" dirty="0" smtClean="0"/>
              <a:t>t</a:t>
            </a:r>
            <a:endParaRPr lang="id-ID" dirty="0"/>
          </a:p>
        </p:txBody>
      </p:sp>
      <p:graphicFrame>
        <p:nvGraphicFramePr>
          <p:cNvPr id="34" name="Object 33"/>
          <p:cNvGraphicFramePr>
            <a:graphicFrameLocks noChangeAspect="1"/>
          </p:cNvGraphicFramePr>
          <p:nvPr/>
        </p:nvGraphicFramePr>
        <p:xfrm>
          <a:off x="4000496" y="3286124"/>
          <a:ext cx="1214446" cy="1071570"/>
        </p:xfrm>
        <a:graphic>
          <a:graphicData uri="http://schemas.openxmlformats.org/presentationml/2006/ole">
            <mc:AlternateContent xmlns:mc="http://schemas.openxmlformats.org/markup-compatibility/2006">
              <mc:Choice xmlns:v="urn:schemas-microsoft-com:vml" Requires="v">
                <p:oleObj spid="_x0000_s47138" name="Equation" r:id="rId4" imgW="571320" imgH="393480" progId="Equation.3">
                  <p:embed/>
                </p:oleObj>
              </mc:Choice>
              <mc:Fallback>
                <p:oleObj name="Equation" r:id="rId4" imgW="571320" imgH="39348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496" y="3286124"/>
                        <a:ext cx="1214446"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7106"/>
                                        </p:tgtEl>
                                        <p:attrNameLst>
                                          <p:attrName>style.visibility</p:attrName>
                                        </p:attrNameLst>
                                      </p:cBhvr>
                                      <p:to>
                                        <p:strVal val="visible"/>
                                      </p:to>
                                    </p:set>
                                    <p:animEffect transition="in" filter="wipe(down)">
                                      <p:cBhvr>
                                        <p:cTn id="25" dur="580">
                                          <p:stCondLst>
                                            <p:cond delay="0"/>
                                          </p:stCondLst>
                                        </p:cTn>
                                        <p:tgtEl>
                                          <p:spTgt spid="47106"/>
                                        </p:tgtEl>
                                      </p:cBhvr>
                                    </p:animEffect>
                                    <p:anim calcmode="lin" valueType="num">
                                      <p:cBhvr>
                                        <p:cTn id="26" dur="1822" tmFilter="0,0; 0.14,0.36; 0.43,0.73; 0.71,0.91; 1.0,1.0">
                                          <p:stCondLst>
                                            <p:cond delay="0"/>
                                          </p:stCondLst>
                                        </p:cTn>
                                        <p:tgtEl>
                                          <p:spTgt spid="471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71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71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71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71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7106"/>
                                        </p:tgtEl>
                                      </p:cBhvr>
                                      <p:to x="100000" y="60000"/>
                                    </p:animScale>
                                    <p:animScale>
                                      <p:cBhvr>
                                        <p:cTn id="32" dur="166" decel="50000">
                                          <p:stCondLst>
                                            <p:cond delay="676"/>
                                          </p:stCondLst>
                                        </p:cTn>
                                        <p:tgtEl>
                                          <p:spTgt spid="47106"/>
                                        </p:tgtEl>
                                      </p:cBhvr>
                                      <p:to x="100000" y="100000"/>
                                    </p:animScale>
                                    <p:animScale>
                                      <p:cBhvr>
                                        <p:cTn id="33" dur="26">
                                          <p:stCondLst>
                                            <p:cond delay="1312"/>
                                          </p:stCondLst>
                                        </p:cTn>
                                        <p:tgtEl>
                                          <p:spTgt spid="47106"/>
                                        </p:tgtEl>
                                      </p:cBhvr>
                                      <p:to x="100000" y="80000"/>
                                    </p:animScale>
                                    <p:animScale>
                                      <p:cBhvr>
                                        <p:cTn id="34" dur="166" decel="50000">
                                          <p:stCondLst>
                                            <p:cond delay="1338"/>
                                          </p:stCondLst>
                                        </p:cTn>
                                        <p:tgtEl>
                                          <p:spTgt spid="47106"/>
                                        </p:tgtEl>
                                      </p:cBhvr>
                                      <p:to x="100000" y="100000"/>
                                    </p:animScale>
                                    <p:animScale>
                                      <p:cBhvr>
                                        <p:cTn id="35" dur="26">
                                          <p:stCondLst>
                                            <p:cond delay="1642"/>
                                          </p:stCondLst>
                                        </p:cTn>
                                        <p:tgtEl>
                                          <p:spTgt spid="47106"/>
                                        </p:tgtEl>
                                      </p:cBhvr>
                                      <p:to x="100000" y="90000"/>
                                    </p:animScale>
                                    <p:animScale>
                                      <p:cBhvr>
                                        <p:cTn id="36" dur="166" decel="50000">
                                          <p:stCondLst>
                                            <p:cond delay="1668"/>
                                          </p:stCondLst>
                                        </p:cTn>
                                        <p:tgtEl>
                                          <p:spTgt spid="47106"/>
                                        </p:tgtEl>
                                      </p:cBhvr>
                                      <p:to x="100000" y="100000"/>
                                    </p:animScale>
                                    <p:animScale>
                                      <p:cBhvr>
                                        <p:cTn id="37" dur="26">
                                          <p:stCondLst>
                                            <p:cond delay="1808"/>
                                          </p:stCondLst>
                                        </p:cTn>
                                        <p:tgtEl>
                                          <p:spTgt spid="47106"/>
                                        </p:tgtEl>
                                      </p:cBhvr>
                                      <p:to x="100000" y="95000"/>
                                    </p:animScale>
                                    <p:animScale>
                                      <p:cBhvr>
                                        <p:cTn id="38" dur="166" decel="50000">
                                          <p:stCondLst>
                                            <p:cond delay="1834"/>
                                          </p:stCondLst>
                                        </p:cTn>
                                        <p:tgtEl>
                                          <p:spTgt spid="4710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1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106"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pic>
        <p:nvPicPr>
          <p:cNvPr id="4" name="Picture 3"/>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20" y="571480"/>
            <a:ext cx="3714776" cy="3857652"/>
          </a:xfrm>
          <a:prstGeom prst="rect">
            <a:avLst/>
          </a:prstGeom>
          <a:noFill/>
          <a:ln w="9525">
            <a:noFill/>
            <a:miter lim="800000"/>
            <a:headEnd/>
            <a:tailEnd/>
          </a:ln>
        </p:spPr>
      </p:pic>
      <p:sp>
        <p:nvSpPr>
          <p:cNvPr id="10" name="Text Box 3"/>
          <p:cNvSpPr txBox="1">
            <a:spLocks noChangeArrowheads="1"/>
          </p:cNvSpPr>
          <p:nvPr/>
        </p:nvSpPr>
        <p:spPr bwMode="auto">
          <a:xfrm>
            <a:off x="4357686" y="500042"/>
            <a:ext cx="3929090" cy="5000660"/>
          </a:xfrm>
          <a:prstGeom prst="rect">
            <a:avLst/>
          </a:prstGeom>
          <a:ln>
            <a:headEnd/>
            <a:tailEnd/>
          </a:ln>
          <a:effectLst>
            <a:glow rad="2286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omic Sans MS" pitchFamily="66" charset="0"/>
                <a:cs typeface="Arial" pitchFamily="34" charset="0"/>
              </a:rPr>
              <a:t>Jika L adalah luas daerah sebuah segitiga yang panjang ketiga sisinya diketahui, maka luas daerah segitiga dapat dinyatakan dengan :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omic Sans MS" pitchFamily="66" charset="0"/>
                <a:cs typeface="Arial" pitchFamily="34" charset="0"/>
              </a:rPr>
              <a:t>		</a:t>
            </a:r>
            <a:endParaRPr kumimoji="0" lang="id-ID"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d-ID"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omic Sans MS" pitchFamily="66" charset="0"/>
                <a:cs typeface="Arial" pitchFamily="34" charset="0"/>
              </a:rPr>
              <a:t>dimana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omic Sans MS" pitchFamily="66" charset="0"/>
                <a:cs typeface="Arial" pitchFamily="34" charset="0"/>
              </a:rPr>
              <a:t>			     </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3200" b="0" i="0" u="none" strike="noStrike" cap="none" normalizeH="0" baseline="0" dirty="0" smtClean="0">
              <a:ln>
                <a:noFill/>
              </a:ln>
              <a:solidFill>
                <a:schemeClr val="tx1"/>
              </a:solidFill>
              <a:effectLst/>
              <a:latin typeface="Comic Sans MS" pitchFamily="66" charset="0"/>
              <a:cs typeface="Arial" pitchFamily="34" charset="0"/>
            </a:endParaRPr>
          </a:p>
        </p:txBody>
      </p:sp>
      <p:graphicFrame>
        <p:nvGraphicFramePr>
          <p:cNvPr id="11" name="Object 10"/>
          <p:cNvGraphicFramePr>
            <a:graphicFrameLocks noChangeAspect="1"/>
          </p:cNvGraphicFramePr>
          <p:nvPr/>
        </p:nvGraphicFramePr>
        <p:xfrm>
          <a:off x="5214942" y="2143116"/>
          <a:ext cx="2643206" cy="1071570"/>
        </p:xfrm>
        <a:graphic>
          <a:graphicData uri="http://schemas.openxmlformats.org/presentationml/2006/ole">
            <mc:AlternateContent xmlns:mc="http://schemas.openxmlformats.org/markup-compatibility/2006">
              <mc:Choice xmlns:v="urn:schemas-microsoft-com:vml" Requires="v">
                <p:oleObj spid="_x0000_s49178" name="Equation" r:id="rId5" imgW="1612800" imgH="482400" progId="Equation.3">
                  <p:embed/>
                </p:oleObj>
              </mc:Choice>
              <mc:Fallback>
                <p:oleObj name="Equation" r:id="rId5" imgW="1612800" imgH="482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2" y="2143116"/>
                        <a:ext cx="2643206"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4857752" y="3429000"/>
          <a:ext cx="2428892" cy="1285884"/>
        </p:xfrm>
        <a:graphic>
          <a:graphicData uri="http://schemas.openxmlformats.org/presentationml/2006/ole">
            <mc:AlternateContent xmlns:mc="http://schemas.openxmlformats.org/markup-compatibility/2006">
              <mc:Choice xmlns:v="urn:schemas-microsoft-com:vml" Requires="v">
                <p:oleObj spid="_x0000_s49179" name="Equation" r:id="rId7" imgW="990360" imgH="812520" progId="Equation.3">
                  <p:embed/>
                </p:oleObj>
              </mc:Choice>
              <mc:Fallback>
                <p:oleObj name="Equation" r:id="rId7" imgW="990360" imgH="81252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2" y="3429000"/>
                        <a:ext cx="2428892"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472" y="482252"/>
            <a:ext cx="3286148" cy="1446550"/>
          </a:xfrm>
          <a:prstGeom prst="rect">
            <a:avLst/>
          </a:prstGeom>
          <a:noFill/>
        </p:spPr>
        <p:txBody>
          <a:bodyPr wrap="square" rtlCol="0">
            <a:spAutoFit/>
          </a:bodyPr>
          <a:lstStyle/>
          <a:p>
            <a:pPr lvl="0"/>
            <a:r>
              <a:rPr lang="id-ID" sz="4400" dirty="0" smtClean="0">
                <a:latin typeface="Chinacat" pitchFamily="2" charset="0"/>
              </a:rPr>
              <a:t>SEGITIGA</a:t>
            </a:r>
          </a:p>
          <a:p>
            <a:endParaRPr lang="id-ID" sz="4400" dirty="0"/>
          </a:p>
        </p:txBody>
      </p:sp>
      <p:pic>
        <p:nvPicPr>
          <p:cNvPr id="1026" name="Picture 4" descr="Description: E:\[ picTure ]\[ beach ]\Sailing.jpg"/>
          <p:cNvPicPr>
            <a:picLocks noChangeAspect="1" noChangeArrowheads="1"/>
          </p:cNvPicPr>
          <p:nvPr/>
        </p:nvPicPr>
        <p:blipFill>
          <a:blip r:embed="rId3" cstate="email">
            <a:extLst>
              <a:ext uri="{28A0092B-C50C-407E-A947-70E740481C1C}">
                <a14:useLocalDpi xmlns:a14="http://schemas.microsoft.com/office/drawing/2010/main"/>
              </a:ext>
            </a:extLst>
          </a:blip>
          <a:srcRect l="24162" t="10410"/>
          <a:stretch>
            <a:fillRect/>
          </a:stretch>
        </p:blipFill>
        <p:spPr bwMode="auto">
          <a:xfrm>
            <a:off x="571472" y="1357298"/>
            <a:ext cx="3786214" cy="4786346"/>
          </a:xfrm>
          <a:prstGeom prst="rect">
            <a:avLst/>
          </a:prstGeom>
          <a:noFill/>
          <a:ln w="9525">
            <a:noFill/>
            <a:miter lim="800000"/>
            <a:headEnd/>
            <a:tailEnd/>
          </a:ln>
        </p:spPr>
      </p:pic>
      <p:sp>
        <p:nvSpPr>
          <p:cNvPr id="1027" name="Text Box 5"/>
          <p:cNvSpPr txBox="1">
            <a:spLocks noChangeArrowheads="1"/>
          </p:cNvSpPr>
          <p:nvPr/>
        </p:nvSpPr>
        <p:spPr bwMode="auto">
          <a:xfrm>
            <a:off x="4572000" y="1876424"/>
            <a:ext cx="3857652" cy="33385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800" b="0" i="0" u="none" strike="noStrike" cap="none" normalizeH="0" baseline="0" dirty="0" smtClean="0">
                <a:ln>
                  <a:noFill/>
                </a:ln>
                <a:solidFill>
                  <a:schemeClr val="tx1"/>
                </a:solidFill>
                <a:effectLst/>
                <a:latin typeface="Chinacat" pitchFamily="2" charset="0"/>
                <a:cs typeface="Arial" pitchFamily="34" charset="0"/>
              </a:rPr>
              <a:t>Perhatikan gambar di samping!</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2800" b="0" i="0" u="none" strike="noStrike" cap="none" normalizeH="0" baseline="0" dirty="0" smtClean="0">
                <a:ln>
                  <a:noFill/>
                </a:ln>
                <a:solidFill>
                  <a:schemeClr val="tx1"/>
                </a:solidFill>
                <a:effectLst/>
                <a:latin typeface="Chinacat" pitchFamily="2" charset="0"/>
                <a:cs typeface="Arial" pitchFamily="34" charset="0"/>
              </a:rPr>
              <a:t> Layar pada perahu tersebut berbentuk sebuah bangun yang biasa kita sebut segitiga. </a:t>
            </a:r>
            <a:endParaRPr kumimoji="0" lang="id-ID" sz="4000" b="0" i="0" u="none" strike="noStrike" cap="none" normalizeH="0" baseline="0" dirty="0" smtClean="0">
              <a:ln>
                <a:noFill/>
              </a:ln>
              <a:solidFill>
                <a:schemeClr val="tx1"/>
              </a:solidFill>
              <a:effectLst/>
              <a:latin typeface="Chinacat" pitchFamily="2" charset="0"/>
              <a:cs typeface="Arial"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642910" y="-97726"/>
            <a:ext cx="7858180" cy="69557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d-ID" dirty="0" smtClean="0">
                <a:latin typeface="Comic Sans MS" pitchFamily="66" charset="0"/>
              </a:rPr>
              <a:t>Contoh </a:t>
            </a:r>
          </a:p>
          <a:p>
            <a:r>
              <a:rPr lang="id-ID" dirty="0" smtClean="0">
                <a:latin typeface="Comic Sans MS" pitchFamily="66" charset="0"/>
              </a:rPr>
              <a:t>Perhatikan gambar berikut.</a:t>
            </a:r>
          </a:p>
          <a:p>
            <a:r>
              <a:rPr lang="id-ID" dirty="0" smtClean="0">
                <a:latin typeface="Comic Sans MS" pitchFamily="66" charset="0"/>
              </a:rPr>
              <a:t> </a:t>
            </a:r>
          </a:p>
          <a:p>
            <a:endParaRPr lang="id-ID" dirty="0" smtClean="0">
              <a:latin typeface="Comic Sans MS" pitchFamily="66" charset="0"/>
            </a:endParaRPr>
          </a:p>
          <a:p>
            <a:endParaRPr lang="id-ID" dirty="0" smtClean="0">
              <a:latin typeface="Comic Sans MS" pitchFamily="66" charset="0"/>
            </a:endParaRPr>
          </a:p>
          <a:p>
            <a:endParaRPr lang="id-ID" dirty="0" smtClean="0">
              <a:latin typeface="Comic Sans MS" pitchFamily="66" charset="0"/>
            </a:endParaRPr>
          </a:p>
          <a:p>
            <a:endParaRPr lang="id-ID" dirty="0" smtClean="0">
              <a:latin typeface="Comic Sans MS" pitchFamily="66" charset="0"/>
            </a:endParaRPr>
          </a:p>
          <a:p>
            <a:r>
              <a:rPr lang="id-ID" sz="1600" dirty="0" smtClean="0">
                <a:latin typeface="Comic Sans MS" pitchFamily="66" charset="0"/>
              </a:rPr>
              <a:t> </a:t>
            </a:r>
          </a:p>
          <a:p>
            <a:endParaRPr lang="id-ID" sz="1600" dirty="0" smtClean="0">
              <a:latin typeface="Comic Sans MS" pitchFamily="66" charset="0"/>
            </a:endParaRPr>
          </a:p>
          <a:p>
            <a:r>
              <a:rPr lang="id-ID" sz="1600" dirty="0" smtClean="0">
                <a:latin typeface="Comic Sans MS" pitchFamily="66" charset="0"/>
              </a:rPr>
              <a:t>Pada </a:t>
            </a:r>
            <a:r>
              <a:rPr lang="id-ID" sz="1600" dirty="0" smtClean="0">
                <a:latin typeface="Comic Sans MS" pitchFamily="66" charset="0"/>
                <a:sym typeface="Symbol"/>
              </a:rPr>
              <a:t></a:t>
            </a:r>
            <a:r>
              <a:rPr lang="id-ID" sz="1600" dirty="0" smtClean="0">
                <a:latin typeface="Comic Sans MS" pitchFamily="66" charset="0"/>
              </a:rPr>
              <a:t> DEF di atas diketahui DE = 14 cm, DF = 21 cm, EG = 5 cm, dan FG = 12 cm.</a:t>
            </a:r>
          </a:p>
          <a:p>
            <a:r>
              <a:rPr lang="id-ID" sz="1600" dirty="0" smtClean="0">
                <a:latin typeface="Comic Sans MS" pitchFamily="66" charset="0"/>
              </a:rPr>
              <a:t>Hitunglah keliling dan luas </a:t>
            </a:r>
            <a:r>
              <a:rPr lang="id-ID" sz="1600" dirty="0" smtClean="0">
                <a:latin typeface="Comic Sans MS" pitchFamily="66" charset="0"/>
                <a:sym typeface="Symbol"/>
              </a:rPr>
              <a:t></a:t>
            </a:r>
            <a:r>
              <a:rPr lang="id-ID" sz="1600" dirty="0" smtClean="0">
                <a:latin typeface="Comic Sans MS" pitchFamily="66" charset="0"/>
              </a:rPr>
              <a:t>  DEF !</a:t>
            </a:r>
          </a:p>
          <a:p>
            <a:r>
              <a:rPr lang="id-ID" sz="1600" dirty="0" smtClean="0">
                <a:latin typeface="Comic Sans MS" pitchFamily="66" charset="0"/>
              </a:rPr>
              <a:t>Penyelesaian :</a:t>
            </a:r>
          </a:p>
          <a:p>
            <a:r>
              <a:rPr lang="id-ID" sz="1600" dirty="0" smtClean="0">
                <a:latin typeface="Comic Sans MS" pitchFamily="66" charset="0"/>
              </a:rPr>
              <a:t>EF</a:t>
            </a:r>
            <a:r>
              <a:rPr lang="id-ID" sz="1600" baseline="30000" dirty="0" smtClean="0">
                <a:latin typeface="Comic Sans MS" pitchFamily="66" charset="0"/>
              </a:rPr>
              <a:t>2</a:t>
            </a:r>
            <a:r>
              <a:rPr lang="id-ID" sz="1600" dirty="0" smtClean="0">
                <a:latin typeface="Comic Sans MS" pitchFamily="66" charset="0"/>
              </a:rPr>
              <a:t>	= EG</a:t>
            </a:r>
            <a:r>
              <a:rPr lang="id-ID" sz="1600" baseline="30000" dirty="0" smtClean="0">
                <a:latin typeface="Comic Sans MS" pitchFamily="66" charset="0"/>
              </a:rPr>
              <a:t>2</a:t>
            </a:r>
            <a:r>
              <a:rPr lang="id-ID" sz="1600" dirty="0" smtClean="0">
                <a:latin typeface="Comic Sans MS" pitchFamily="66" charset="0"/>
              </a:rPr>
              <a:t> + FG</a:t>
            </a:r>
            <a:r>
              <a:rPr lang="id-ID" sz="1600" baseline="30000" dirty="0" smtClean="0">
                <a:latin typeface="Comic Sans MS" pitchFamily="66" charset="0"/>
              </a:rPr>
              <a:t>2</a:t>
            </a:r>
            <a:endParaRPr lang="id-ID" sz="1600" dirty="0" smtClean="0">
              <a:latin typeface="Comic Sans MS" pitchFamily="66" charset="0"/>
            </a:endParaRPr>
          </a:p>
          <a:p>
            <a:r>
              <a:rPr lang="id-ID" sz="1600" dirty="0" smtClean="0">
                <a:latin typeface="Comic Sans MS" pitchFamily="66" charset="0"/>
              </a:rPr>
              <a:t>	= 5</a:t>
            </a:r>
            <a:r>
              <a:rPr lang="id-ID" sz="1600" baseline="30000" dirty="0" smtClean="0">
                <a:latin typeface="Comic Sans MS" pitchFamily="66" charset="0"/>
              </a:rPr>
              <a:t>2</a:t>
            </a:r>
            <a:r>
              <a:rPr lang="id-ID" sz="1600" dirty="0" smtClean="0">
                <a:latin typeface="Comic Sans MS" pitchFamily="66" charset="0"/>
              </a:rPr>
              <a:t> + 12</a:t>
            </a:r>
            <a:r>
              <a:rPr lang="id-ID" sz="1600" baseline="30000" dirty="0" smtClean="0">
                <a:latin typeface="Comic Sans MS" pitchFamily="66" charset="0"/>
              </a:rPr>
              <a:t>2</a:t>
            </a:r>
            <a:endParaRPr lang="id-ID" sz="1600" dirty="0" smtClean="0">
              <a:latin typeface="Comic Sans MS" pitchFamily="66" charset="0"/>
            </a:endParaRPr>
          </a:p>
          <a:p>
            <a:r>
              <a:rPr lang="id-ID" sz="1600" dirty="0" smtClean="0">
                <a:latin typeface="Comic Sans MS" pitchFamily="66" charset="0"/>
              </a:rPr>
              <a:t>	= 25 + 144</a:t>
            </a:r>
          </a:p>
          <a:p>
            <a:r>
              <a:rPr lang="id-ID" sz="1600" dirty="0" smtClean="0">
                <a:latin typeface="Comic Sans MS" pitchFamily="66" charset="0"/>
              </a:rPr>
              <a:t>	=  </a:t>
            </a:r>
          </a:p>
          <a:p>
            <a:r>
              <a:rPr lang="id-ID" sz="1600" dirty="0" smtClean="0">
                <a:latin typeface="Comic Sans MS" pitchFamily="66" charset="0"/>
              </a:rPr>
              <a:t>EF	=  = 13 </a:t>
            </a:r>
          </a:p>
          <a:p>
            <a:r>
              <a:rPr lang="id-ID" sz="1600" dirty="0" smtClean="0">
                <a:latin typeface="Comic Sans MS" pitchFamily="66" charset="0"/>
              </a:rPr>
              <a:t>Jadi, panjang EF adalah 13 cm</a:t>
            </a:r>
          </a:p>
          <a:p>
            <a:pPr lvl="0"/>
            <a:r>
              <a:rPr lang="id-ID" sz="1600" dirty="0" smtClean="0">
                <a:latin typeface="Comic Sans MS" pitchFamily="66" charset="0"/>
              </a:rPr>
              <a:t>Keliling </a:t>
            </a:r>
            <a:r>
              <a:rPr lang="id-ID" sz="1600" dirty="0" smtClean="0">
                <a:latin typeface="Comic Sans MS" pitchFamily="66" charset="0"/>
                <a:sym typeface="Symbol"/>
              </a:rPr>
              <a:t></a:t>
            </a:r>
            <a:r>
              <a:rPr lang="id-ID" sz="1600" dirty="0" smtClean="0">
                <a:latin typeface="Comic Sans MS" pitchFamily="66" charset="0"/>
              </a:rPr>
              <a:t> DEF	= DE + EF + DF</a:t>
            </a:r>
          </a:p>
          <a:p>
            <a:r>
              <a:rPr lang="id-ID" sz="1600" dirty="0" smtClean="0">
                <a:latin typeface="Comic Sans MS" pitchFamily="66" charset="0"/>
              </a:rPr>
              <a:t>		= 14 + 13 + 21</a:t>
            </a:r>
          </a:p>
          <a:p>
            <a:r>
              <a:rPr lang="id-ID" sz="1600" dirty="0" smtClean="0">
                <a:latin typeface="Comic Sans MS" pitchFamily="66" charset="0"/>
              </a:rPr>
              <a:t>		= 48</a:t>
            </a:r>
          </a:p>
          <a:p>
            <a:r>
              <a:rPr lang="id-ID" sz="1600" dirty="0" smtClean="0">
                <a:latin typeface="Comic Sans MS" pitchFamily="66" charset="0"/>
              </a:rPr>
              <a:t>Jadi, keliling  </a:t>
            </a:r>
            <a:r>
              <a:rPr lang="id-ID" sz="1600" dirty="0" smtClean="0">
                <a:latin typeface="Comic Sans MS" pitchFamily="66" charset="0"/>
                <a:sym typeface="Symbol"/>
              </a:rPr>
              <a:t></a:t>
            </a:r>
            <a:r>
              <a:rPr lang="id-ID" sz="1600" dirty="0" smtClean="0">
                <a:latin typeface="Comic Sans MS" pitchFamily="66" charset="0"/>
              </a:rPr>
              <a:t> DEF 48 cm</a:t>
            </a:r>
          </a:p>
          <a:p>
            <a:pPr lvl="0"/>
            <a:r>
              <a:rPr lang="id-ID" sz="1600" dirty="0" smtClean="0">
                <a:latin typeface="Comic Sans MS" pitchFamily="66" charset="0"/>
              </a:rPr>
              <a:t>Luas </a:t>
            </a:r>
            <a:r>
              <a:rPr lang="id-ID" sz="1600" dirty="0" smtClean="0">
                <a:latin typeface="Comic Sans MS" pitchFamily="66" charset="0"/>
                <a:sym typeface="Symbol"/>
              </a:rPr>
              <a:t></a:t>
            </a:r>
            <a:r>
              <a:rPr lang="id-ID" sz="1600" dirty="0" smtClean="0">
                <a:latin typeface="Comic Sans MS" pitchFamily="66" charset="0"/>
              </a:rPr>
              <a:t> DEF	=  x DE x FG</a:t>
            </a:r>
          </a:p>
          <a:p>
            <a:r>
              <a:rPr lang="id-ID" sz="1600" dirty="0" smtClean="0">
                <a:latin typeface="Comic Sans MS" pitchFamily="66" charset="0"/>
              </a:rPr>
              <a:t>		=  x 14 x 12</a:t>
            </a:r>
          </a:p>
          <a:p>
            <a:r>
              <a:rPr lang="id-ID" sz="1600" dirty="0" smtClean="0">
                <a:latin typeface="Comic Sans MS" pitchFamily="66" charset="0"/>
              </a:rPr>
              <a:t>		= 84</a:t>
            </a:r>
          </a:p>
          <a:p>
            <a:r>
              <a:rPr lang="id-ID" sz="1600" dirty="0" smtClean="0">
                <a:latin typeface="Comic Sans MS" pitchFamily="66" charset="0"/>
              </a:rPr>
              <a:t>Jadi, luas </a:t>
            </a:r>
            <a:r>
              <a:rPr lang="id-ID" sz="1600" dirty="0" smtClean="0">
                <a:latin typeface="Comic Sans MS" pitchFamily="66" charset="0"/>
                <a:sym typeface="Symbol"/>
              </a:rPr>
              <a:t></a:t>
            </a:r>
            <a:r>
              <a:rPr lang="id-ID" sz="1600" dirty="0" smtClean="0">
                <a:latin typeface="Comic Sans MS" pitchFamily="66" charset="0"/>
              </a:rPr>
              <a:t> DEF 84 cm</a:t>
            </a:r>
            <a:r>
              <a:rPr lang="id-ID" sz="1600" baseline="30000" dirty="0" smtClean="0">
                <a:latin typeface="Comic Sans MS" pitchFamily="66" charset="0"/>
              </a:rPr>
              <a:t>2</a:t>
            </a:r>
            <a:r>
              <a:rPr lang="id-ID" sz="1600" dirty="0" smtClean="0">
                <a:latin typeface="Comic Sans MS" pitchFamily="66" charset="0"/>
              </a:rPr>
              <a:t>.</a:t>
            </a:r>
          </a:p>
          <a:p>
            <a:endParaRPr lang="id-ID" sz="1600" dirty="0">
              <a:latin typeface="Comic Sans MS" pitchFamily="66" charset="0"/>
            </a:endParaRPr>
          </a:p>
        </p:txBody>
      </p:sp>
      <p:grpSp>
        <p:nvGrpSpPr>
          <p:cNvPr id="48130" name="Group 2"/>
          <p:cNvGrpSpPr>
            <a:grpSpLocks/>
          </p:cNvGrpSpPr>
          <p:nvPr/>
        </p:nvGrpSpPr>
        <p:grpSpPr bwMode="auto">
          <a:xfrm>
            <a:off x="1142976" y="352416"/>
            <a:ext cx="2559050" cy="1719262"/>
            <a:chOff x="6903" y="7680"/>
            <a:chExt cx="4029" cy="2708"/>
          </a:xfrm>
        </p:grpSpPr>
        <p:sp>
          <p:nvSpPr>
            <p:cNvPr id="48131" name="Text Box 3"/>
            <p:cNvSpPr txBox="1">
              <a:spLocks noChangeArrowheads="1"/>
            </p:cNvSpPr>
            <p:nvPr/>
          </p:nvSpPr>
          <p:spPr bwMode="auto">
            <a:xfrm>
              <a:off x="9705" y="9727"/>
              <a:ext cx="507" cy="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G</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8132" name="Text Box 4"/>
            <p:cNvSpPr txBox="1">
              <a:spLocks noChangeArrowheads="1"/>
            </p:cNvSpPr>
            <p:nvPr/>
          </p:nvSpPr>
          <p:spPr bwMode="auto">
            <a:xfrm>
              <a:off x="6903" y="9600"/>
              <a:ext cx="507" cy="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D</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Text Box 5"/>
            <p:cNvSpPr txBox="1">
              <a:spLocks noChangeArrowheads="1"/>
            </p:cNvSpPr>
            <p:nvPr/>
          </p:nvSpPr>
          <p:spPr bwMode="auto">
            <a:xfrm>
              <a:off x="9753" y="7680"/>
              <a:ext cx="507" cy="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F</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8134" name="Text Box 6"/>
            <p:cNvSpPr txBox="1">
              <a:spLocks noChangeArrowheads="1"/>
            </p:cNvSpPr>
            <p:nvPr/>
          </p:nvSpPr>
          <p:spPr bwMode="auto">
            <a:xfrm>
              <a:off x="8823" y="9810"/>
              <a:ext cx="507" cy="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E</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8135" name="AutoShape 7"/>
            <p:cNvCxnSpPr>
              <a:cxnSpLocks noChangeShapeType="1"/>
            </p:cNvCxnSpPr>
            <p:nvPr/>
          </p:nvCxnSpPr>
          <p:spPr bwMode="auto">
            <a:xfrm flipH="1">
              <a:off x="9150" y="8018"/>
              <a:ext cx="735" cy="1807"/>
            </a:xfrm>
            <a:prstGeom prst="straightConnector1">
              <a:avLst/>
            </a:prstGeom>
            <a:noFill/>
            <a:ln w="9525">
              <a:solidFill>
                <a:srgbClr val="000000"/>
              </a:solidFill>
              <a:round/>
              <a:headEnd/>
              <a:tailEnd/>
            </a:ln>
          </p:spPr>
        </p:cxnSp>
        <p:cxnSp>
          <p:nvCxnSpPr>
            <p:cNvPr id="48136" name="AutoShape 8"/>
            <p:cNvCxnSpPr>
              <a:cxnSpLocks noChangeShapeType="1"/>
            </p:cNvCxnSpPr>
            <p:nvPr/>
          </p:nvCxnSpPr>
          <p:spPr bwMode="auto">
            <a:xfrm flipH="1">
              <a:off x="9870" y="8010"/>
              <a:ext cx="15" cy="1807"/>
            </a:xfrm>
            <a:prstGeom prst="straightConnector1">
              <a:avLst/>
            </a:prstGeom>
            <a:noFill/>
            <a:ln w="9525">
              <a:solidFill>
                <a:srgbClr val="000000"/>
              </a:solidFill>
              <a:prstDash val="dash"/>
              <a:round/>
              <a:headEnd/>
              <a:tailEnd/>
            </a:ln>
          </p:spPr>
        </p:cxnSp>
        <p:cxnSp>
          <p:nvCxnSpPr>
            <p:cNvPr id="48137" name="AutoShape 9"/>
            <p:cNvCxnSpPr>
              <a:cxnSpLocks noChangeShapeType="1"/>
            </p:cNvCxnSpPr>
            <p:nvPr/>
          </p:nvCxnSpPr>
          <p:spPr bwMode="auto">
            <a:xfrm flipH="1">
              <a:off x="7320" y="9817"/>
              <a:ext cx="1830" cy="8"/>
            </a:xfrm>
            <a:prstGeom prst="straightConnector1">
              <a:avLst/>
            </a:prstGeom>
            <a:noFill/>
            <a:ln w="9525">
              <a:solidFill>
                <a:srgbClr val="000000"/>
              </a:solidFill>
              <a:round/>
              <a:headEnd/>
              <a:tailEnd/>
            </a:ln>
          </p:spPr>
        </p:cxnSp>
        <p:cxnSp>
          <p:nvCxnSpPr>
            <p:cNvPr id="48138" name="AutoShape 10"/>
            <p:cNvCxnSpPr>
              <a:cxnSpLocks noChangeShapeType="1"/>
            </p:cNvCxnSpPr>
            <p:nvPr/>
          </p:nvCxnSpPr>
          <p:spPr bwMode="auto">
            <a:xfrm flipH="1">
              <a:off x="7320" y="8010"/>
              <a:ext cx="2550" cy="1807"/>
            </a:xfrm>
            <a:prstGeom prst="straightConnector1">
              <a:avLst/>
            </a:prstGeom>
            <a:noFill/>
            <a:ln w="9525">
              <a:solidFill>
                <a:srgbClr val="000000"/>
              </a:solidFill>
              <a:round/>
              <a:headEnd/>
              <a:tailEnd/>
            </a:ln>
          </p:spPr>
        </p:cxnSp>
        <p:cxnSp>
          <p:nvCxnSpPr>
            <p:cNvPr id="48139" name="AutoShape 11"/>
            <p:cNvCxnSpPr>
              <a:cxnSpLocks noChangeShapeType="1"/>
            </p:cNvCxnSpPr>
            <p:nvPr/>
          </p:nvCxnSpPr>
          <p:spPr bwMode="auto">
            <a:xfrm flipH="1">
              <a:off x="9150" y="9809"/>
              <a:ext cx="735" cy="8"/>
            </a:xfrm>
            <a:prstGeom prst="straightConnector1">
              <a:avLst/>
            </a:prstGeom>
            <a:noFill/>
            <a:ln w="9525">
              <a:solidFill>
                <a:srgbClr val="000000"/>
              </a:solidFill>
              <a:prstDash val="dash"/>
              <a:round/>
              <a:headEnd/>
              <a:tailEnd/>
            </a:ln>
          </p:spPr>
        </p:cxnSp>
        <p:sp>
          <p:nvSpPr>
            <p:cNvPr id="48140" name="Text Box 12"/>
            <p:cNvSpPr txBox="1">
              <a:spLocks noChangeArrowheads="1"/>
            </p:cNvSpPr>
            <p:nvPr/>
          </p:nvSpPr>
          <p:spPr bwMode="auto">
            <a:xfrm>
              <a:off x="9063" y="9780"/>
              <a:ext cx="882" cy="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5 cm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8141" name="Text Box 13"/>
            <p:cNvSpPr txBox="1">
              <a:spLocks noChangeArrowheads="1"/>
            </p:cNvSpPr>
            <p:nvPr/>
          </p:nvSpPr>
          <p:spPr bwMode="auto">
            <a:xfrm>
              <a:off x="7533" y="9780"/>
              <a:ext cx="912" cy="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14 cm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8142" name="Text Box 14"/>
            <p:cNvSpPr txBox="1">
              <a:spLocks noChangeArrowheads="1"/>
            </p:cNvSpPr>
            <p:nvPr/>
          </p:nvSpPr>
          <p:spPr bwMode="auto">
            <a:xfrm>
              <a:off x="7623" y="8625"/>
              <a:ext cx="1107" cy="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21 cm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8143" name="Text Box 15"/>
            <p:cNvSpPr txBox="1">
              <a:spLocks noChangeArrowheads="1"/>
            </p:cNvSpPr>
            <p:nvPr/>
          </p:nvSpPr>
          <p:spPr bwMode="auto">
            <a:xfrm>
              <a:off x="9885" y="8775"/>
              <a:ext cx="1047" cy="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100" b="0" i="0" u="none" strike="noStrike" cap="none" normalizeH="0" baseline="0" smtClean="0">
                  <a:ln>
                    <a:noFill/>
                  </a:ln>
                  <a:solidFill>
                    <a:schemeClr val="tx1"/>
                  </a:solidFill>
                  <a:effectLst/>
                  <a:latin typeface="Calibri" pitchFamily="34" charset="0"/>
                  <a:cs typeface="Arial" pitchFamily="34" charset="0"/>
                </a:rPr>
                <a:t>12 cm</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17" name="Object 16"/>
          <p:cNvGraphicFramePr>
            <a:graphicFrameLocks noChangeAspect="1"/>
          </p:cNvGraphicFramePr>
          <p:nvPr/>
        </p:nvGraphicFramePr>
        <p:xfrm>
          <a:off x="1785918" y="3714752"/>
          <a:ext cx="571504" cy="285752"/>
        </p:xfrm>
        <a:graphic>
          <a:graphicData uri="http://schemas.openxmlformats.org/presentationml/2006/ole">
            <mc:AlternateContent xmlns:mc="http://schemas.openxmlformats.org/markup-compatibility/2006">
              <mc:Choice xmlns:v="urn:schemas-microsoft-com:vml" Requires="v">
                <p:oleObj spid="_x0000_s48155" name="Equation" r:id="rId4" imgW="380880" imgH="228600" progId="Equation.3">
                  <p:embed/>
                </p:oleObj>
              </mc:Choice>
              <mc:Fallback>
                <p:oleObj name="Equation" r:id="rId4" imgW="380880" imgH="228600"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18" y="3714752"/>
                        <a:ext cx="571504" cy="285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28728" y="2115443"/>
            <a:ext cx="7215238" cy="1384995"/>
          </a:xfrm>
          <a:prstGeom prst="rect">
            <a:avLst/>
          </a:prstGeom>
          <a:noFill/>
        </p:spPr>
        <p:txBody>
          <a:bodyPr wrap="square" rtlCol="0">
            <a:spAutoFit/>
          </a:bodyPr>
          <a:lstStyle/>
          <a:p>
            <a:pPr algn="ctr"/>
            <a:r>
              <a:rPr lang="id-ID" sz="2800" b="1" dirty="0" smtClean="0">
                <a:latin typeface="Chinacat" pitchFamily="2" charset="0"/>
              </a:rPr>
              <a:t>Melukis Segitiga dan Garis-Garis Pada Segitiga</a:t>
            </a:r>
            <a:endParaRPr lang="id-ID" sz="2800" dirty="0" smtClean="0">
              <a:latin typeface="Chinacat" pitchFamily="2" charset="0"/>
            </a:endParaRPr>
          </a:p>
          <a:p>
            <a:pPr algn="ctr"/>
            <a:endParaRPr lang="id-ID" sz="28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extBox 1"/>
          <p:cNvSpPr txBox="1"/>
          <p:nvPr/>
        </p:nvSpPr>
        <p:spPr>
          <a:xfrm>
            <a:off x="0" y="442721"/>
            <a:ext cx="9144000"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id-ID" sz="2400" dirty="0" smtClean="0">
                <a:latin typeface="Chinacat" pitchFamily="2" charset="0"/>
              </a:rPr>
              <a:t>Melukis Segitiga apabila Diketahui Panjang Ketiga Sisinya (Sisi-Sisi-Sisi)</a:t>
            </a:r>
          </a:p>
          <a:p>
            <a:endParaRPr lang="id-ID" sz="2400" dirty="0">
              <a:latin typeface="Chinacat" pitchFamily="2" charset="0"/>
            </a:endParaRPr>
          </a:p>
        </p:txBody>
      </p:sp>
      <p:sp>
        <p:nvSpPr>
          <p:cNvPr id="3" name="TextBox 2"/>
          <p:cNvSpPr txBox="1"/>
          <p:nvPr/>
        </p:nvSpPr>
        <p:spPr>
          <a:xfrm>
            <a:off x="0" y="1857364"/>
            <a:ext cx="9144000" cy="5078313"/>
          </a:xfrm>
          <a:prstGeom prst="rect">
            <a:avLst/>
          </a:prstGeom>
          <a:solidFill>
            <a:schemeClr val="bg1"/>
          </a:solidFill>
          <a:ln w="57150">
            <a:solidFill>
              <a:srgbClr val="0070C0"/>
            </a:solidFill>
            <a:prstDash val="sysDash"/>
          </a:ln>
        </p:spPr>
        <p:txBody>
          <a:bodyPr wrap="square" rtlCol="0">
            <a:spAutoFit/>
          </a:bodyPr>
          <a:lstStyle/>
          <a:p>
            <a:r>
              <a:rPr lang="id-ID" b="1" dirty="0" smtClean="0">
                <a:latin typeface="Comic Sans MS" pitchFamily="66" charset="0"/>
              </a:rPr>
              <a:t>Apabila sebuah segitiga diketahui panjang sisi-sisinya, maka segitiga tersebut dapat dilukis dengan menggunakan jangka dan penggaris</a:t>
            </a:r>
            <a:r>
              <a:rPr lang="id-ID" dirty="0" smtClean="0">
                <a:latin typeface="Comic Sans MS" pitchFamily="66" charset="0"/>
              </a:rPr>
              <a:t>.</a:t>
            </a:r>
          </a:p>
          <a:p>
            <a:endParaRPr lang="id-ID" dirty="0" smtClean="0">
              <a:latin typeface="Comic Sans MS" pitchFamily="66" charset="0"/>
            </a:endParaRPr>
          </a:p>
          <a:p>
            <a:r>
              <a:rPr lang="id-ID" dirty="0" smtClean="0">
                <a:latin typeface="Comic Sans MS" pitchFamily="66" charset="0"/>
              </a:rPr>
              <a:t>Misalkan kita akan melukis </a:t>
            </a:r>
            <a:r>
              <a:rPr lang="id-ID" dirty="0" smtClean="0">
                <a:latin typeface="Comic Sans MS" pitchFamily="66" charset="0"/>
                <a:sym typeface="Symbol"/>
              </a:rPr>
              <a:t> ABC</a:t>
            </a:r>
            <a:r>
              <a:rPr lang="id-ID" dirty="0" smtClean="0">
                <a:latin typeface="Comic Sans MS" pitchFamily="66" charset="0"/>
              </a:rPr>
              <a:t>  jika diketahui AB = 7 CB, BC = 5 cm , dan  AC = 4 cm .</a:t>
            </a:r>
          </a:p>
          <a:p>
            <a:r>
              <a:rPr lang="id-ID" dirty="0" smtClean="0">
                <a:latin typeface="Comic Sans MS" pitchFamily="66" charset="0"/>
              </a:rPr>
              <a:t>Langkah-langkahnya sebagai berikut:</a:t>
            </a:r>
          </a:p>
          <a:p>
            <a:pPr marL="342900" lvl="0" indent="-342900">
              <a:buFont typeface="+mj-lt"/>
              <a:buAutoNum type="arabicPeriod"/>
            </a:pPr>
            <a:r>
              <a:rPr lang="id-ID" dirty="0" smtClean="0">
                <a:latin typeface="Comic Sans MS" pitchFamily="66" charset="0"/>
              </a:rPr>
              <a:t>Buatlah ruas garis  AB dengan panjang 7 cm.</a:t>
            </a:r>
          </a:p>
          <a:p>
            <a:pPr marL="342900" lvl="0" indent="-342900">
              <a:buFont typeface="+mj-lt"/>
              <a:buAutoNum type="arabicPeriod"/>
            </a:pPr>
            <a:r>
              <a:rPr lang="id-ID" dirty="0" smtClean="0">
                <a:latin typeface="Comic Sans MS" pitchFamily="66" charset="0"/>
              </a:rPr>
              <a:t>Dengan pusat titik A buatlah busur lingkaran dengan jari-jari  4cm.</a:t>
            </a:r>
          </a:p>
          <a:p>
            <a:pPr marL="342900" lvl="0" indent="-342900">
              <a:buFont typeface="+mj-lt"/>
              <a:buAutoNum type="arabicPeriod"/>
            </a:pPr>
            <a:r>
              <a:rPr lang="id-ID" dirty="0" smtClean="0">
                <a:latin typeface="Comic Sans MS" pitchFamily="66" charset="0"/>
              </a:rPr>
              <a:t>Dengan pusat titik  B buatlah busur lingkaran dengan jari-jari  5 cm sehingga memotong busur pertama di titik C .</a:t>
            </a:r>
          </a:p>
          <a:p>
            <a:pPr marL="342900" lvl="0" indent="-342900">
              <a:buFont typeface="+mj-lt"/>
              <a:buAutoNum type="arabicPeriod"/>
            </a:pPr>
            <a:r>
              <a:rPr lang="id-ID" dirty="0" smtClean="0">
                <a:latin typeface="Comic Sans MS" pitchFamily="66" charset="0"/>
              </a:rPr>
              <a:t>Hubungkan titik C dengan titik  A dan titik B sehingga terbentuk </a:t>
            </a:r>
            <a:r>
              <a:rPr lang="id-ID" dirty="0" smtClean="0">
                <a:latin typeface="Comic Sans MS" pitchFamily="66" charset="0"/>
                <a:sym typeface="Symbol"/>
              </a:rPr>
              <a:t> ABC</a:t>
            </a:r>
            <a:r>
              <a:rPr lang="id-ID" dirty="0" smtClean="0">
                <a:latin typeface="Comic Sans MS" pitchFamily="66" charset="0"/>
              </a:rPr>
              <a:t> .</a:t>
            </a:r>
          </a:p>
          <a:p>
            <a:pPr marL="342900" lvl="0" indent="-342900">
              <a:buFont typeface="+mj-lt"/>
              <a:buAutoNum type="arabicPeriod"/>
            </a:pPr>
            <a:endParaRPr lang="id-ID" dirty="0" smtClean="0">
              <a:latin typeface="Comic Sans MS" pitchFamily="66" charset="0"/>
            </a:endParaRPr>
          </a:p>
          <a:p>
            <a:pPr marL="342900" lvl="0" indent="-342900">
              <a:buFont typeface="+mj-lt"/>
              <a:buAutoNum type="arabicPeriod"/>
            </a:pPr>
            <a:endParaRPr lang="id-ID" dirty="0" smtClean="0">
              <a:latin typeface="Comic Sans MS" pitchFamily="66" charset="0"/>
            </a:endParaRPr>
          </a:p>
          <a:p>
            <a:pPr marL="342900" lvl="0" indent="-342900"/>
            <a:endParaRPr lang="id-ID" dirty="0" smtClean="0">
              <a:latin typeface="Comic Sans MS" pitchFamily="66" charset="0"/>
            </a:endParaRPr>
          </a:p>
          <a:p>
            <a:pPr marL="342900" lvl="0" indent="-342900">
              <a:buFont typeface="+mj-lt"/>
              <a:buAutoNum type="arabicPeriod"/>
            </a:pPr>
            <a:endParaRPr lang="id-ID" dirty="0" smtClean="0">
              <a:latin typeface="Comic Sans MS" pitchFamily="66" charset="0"/>
            </a:endParaRPr>
          </a:p>
          <a:p>
            <a:pPr marL="342900" lvl="0" indent="-342900">
              <a:buFont typeface="+mj-lt"/>
              <a:buAutoNum type="arabicPeriod"/>
            </a:pPr>
            <a:endParaRPr lang="id-ID" dirty="0" smtClean="0">
              <a:latin typeface="Comic Sans MS" pitchFamily="66" charset="0"/>
            </a:endParaRPr>
          </a:p>
          <a:p>
            <a:pPr marL="342900" lvl="0" indent="-342900">
              <a:buFont typeface="+mj-lt"/>
              <a:buAutoNum type="arabicPeriod"/>
            </a:pPr>
            <a:endParaRPr lang="id-ID" dirty="0" smtClean="0">
              <a:latin typeface="Comic Sans MS" pitchFamily="66" charset="0"/>
            </a:endParaRPr>
          </a:p>
          <a:p>
            <a:endParaRPr lang="id-ID" dirty="0">
              <a:latin typeface="Comic Sans MS" pitchFamily="66" charset="0"/>
            </a:endParaRPr>
          </a:p>
        </p:txBody>
      </p:sp>
      <p:pic>
        <p:nvPicPr>
          <p:cNvPr id="4" name="Picture 3"/>
          <p:cNvPicPr/>
          <p:nvPr/>
        </p:nvPicPr>
        <p:blipFill rotWithShape="1">
          <a:blip r:embed="rId3" cstate="email">
            <a:biLevel thresh="75000"/>
            <a:extLst>
              <a:ext uri="{28A0092B-C50C-407E-A947-70E740481C1C}">
                <a14:useLocalDpi xmlns:a14="http://schemas.microsoft.com/office/drawing/2010/main"/>
              </a:ext>
            </a:extLst>
          </a:blip>
          <a:srcRect l="1931" t="3425" r="5792"/>
          <a:stretch/>
        </p:blipFill>
        <p:spPr bwMode="auto">
          <a:xfrm>
            <a:off x="2285984" y="5157809"/>
            <a:ext cx="2276475" cy="1343025"/>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extBox 1"/>
          <p:cNvSpPr txBox="1"/>
          <p:nvPr/>
        </p:nvSpPr>
        <p:spPr>
          <a:xfrm>
            <a:off x="-32" y="1157101"/>
            <a:ext cx="914403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id-ID" sz="2400" dirty="0" smtClean="0">
                <a:latin typeface="Chinacat" pitchFamily="2" charset="0"/>
              </a:rPr>
              <a:t>Melukis Segitiga jika Diketahui Dua Sisi dan Sudut Apit Kedua Sisi Tersebut (Sisi-Sudut-Sisi)</a:t>
            </a:r>
          </a:p>
          <a:p>
            <a:endParaRPr lang="id-ID" sz="2400" dirty="0">
              <a:latin typeface="Chinacat" pitchFamily="2" charset="0"/>
            </a:endParaRPr>
          </a:p>
        </p:txBody>
      </p:sp>
      <p:sp>
        <p:nvSpPr>
          <p:cNvPr id="3" name="TextBox 2"/>
          <p:cNvSpPr txBox="1"/>
          <p:nvPr/>
        </p:nvSpPr>
        <p:spPr>
          <a:xfrm>
            <a:off x="0" y="3084514"/>
            <a:ext cx="914400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dirty="0" smtClean="0">
                <a:latin typeface="Comic Sans MS" pitchFamily="66" charset="0"/>
              </a:rPr>
              <a:t>Misalkan kita akan melukis  jika diketahui </a:t>
            </a:r>
            <a:r>
              <a:rPr lang="id-ID" dirty="0" smtClean="0">
                <a:latin typeface="Comic Sans MS" pitchFamily="66" charset="0"/>
                <a:sym typeface="Symbol"/>
              </a:rPr>
              <a:t> KLM</a:t>
            </a:r>
            <a:r>
              <a:rPr lang="id-ID" dirty="0" smtClean="0">
                <a:latin typeface="Comic Sans MS" pitchFamily="66" charset="0"/>
              </a:rPr>
              <a:t>, KL = 3 cm, KM = 4 cm dan </a:t>
            </a:r>
            <a:r>
              <a:rPr lang="id-ID" dirty="0" smtClean="0">
                <a:latin typeface="Comic Sans MS" pitchFamily="66" charset="0"/>
                <a:sym typeface="Symbol"/>
              </a:rPr>
              <a:t>LKM = 70°</a:t>
            </a:r>
            <a:r>
              <a:rPr lang="id-ID" dirty="0" smtClean="0">
                <a:latin typeface="Comic Sans MS" pitchFamily="66" charset="0"/>
              </a:rPr>
              <a:t> .</a:t>
            </a:r>
          </a:p>
          <a:p>
            <a:r>
              <a:rPr lang="id-ID" dirty="0" smtClean="0">
                <a:latin typeface="Comic Sans MS" pitchFamily="66" charset="0"/>
              </a:rPr>
              <a:t>Langkah-langkahnya sebagai berikut:</a:t>
            </a:r>
          </a:p>
          <a:p>
            <a:endParaRPr lang="id-ID" dirty="0" smtClean="0">
              <a:latin typeface="Comic Sans MS" pitchFamily="66" charset="0"/>
            </a:endParaRPr>
          </a:p>
          <a:p>
            <a:pPr marL="342900" lvl="0" indent="-342900">
              <a:buFont typeface="+mj-lt"/>
              <a:buAutoNum type="arabicPeriod"/>
            </a:pPr>
            <a:r>
              <a:rPr lang="id-ID" dirty="0" smtClean="0">
                <a:latin typeface="Comic Sans MS" pitchFamily="66" charset="0"/>
              </a:rPr>
              <a:t>Buatlah ruas garis KL dengan panjang 3 cm .</a:t>
            </a:r>
          </a:p>
          <a:p>
            <a:pPr marL="342900" lvl="0" indent="-342900">
              <a:buFont typeface="+mj-lt"/>
              <a:buAutoNum type="arabicPeriod"/>
            </a:pPr>
            <a:r>
              <a:rPr lang="id-ID" dirty="0" smtClean="0">
                <a:latin typeface="Comic Sans MS" pitchFamily="66" charset="0"/>
              </a:rPr>
              <a:t>Dengan menggunakan busur derajat, pada titik K buatlah sudut</a:t>
            </a:r>
            <a:br>
              <a:rPr lang="id-ID" dirty="0" smtClean="0">
                <a:latin typeface="Comic Sans MS" pitchFamily="66" charset="0"/>
              </a:rPr>
            </a:br>
            <a:r>
              <a:rPr lang="id-ID" dirty="0" smtClean="0">
                <a:latin typeface="Comic Sans MS" pitchFamily="66" charset="0"/>
              </a:rPr>
              <a:t>yang besarnya 70 .</a:t>
            </a:r>
          </a:p>
          <a:p>
            <a:pPr marL="342900" lvl="0" indent="-342900">
              <a:buFont typeface="+mj-lt"/>
              <a:buAutoNum type="arabicPeriod"/>
            </a:pPr>
            <a:r>
              <a:rPr lang="id-ID" dirty="0" smtClean="0">
                <a:latin typeface="Comic Sans MS" pitchFamily="66" charset="0"/>
              </a:rPr>
              <a:t>Dari titik K buatlah busur lingkaran dengan panjangjari-jari 4 cm ,</a:t>
            </a:r>
            <a:br>
              <a:rPr lang="id-ID" dirty="0" smtClean="0">
                <a:latin typeface="Comic Sans MS" pitchFamily="66" charset="0"/>
              </a:rPr>
            </a:br>
            <a:r>
              <a:rPr lang="id-ID" dirty="0" smtClean="0">
                <a:latin typeface="Comic Sans MS" pitchFamily="66" charset="0"/>
              </a:rPr>
              <a:t>sehingga berpotongan di titik M .</a:t>
            </a:r>
          </a:p>
          <a:p>
            <a:pPr marL="342900" lvl="0" indent="-342900">
              <a:buFont typeface="+mj-lt"/>
              <a:buAutoNum type="arabicPeriod"/>
            </a:pPr>
            <a:r>
              <a:rPr lang="id-ID" dirty="0" smtClean="0">
                <a:latin typeface="Comic Sans MS" pitchFamily="66" charset="0"/>
              </a:rPr>
              <a:t>Hubungkan titik L dengan titik M sehingga terbentuk </a:t>
            </a:r>
            <a:r>
              <a:rPr lang="id-ID" dirty="0" smtClean="0">
                <a:latin typeface="Comic Sans MS" pitchFamily="66" charset="0"/>
                <a:sym typeface="Symbol"/>
              </a:rPr>
              <a:t>KLM</a:t>
            </a:r>
            <a:r>
              <a:rPr lang="id-ID" dirty="0" smtClean="0">
                <a:latin typeface="Comic Sans MS" pitchFamily="66" charset="0"/>
              </a:rPr>
              <a:t>.</a:t>
            </a:r>
          </a:p>
          <a:p>
            <a:pPr marL="342900" lvl="0" indent="-342900">
              <a:buFont typeface="+mj-lt"/>
              <a:buAutoNum type="arabicPeriod"/>
            </a:pPr>
            <a:endParaRPr lang="id-ID" dirty="0" smtClean="0">
              <a:latin typeface="Comic Sans MS" pitchFamily="66" charset="0"/>
            </a:endParaRPr>
          </a:p>
          <a:p>
            <a:pPr marL="342900" lvl="0" indent="-342900">
              <a:buFont typeface="+mj-lt"/>
              <a:buAutoNum type="arabicPeriod"/>
            </a:pPr>
            <a:endParaRPr lang="id-ID" dirty="0" smtClean="0">
              <a:latin typeface="Comic Sans MS" pitchFamily="66" charset="0"/>
            </a:endParaRPr>
          </a:p>
          <a:p>
            <a:pPr marL="342900" lvl="0" indent="-342900">
              <a:buFont typeface="+mj-lt"/>
              <a:buAutoNum type="arabicPeriod"/>
            </a:pPr>
            <a:endParaRPr lang="id-ID" dirty="0" smtClean="0">
              <a:latin typeface="Comic Sans MS" pitchFamily="66" charset="0"/>
            </a:endParaRPr>
          </a:p>
          <a:p>
            <a:endParaRPr lang="id-ID" dirty="0">
              <a:latin typeface="Comic Sans MS" pitchFamily="66" charset="0"/>
            </a:endParaRPr>
          </a:p>
        </p:txBody>
      </p: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0326" y="4286256"/>
            <a:ext cx="1560830" cy="2124075"/>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0" y="357166"/>
            <a:ext cx="9144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id-ID" sz="2400" dirty="0" smtClean="0">
                <a:latin typeface="Chinacat" pitchFamily="2" charset="0"/>
              </a:rPr>
              <a:t>Melukis Segitiga jika Diketahui Satu Sisi dan Dua Sudutpada Kedua Ujung Sisi Tersebut (Sudut-Sisi-Sudut)</a:t>
            </a:r>
          </a:p>
          <a:p>
            <a:endParaRPr lang="id-ID" sz="2400" dirty="0">
              <a:latin typeface="Chinacat" pitchFamily="2" charset="0"/>
            </a:endParaRPr>
          </a:p>
        </p:txBody>
      </p:sp>
      <p:sp>
        <p:nvSpPr>
          <p:cNvPr id="3" name="TextBox 2"/>
          <p:cNvSpPr txBox="1"/>
          <p:nvPr/>
        </p:nvSpPr>
        <p:spPr>
          <a:xfrm>
            <a:off x="0" y="1857364"/>
            <a:ext cx="9144000" cy="4524315"/>
          </a:xfrm>
          <a:prstGeom prst="rect">
            <a:avLst/>
          </a:prstGeom>
          <a:ln w="57150">
            <a:prstDash val="sysDash"/>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d-ID" dirty="0" smtClean="0">
                <a:latin typeface="Comic Sans MS" pitchFamily="66" charset="0"/>
              </a:rPr>
              <a:t>Misalkan kita akan melukis </a:t>
            </a:r>
            <a:r>
              <a:rPr lang="id-ID" dirty="0" smtClean="0">
                <a:latin typeface="Comic Sans MS" pitchFamily="66" charset="0"/>
                <a:sym typeface="Symbol"/>
              </a:rPr>
              <a:t></a:t>
            </a:r>
            <a:r>
              <a:rPr lang="id-ID" dirty="0" smtClean="0">
                <a:latin typeface="Comic Sans MS" pitchFamily="66" charset="0"/>
              </a:rPr>
              <a:t> RST apabila diketahui panjang RS = 5 cm, </a:t>
            </a:r>
            <a:r>
              <a:rPr lang="id-ID" dirty="0" smtClean="0">
                <a:latin typeface="Comic Sans MS" pitchFamily="66" charset="0"/>
                <a:sym typeface="Symbol"/>
              </a:rPr>
              <a:t></a:t>
            </a:r>
            <a:r>
              <a:rPr lang="id-ID" dirty="0" smtClean="0">
                <a:latin typeface="Comic Sans MS" pitchFamily="66" charset="0"/>
              </a:rPr>
              <a:t>TRS = 45</a:t>
            </a:r>
            <a:r>
              <a:rPr lang="id-ID" baseline="30000" dirty="0" smtClean="0">
                <a:latin typeface="Comic Sans MS" pitchFamily="66" charset="0"/>
              </a:rPr>
              <a:t>o</a:t>
            </a:r>
            <a:r>
              <a:rPr lang="id-ID" dirty="0" smtClean="0">
                <a:latin typeface="Comic Sans MS" pitchFamily="66" charset="0"/>
              </a:rPr>
              <a:t>, dan </a:t>
            </a:r>
            <a:r>
              <a:rPr lang="id-ID" dirty="0" smtClean="0">
                <a:latin typeface="Comic Sans MS" pitchFamily="66" charset="0"/>
                <a:sym typeface="Symbol"/>
              </a:rPr>
              <a:t></a:t>
            </a:r>
            <a:r>
              <a:rPr lang="id-ID" dirty="0" smtClean="0">
                <a:latin typeface="Comic Sans MS" pitchFamily="66" charset="0"/>
              </a:rPr>
              <a:t> TSR = 65</a:t>
            </a:r>
            <a:r>
              <a:rPr lang="id-ID" baseline="30000" dirty="0" smtClean="0">
                <a:latin typeface="Comic Sans MS" pitchFamily="66" charset="0"/>
              </a:rPr>
              <a:t>o</a:t>
            </a:r>
            <a:r>
              <a:rPr lang="id-ID" dirty="0" smtClean="0">
                <a:latin typeface="Comic Sans MS" pitchFamily="66" charset="0"/>
              </a:rPr>
              <a:t>.</a:t>
            </a:r>
          </a:p>
          <a:p>
            <a:r>
              <a:rPr lang="id-ID" dirty="0" smtClean="0">
                <a:latin typeface="Comic Sans MS" pitchFamily="66" charset="0"/>
              </a:rPr>
              <a:t>Langkah-langkahnya sebagai berikut.</a:t>
            </a:r>
          </a:p>
          <a:p>
            <a:r>
              <a:rPr lang="id-ID" dirty="0" smtClean="0">
                <a:latin typeface="Comic Sans MS" pitchFamily="66" charset="0"/>
              </a:rPr>
              <a:t>1) Buatlah ruas garis RS dengan panjang 5 cm.</a:t>
            </a:r>
          </a:p>
          <a:p>
            <a:r>
              <a:rPr lang="id-ID" dirty="0" smtClean="0">
                <a:latin typeface="Comic Sans MS" pitchFamily="66" charset="0"/>
              </a:rPr>
              <a:t>2) Dari titik R, buatlah sudut yang besarnya 45° dengan menggunakan busur    derajat. </a:t>
            </a:r>
          </a:p>
          <a:p>
            <a:r>
              <a:rPr lang="id-ID" dirty="0" smtClean="0">
                <a:latin typeface="Comic Sans MS" pitchFamily="66" charset="0"/>
              </a:rPr>
              <a:t>3) Kemudian dari titik S, buatlah sudut yang besarnya 65° sehingga berpotongan di titik T.</a:t>
            </a:r>
          </a:p>
          <a:p>
            <a:r>
              <a:rPr lang="id-ID" dirty="0" smtClean="0">
                <a:latin typeface="Comic Sans MS" pitchFamily="66" charset="0"/>
              </a:rPr>
              <a:t>4) </a:t>
            </a:r>
            <a:r>
              <a:rPr lang="id-ID" dirty="0" smtClean="0">
                <a:latin typeface="Comic Sans MS" pitchFamily="66" charset="0"/>
                <a:sym typeface="Symbol"/>
              </a:rPr>
              <a:t></a:t>
            </a:r>
            <a:r>
              <a:rPr lang="id-ID" dirty="0" smtClean="0">
                <a:latin typeface="Comic Sans MS" pitchFamily="66" charset="0"/>
              </a:rPr>
              <a:t> RST adalah segitiga yang dimaksud.</a:t>
            </a:r>
          </a:p>
          <a:p>
            <a:endParaRPr lang="id-ID" dirty="0" smtClean="0">
              <a:latin typeface="Comic Sans MS" pitchFamily="66" charset="0"/>
            </a:endParaRPr>
          </a:p>
          <a:p>
            <a:endParaRPr lang="id-ID" dirty="0" smtClean="0">
              <a:latin typeface="Comic Sans MS" pitchFamily="66" charset="0"/>
            </a:endParaRPr>
          </a:p>
          <a:p>
            <a:endParaRPr lang="id-ID" dirty="0" smtClean="0">
              <a:latin typeface="Comic Sans MS" pitchFamily="66" charset="0"/>
            </a:endParaRPr>
          </a:p>
          <a:p>
            <a:endParaRPr lang="id-ID" dirty="0" smtClean="0">
              <a:latin typeface="Comic Sans MS" pitchFamily="66" charset="0"/>
            </a:endParaRPr>
          </a:p>
          <a:p>
            <a:endParaRPr lang="id-ID" dirty="0" smtClean="0">
              <a:latin typeface="Comic Sans MS" pitchFamily="66" charset="0"/>
            </a:endParaRPr>
          </a:p>
          <a:p>
            <a:endParaRPr lang="id-ID" dirty="0" smtClean="0">
              <a:latin typeface="Comic Sans MS" pitchFamily="66" charset="0"/>
            </a:endParaRPr>
          </a:p>
          <a:p>
            <a:endParaRPr lang="id-ID" dirty="0">
              <a:latin typeface="Comic Sans MS" pitchFamily="66" charset="0"/>
            </a:endParaRPr>
          </a:p>
        </p:txBody>
      </p:sp>
      <p:pic>
        <p:nvPicPr>
          <p:cNvPr id="4" name="Picture 3"/>
          <p:cNvPicPr/>
          <p:nvPr/>
        </p:nvPicPr>
        <p:blipFill>
          <a:blip r:embed="rId3"/>
          <a:srcRect/>
          <a:stretch>
            <a:fillRect/>
          </a:stretch>
        </p:blipFill>
        <p:spPr bwMode="auto">
          <a:xfrm>
            <a:off x="2285984" y="4500570"/>
            <a:ext cx="1928826" cy="1500198"/>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3042" y="2405714"/>
            <a:ext cx="6215106" cy="523220"/>
          </a:xfrm>
          <a:prstGeom prst="rect">
            <a:avLst/>
          </a:prstGeom>
          <a:noFill/>
        </p:spPr>
        <p:txBody>
          <a:bodyPr wrap="square" rtlCol="0">
            <a:spAutoFit/>
          </a:bodyPr>
          <a:lstStyle/>
          <a:p>
            <a:r>
              <a:rPr lang="id-ID" sz="2800" dirty="0" smtClean="0">
                <a:latin typeface="Chinacat" pitchFamily="2" charset="0"/>
              </a:rPr>
              <a:t>Melukis Segitiga-segitiga Istimewa</a:t>
            </a:r>
            <a:endParaRPr lang="id-ID" sz="28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2976" y="642918"/>
            <a:ext cx="4000528" cy="830997"/>
          </a:xfrm>
          <a:prstGeom prst="rect">
            <a:avLst/>
          </a:prstGeom>
          <a:noFill/>
        </p:spPr>
        <p:txBody>
          <a:bodyPr wrap="square" rtlCol="0">
            <a:spAutoFit/>
          </a:bodyPr>
          <a:lstStyle/>
          <a:p>
            <a:pPr lvl="0"/>
            <a:r>
              <a:rPr lang="id-ID" sz="2400" b="1" dirty="0" smtClean="0">
                <a:latin typeface="Chinacat" pitchFamily="2" charset="0"/>
              </a:rPr>
              <a:t>Melukis Segitiga siku-siku</a:t>
            </a:r>
            <a:endParaRPr lang="id-ID" sz="2400" dirty="0" smtClean="0">
              <a:latin typeface="Chinacat" pitchFamily="2" charset="0"/>
            </a:endParaRPr>
          </a:p>
          <a:p>
            <a:endParaRPr lang="id-ID" sz="2400" dirty="0">
              <a:latin typeface="Chinacat" pitchFamily="2" charset="0"/>
            </a:endParaRPr>
          </a:p>
        </p:txBody>
      </p:sp>
      <p:sp>
        <p:nvSpPr>
          <p:cNvPr id="3" name="TextBox 2"/>
          <p:cNvSpPr txBox="1"/>
          <p:nvPr/>
        </p:nvSpPr>
        <p:spPr>
          <a:xfrm>
            <a:off x="1285852" y="1214422"/>
            <a:ext cx="6500858" cy="3970318"/>
          </a:xfrm>
          <a:prstGeom prst="rect">
            <a:avLst/>
          </a:prstGeom>
          <a:noFill/>
        </p:spPr>
        <p:txBody>
          <a:bodyPr wrap="square" rtlCol="0">
            <a:spAutoFit/>
          </a:bodyPr>
          <a:lstStyle/>
          <a:p>
            <a:r>
              <a:rPr lang="id-ID" dirty="0" smtClean="0">
                <a:latin typeface="Comic Sans MS" pitchFamily="66" charset="0"/>
              </a:rPr>
              <a:t>Misalkan kita akan melukis </a:t>
            </a:r>
            <a:r>
              <a:rPr lang="id-ID" dirty="0" smtClean="0">
                <a:latin typeface="Comic Sans MS" pitchFamily="66" charset="0"/>
                <a:sym typeface="Symbol"/>
              </a:rPr>
              <a:t></a:t>
            </a:r>
            <a:r>
              <a:rPr lang="id-ID" dirty="0" smtClean="0">
                <a:latin typeface="Comic Sans MS" pitchFamily="66" charset="0"/>
              </a:rPr>
              <a:t>  BCD siku-siku dengan panjang alasnya 4 cm. </a:t>
            </a:r>
          </a:p>
          <a:p>
            <a:endParaRPr lang="id-ID" dirty="0" smtClean="0">
              <a:latin typeface="Comic Sans MS" pitchFamily="66" charset="0"/>
            </a:endParaRPr>
          </a:p>
          <a:p>
            <a:r>
              <a:rPr lang="id-ID" dirty="0" smtClean="0">
                <a:latin typeface="Comic Sans MS" pitchFamily="66" charset="0"/>
              </a:rPr>
              <a:t>Langkah-langkahnya sebagai berikut:</a:t>
            </a:r>
          </a:p>
          <a:p>
            <a:endParaRPr lang="id-ID" dirty="0" smtClean="0">
              <a:latin typeface="Comic Sans MS" pitchFamily="66" charset="0"/>
            </a:endParaRPr>
          </a:p>
          <a:p>
            <a:pPr marL="342900" lvl="0" indent="-342900">
              <a:buFont typeface="+mj-lt"/>
              <a:buAutoNum type="arabicPeriod"/>
            </a:pPr>
            <a:r>
              <a:rPr lang="id-ID" dirty="0" smtClean="0">
                <a:latin typeface="Comic Sans MS" pitchFamily="66" charset="0"/>
              </a:rPr>
              <a:t>Buatlah ruas garis AB dengan panjang 4 cm.</a:t>
            </a:r>
          </a:p>
          <a:p>
            <a:pPr marL="342900" indent="-342900">
              <a:buFont typeface="+mj-lt"/>
              <a:buAutoNum type="arabicPeriod"/>
            </a:pPr>
            <a:r>
              <a:rPr lang="id-ID" dirty="0" smtClean="0">
                <a:latin typeface="Comic Sans MS" pitchFamily="66" charset="0"/>
              </a:rPr>
              <a:t>Ambil titik tengah dan beri nama titik C. Dengan pusat titik A, buatlah busur lingkaran dengan jari-jari 5 cm.</a:t>
            </a:r>
          </a:p>
          <a:p>
            <a:pPr marL="342900" lvl="0" indent="-342900">
              <a:buFont typeface="+mj-lt"/>
              <a:buAutoNum type="arabicPeriod"/>
            </a:pPr>
            <a:r>
              <a:rPr lang="id-ID" dirty="0" smtClean="0">
                <a:latin typeface="Comic Sans MS" pitchFamily="66" charset="0"/>
              </a:rPr>
              <a:t> Kemudian dengan jari-jari yang sama, buatlah busur lingkaran dengan pusat titik B, sehingga memotong busur pertama di titik D.</a:t>
            </a:r>
          </a:p>
          <a:p>
            <a:pPr marL="342900" lvl="0" indent="-342900">
              <a:buFont typeface="+mj-lt"/>
              <a:buAutoNum type="arabicPeriod"/>
            </a:pPr>
            <a:r>
              <a:rPr lang="id-ID" dirty="0" smtClean="0">
                <a:latin typeface="Comic Sans MS" pitchFamily="66" charset="0"/>
              </a:rPr>
              <a:t>Hubungkan titik B dengan D dan titik C dengan D, sehingga diperoleh  </a:t>
            </a:r>
            <a:r>
              <a:rPr lang="id-ID" dirty="0" smtClean="0">
                <a:latin typeface="Comic Sans MS" pitchFamily="66" charset="0"/>
                <a:sym typeface="Symbol"/>
              </a:rPr>
              <a:t> </a:t>
            </a:r>
            <a:r>
              <a:rPr lang="id-ID" dirty="0" smtClean="0">
                <a:latin typeface="Comic Sans MS" pitchFamily="66" charset="0"/>
              </a:rPr>
              <a:t>BCD siku-siku di C .</a:t>
            </a:r>
          </a:p>
          <a:p>
            <a:endParaRPr lang="id-ID" dirty="0">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3108" y="2292486"/>
            <a:ext cx="3786214" cy="954107"/>
          </a:xfrm>
          <a:prstGeom prst="rect">
            <a:avLst/>
          </a:prstGeom>
          <a:noFill/>
        </p:spPr>
        <p:txBody>
          <a:bodyPr wrap="square" rtlCol="0">
            <a:spAutoFit/>
          </a:bodyPr>
          <a:lstStyle/>
          <a:p>
            <a:pPr lvl="0"/>
            <a:r>
              <a:rPr lang="id-ID" sz="2800" b="1" dirty="0" smtClean="0">
                <a:latin typeface="Chinacat" pitchFamily="2" charset="0"/>
              </a:rPr>
              <a:t>Melukis Segitiga Sama Kaki </a:t>
            </a:r>
            <a:endParaRPr lang="id-ID" sz="2800" dirty="0" smtClean="0">
              <a:latin typeface="Chinacat" pitchFamily="2" charset="0"/>
            </a:endParaRPr>
          </a:p>
          <a:p>
            <a:endParaRPr lang="id-ID" sz="2800" dirty="0">
              <a:latin typeface="Chinacat" pitchFamily="2" charset="0"/>
            </a:endParaRPr>
          </a:p>
        </p:txBody>
      </p:sp>
      <p:sp>
        <p:nvSpPr>
          <p:cNvPr id="3" name="TextBox 2"/>
          <p:cNvSpPr txBox="1"/>
          <p:nvPr/>
        </p:nvSpPr>
        <p:spPr>
          <a:xfrm>
            <a:off x="2143108" y="2816268"/>
            <a:ext cx="6143668" cy="3970318"/>
          </a:xfrm>
          <a:prstGeom prst="rect">
            <a:avLst/>
          </a:prstGeom>
          <a:noFill/>
        </p:spPr>
        <p:txBody>
          <a:bodyPr wrap="square" rtlCol="0">
            <a:spAutoFit/>
          </a:bodyPr>
          <a:lstStyle/>
          <a:p>
            <a:r>
              <a:rPr lang="id-ID" dirty="0" smtClean="0">
                <a:latin typeface="Comic Sans MS" pitchFamily="66" charset="0"/>
              </a:rPr>
              <a:t>Misalkan kita akan melukis </a:t>
            </a:r>
            <a:r>
              <a:rPr lang="id-ID" dirty="0" smtClean="0">
                <a:latin typeface="Comic Sans MS" pitchFamily="66" charset="0"/>
                <a:sym typeface="Symbol"/>
              </a:rPr>
              <a:t> </a:t>
            </a:r>
            <a:r>
              <a:rPr lang="id-ID" dirty="0" smtClean="0">
                <a:latin typeface="Comic Sans MS" pitchFamily="66" charset="0"/>
              </a:rPr>
              <a:t>ABC sama kaki dengan AB = 4 cm dan AC = BC = 5 cm.</a:t>
            </a:r>
          </a:p>
          <a:p>
            <a:endParaRPr lang="id-ID" dirty="0" smtClean="0">
              <a:latin typeface="Comic Sans MS" pitchFamily="66" charset="0"/>
            </a:endParaRPr>
          </a:p>
          <a:p>
            <a:r>
              <a:rPr lang="id-ID" dirty="0" smtClean="0">
                <a:latin typeface="Comic Sans MS" pitchFamily="66" charset="0"/>
              </a:rPr>
              <a:t>Langkah-langkahnya sebagai berikut.</a:t>
            </a:r>
          </a:p>
          <a:p>
            <a:pPr marL="342900" lvl="0" indent="-342900">
              <a:buFont typeface="+mj-lt"/>
              <a:buAutoNum type="arabicPeriod"/>
            </a:pPr>
            <a:r>
              <a:rPr lang="id-ID" dirty="0" smtClean="0">
                <a:latin typeface="Comic Sans MS" pitchFamily="66" charset="0"/>
              </a:rPr>
              <a:t>Buatlah ruas garis AB yang panjangnya 4 cm.</a:t>
            </a:r>
          </a:p>
          <a:p>
            <a:pPr marL="342900" indent="-342900">
              <a:buFont typeface="+mj-lt"/>
              <a:buAutoNum type="arabicPeriod"/>
            </a:pPr>
            <a:r>
              <a:rPr lang="id-ID" dirty="0" smtClean="0">
                <a:latin typeface="Comic Sans MS" pitchFamily="66" charset="0"/>
              </a:rPr>
              <a:t>Dengan pusat titik A buatlah busur lingkaran dengan jari-jari 5 cm.</a:t>
            </a:r>
          </a:p>
          <a:p>
            <a:pPr marL="342900" indent="-342900">
              <a:buFont typeface="+mj-lt"/>
              <a:buAutoNum type="arabicPeriod"/>
            </a:pPr>
            <a:r>
              <a:rPr lang="id-ID" dirty="0" smtClean="0">
                <a:latin typeface="Comic Sans MS" pitchFamily="66" charset="0"/>
              </a:rPr>
              <a:t>Kemudian dengan jari-jari yang sama, buatlah busur lingkaran dengan pusat titik B, sehingga berpotongan dengan busur pertama di titik C.</a:t>
            </a:r>
          </a:p>
          <a:p>
            <a:pPr marL="342900" indent="-342900">
              <a:buFont typeface="+mj-lt"/>
              <a:buAutoNum type="arabicPeriod"/>
            </a:pPr>
            <a:r>
              <a:rPr lang="id-ID" dirty="0" smtClean="0">
                <a:latin typeface="Comic Sans MS" pitchFamily="66" charset="0"/>
              </a:rPr>
              <a:t>Hubungkan titik A dengan titik C dan titik B dengan titik C, sehingga diperoleh </a:t>
            </a:r>
            <a:r>
              <a:rPr lang="id-ID" dirty="0" smtClean="0">
                <a:latin typeface="Comic Sans MS" pitchFamily="66" charset="0"/>
                <a:sym typeface="Symbol"/>
              </a:rPr>
              <a:t> </a:t>
            </a:r>
            <a:r>
              <a:rPr lang="id-ID" dirty="0" smtClean="0">
                <a:latin typeface="Comic Sans MS" pitchFamily="66" charset="0"/>
              </a:rPr>
              <a:t>ABC yang merupakan segitiga sama kaki.</a:t>
            </a:r>
          </a:p>
          <a:p>
            <a:endParaRPr lang="id-ID" dirty="0">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0100" y="928670"/>
            <a:ext cx="3714776" cy="1200329"/>
          </a:xfrm>
          <a:prstGeom prst="rect">
            <a:avLst/>
          </a:prstGeom>
          <a:noFill/>
        </p:spPr>
        <p:txBody>
          <a:bodyPr wrap="square" rtlCol="0">
            <a:spAutoFit/>
          </a:bodyPr>
          <a:lstStyle/>
          <a:p>
            <a:pPr lvl="0"/>
            <a:r>
              <a:rPr lang="id-ID" sz="3600" b="1" dirty="0" smtClean="0">
                <a:latin typeface="Chinacat" pitchFamily="2" charset="0"/>
              </a:rPr>
              <a:t>Melukis Segitiga Sama Sisi</a:t>
            </a:r>
            <a:endParaRPr lang="id-ID" sz="3600" dirty="0" smtClean="0">
              <a:latin typeface="Chinacat" pitchFamily="2" charset="0"/>
            </a:endParaRPr>
          </a:p>
          <a:p>
            <a:endParaRPr lang="id-ID" sz="3600" dirty="0">
              <a:latin typeface="Chinacat" pitchFamily="2" charset="0"/>
            </a:endParaRPr>
          </a:p>
        </p:txBody>
      </p:sp>
      <p:sp>
        <p:nvSpPr>
          <p:cNvPr id="3" name="TextBox 2"/>
          <p:cNvSpPr txBox="1"/>
          <p:nvPr/>
        </p:nvSpPr>
        <p:spPr>
          <a:xfrm>
            <a:off x="428596" y="1571612"/>
            <a:ext cx="6643734" cy="3970318"/>
          </a:xfrm>
          <a:prstGeom prst="rect">
            <a:avLst/>
          </a:prstGeom>
          <a:noFill/>
        </p:spPr>
        <p:txBody>
          <a:bodyPr wrap="square" rtlCol="0">
            <a:spAutoFit/>
          </a:bodyPr>
          <a:lstStyle/>
          <a:p>
            <a:r>
              <a:rPr lang="id-ID" dirty="0" smtClean="0">
                <a:latin typeface="Comic Sans MS" pitchFamily="66" charset="0"/>
              </a:rPr>
              <a:t>Misalkan kita akan melukis </a:t>
            </a:r>
            <a:r>
              <a:rPr lang="id-ID" dirty="0" smtClean="0">
                <a:sym typeface="Symbol"/>
              </a:rPr>
              <a:t> </a:t>
            </a:r>
            <a:r>
              <a:rPr lang="id-ID" dirty="0" smtClean="0">
                <a:latin typeface="Comic Sans MS" pitchFamily="66" charset="0"/>
              </a:rPr>
              <a:t>ABC sama sisi dengan panjang setiap sisinya 5 cm.</a:t>
            </a:r>
          </a:p>
          <a:p>
            <a:endParaRPr lang="id-ID" dirty="0" smtClean="0">
              <a:latin typeface="Comic Sans MS" pitchFamily="66" charset="0"/>
            </a:endParaRPr>
          </a:p>
          <a:p>
            <a:r>
              <a:rPr lang="id-ID" dirty="0" smtClean="0">
                <a:latin typeface="Comic Sans MS" pitchFamily="66" charset="0"/>
              </a:rPr>
              <a:t>Langkah-langkahnya sebagai berikut.	</a:t>
            </a:r>
          </a:p>
          <a:p>
            <a:pPr marL="342900" lvl="0" indent="-342900">
              <a:buFont typeface="+mj-lt"/>
              <a:buAutoNum type="arabicPeriod"/>
            </a:pPr>
            <a:r>
              <a:rPr lang="id-ID" dirty="0" smtClean="0">
                <a:latin typeface="Comic Sans MS" pitchFamily="66" charset="0"/>
              </a:rPr>
              <a:t>Buatlah ruas garis AB dengan panjang 5 cm.</a:t>
            </a:r>
          </a:p>
          <a:p>
            <a:pPr marL="342900" lvl="0" indent="-342900">
              <a:buFont typeface="+mj-lt"/>
              <a:buAutoNum type="arabicPeriod"/>
            </a:pPr>
            <a:r>
              <a:rPr lang="id-ID" dirty="0" smtClean="0">
                <a:latin typeface="Comic Sans MS" pitchFamily="66" charset="0"/>
              </a:rPr>
              <a:t>Dengan pusat titik A, buatlah busur lingkaran dengan jari-jari 5 cm.  </a:t>
            </a:r>
          </a:p>
          <a:p>
            <a:pPr marL="342900" lvl="0" indent="-342900">
              <a:buFont typeface="+mj-lt"/>
              <a:buAutoNum type="arabicPeriod"/>
            </a:pPr>
            <a:r>
              <a:rPr lang="id-ID" dirty="0" smtClean="0">
                <a:latin typeface="Comic Sans MS" pitchFamily="66" charset="0"/>
              </a:rPr>
              <a:t>Kemudian dengan jari-jari yang sama, buatlah busur lingkaran dengan pusat titik B, sehingga memotong busur pertama di titik C.</a:t>
            </a:r>
          </a:p>
          <a:p>
            <a:pPr marL="342900" indent="-342900">
              <a:buFont typeface="+mj-lt"/>
              <a:buAutoNum type="arabicPeriod"/>
            </a:pPr>
            <a:r>
              <a:rPr lang="id-ID" dirty="0" smtClean="0">
                <a:latin typeface="Comic Sans MS" pitchFamily="66" charset="0"/>
              </a:rPr>
              <a:t>Hubungkan titik A dengan C dan titik B dengan C, sehingga diperoleh </a:t>
            </a:r>
            <a:r>
              <a:rPr lang="id-ID" dirty="0" smtClean="0">
                <a:sym typeface="Symbol"/>
              </a:rPr>
              <a:t> </a:t>
            </a:r>
            <a:r>
              <a:rPr lang="id-ID" dirty="0" smtClean="0">
                <a:latin typeface="Comic Sans MS" pitchFamily="66" charset="0"/>
              </a:rPr>
              <a:t>ABC sama sisi dengan AB = BC = AC = 5 cm.</a:t>
            </a:r>
          </a:p>
          <a:p>
            <a:pPr marL="342900" indent="-342900">
              <a:buFont typeface="+mj-lt"/>
              <a:buAutoNum type="arabicPeriod"/>
            </a:pPr>
            <a:endParaRPr lang="id-ID" dirty="0" smtClean="0">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85786" y="1428736"/>
            <a:ext cx="4071966" cy="1200329"/>
          </a:xfrm>
          <a:prstGeom prst="rect">
            <a:avLst/>
          </a:prstGeom>
          <a:noFill/>
        </p:spPr>
        <p:txBody>
          <a:bodyPr wrap="square" rtlCol="0">
            <a:spAutoFit/>
          </a:bodyPr>
          <a:lstStyle/>
          <a:p>
            <a:pPr lvl="0"/>
            <a:r>
              <a:rPr lang="id-ID" sz="3600" b="1" dirty="0" smtClean="0">
                <a:latin typeface="Chinacat" pitchFamily="2" charset="0"/>
              </a:rPr>
              <a:t>Melukis Segitiga Sebarang</a:t>
            </a:r>
            <a:endParaRPr lang="id-ID" sz="3600" dirty="0" smtClean="0">
              <a:latin typeface="Chinacat" pitchFamily="2" charset="0"/>
            </a:endParaRPr>
          </a:p>
          <a:p>
            <a:endParaRPr lang="id-ID" sz="3600" dirty="0">
              <a:latin typeface="Chinacat" pitchFamily="2" charset="0"/>
            </a:endParaRPr>
          </a:p>
        </p:txBody>
      </p:sp>
      <p:sp>
        <p:nvSpPr>
          <p:cNvPr id="3" name="TextBox 2"/>
          <p:cNvSpPr txBox="1"/>
          <p:nvPr/>
        </p:nvSpPr>
        <p:spPr>
          <a:xfrm>
            <a:off x="928662" y="2214554"/>
            <a:ext cx="7215238" cy="3970318"/>
          </a:xfrm>
          <a:prstGeom prst="rect">
            <a:avLst/>
          </a:prstGeom>
          <a:noFill/>
        </p:spPr>
        <p:txBody>
          <a:bodyPr wrap="square" rtlCol="0">
            <a:spAutoFit/>
          </a:bodyPr>
          <a:lstStyle/>
          <a:p>
            <a:r>
              <a:rPr lang="id-ID" dirty="0" smtClean="0">
                <a:latin typeface="Comic Sans MS" pitchFamily="66" charset="0"/>
              </a:rPr>
              <a:t>Misalkan kita akan melukis </a:t>
            </a:r>
            <a:r>
              <a:rPr lang="id-ID" dirty="0" smtClean="0">
                <a:latin typeface="Comic Sans MS" pitchFamily="66" charset="0"/>
                <a:sym typeface="Symbol"/>
              </a:rPr>
              <a:t></a:t>
            </a:r>
            <a:r>
              <a:rPr lang="id-ID" dirty="0" smtClean="0">
                <a:latin typeface="Comic Sans MS" pitchFamily="66" charset="0"/>
              </a:rPr>
              <a:t> ABC sebarang dengan panjang setiap sisinya 5 cm, 4cm, 6cm.</a:t>
            </a:r>
          </a:p>
          <a:p>
            <a:endParaRPr lang="id-ID" dirty="0" smtClean="0">
              <a:latin typeface="Comic Sans MS" pitchFamily="66" charset="0"/>
            </a:endParaRPr>
          </a:p>
          <a:p>
            <a:r>
              <a:rPr lang="id-ID" dirty="0" smtClean="0">
                <a:latin typeface="Comic Sans MS" pitchFamily="66" charset="0"/>
              </a:rPr>
              <a:t>Langkah-langkahnya sebagai berikut.</a:t>
            </a:r>
          </a:p>
          <a:p>
            <a:pPr marL="342900" lvl="0" indent="-342900">
              <a:buFont typeface="+mj-lt"/>
              <a:buAutoNum type="arabicPeriod"/>
            </a:pPr>
            <a:r>
              <a:rPr lang="id-ID" dirty="0" smtClean="0">
                <a:latin typeface="Comic Sans MS" pitchFamily="66" charset="0"/>
              </a:rPr>
              <a:t>Buatlah ruas garis AB dengan panjang 6 cm.</a:t>
            </a:r>
          </a:p>
          <a:p>
            <a:pPr marL="342900" lvl="0" indent="-342900">
              <a:buFont typeface="+mj-lt"/>
              <a:buAutoNum type="arabicPeriod"/>
            </a:pPr>
            <a:r>
              <a:rPr lang="id-ID" dirty="0" smtClean="0">
                <a:latin typeface="Comic Sans MS" pitchFamily="66" charset="0"/>
              </a:rPr>
              <a:t>Dengan pusat titik A, buatlah busur lingkaran dengan jari-jari 4 cm.</a:t>
            </a:r>
          </a:p>
          <a:p>
            <a:pPr marL="342900" lvl="0" indent="-342900">
              <a:buFont typeface="+mj-lt"/>
              <a:buAutoNum type="arabicPeriod"/>
            </a:pPr>
            <a:r>
              <a:rPr lang="id-ID" dirty="0" smtClean="0">
                <a:latin typeface="Comic Sans MS" pitchFamily="66" charset="0"/>
              </a:rPr>
              <a:t>Kemudian dengan jari-jari 5cm, buatlah busur lingkaran dengan pusat titik B, sehingga memotong busur pertama di titik C.</a:t>
            </a:r>
          </a:p>
          <a:p>
            <a:pPr marL="342900" lvl="0" indent="-342900">
              <a:buFont typeface="+mj-lt"/>
              <a:buAutoNum type="arabicPeriod"/>
            </a:pPr>
            <a:r>
              <a:rPr lang="id-ID" dirty="0" smtClean="0">
                <a:latin typeface="Comic Sans MS" pitchFamily="66" charset="0"/>
              </a:rPr>
              <a:t>Hubungkan titik A dengan C dan titik B dengan C, sehingga diperoleh    </a:t>
            </a:r>
            <a:r>
              <a:rPr lang="id-ID" dirty="0" smtClean="0">
                <a:latin typeface="Comic Sans MS" pitchFamily="66" charset="0"/>
                <a:sym typeface="Symbol"/>
              </a:rPr>
              <a:t>  </a:t>
            </a:r>
            <a:r>
              <a:rPr lang="id-ID" dirty="0" smtClean="0">
                <a:latin typeface="Comic Sans MS" pitchFamily="66" charset="0"/>
              </a:rPr>
              <a:t>ABC sebarang dengan AB = 6cm, BC = 5cm,  AC = 4 cm.</a:t>
            </a:r>
          </a:p>
          <a:p>
            <a:pPr marL="342900" lvl="0" indent="-342900">
              <a:buFont typeface="+mj-lt"/>
              <a:buAutoNum type="arabicPeriod"/>
            </a:pPr>
            <a:endParaRPr lang="id-ID" dirty="0" smtClean="0">
              <a:latin typeface="Comic Sans MS" pitchFamily="66" charset="0"/>
            </a:endParaRPr>
          </a:p>
          <a:p>
            <a:endParaRPr lang="id-ID" dirty="0" smtClean="0">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latin typeface="Chinacat" pitchFamily="2" charset="0"/>
                <a:cs typeface="Arial" pitchFamily="34" charset="0"/>
              </a:rPr>
              <a:t>apakah segitiga itu?</a:t>
            </a:r>
            <a:endParaRPr lang="id-ID"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85926"/>
            <a:ext cx="6400800" cy="2357454"/>
          </a:xfrm>
        </p:spPr>
        <p:txBody>
          <a:bodyPr>
            <a:normAutofit/>
          </a:bodyPr>
          <a:lstStyle/>
          <a:p>
            <a:pPr lvl="0" algn="l" fontAlgn="base">
              <a:spcBef>
                <a:spcPct val="0"/>
              </a:spcBef>
              <a:spcAft>
                <a:spcPct val="0"/>
              </a:spcAft>
            </a:pPr>
            <a:endParaRPr lang="id-ID" sz="2800" dirty="0" smtClean="0">
              <a:solidFill>
                <a:schemeClr val="tx1"/>
              </a:solidFill>
              <a:latin typeface="Chinacat" pitchFamily="2" charset="0"/>
              <a:cs typeface="Arial" pitchFamily="34" charset="0"/>
            </a:endParaRPr>
          </a:p>
          <a:p>
            <a:pPr lvl="0" algn="l" fontAlgn="base">
              <a:spcBef>
                <a:spcPct val="0"/>
              </a:spcBef>
              <a:spcAft>
                <a:spcPct val="0"/>
              </a:spcAft>
            </a:pPr>
            <a:r>
              <a:rPr lang="id-ID" sz="2800" dirty="0" smtClean="0">
                <a:solidFill>
                  <a:schemeClr val="tx1"/>
                </a:solidFill>
                <a:latin typeface="Chinacat" pitchFamily="2" charset="0"/>
                <a:cs typeface="Arial" pitchFamily="34" charset="0"/>
              </a:rPr>
              <a:t>Segitiga adalah bangun datar yang dibatasi tiga sisi dan mempunyai tiga buah titik sudut.</a:t>
            </a:r>
            <a:endParaRPr lang="id-ID" sz="4000" dirty="0" smtClean="0">
              <a:solidFill>
                <a:schemeClr val="tx1"/>
              </a:solidFill>
              <a:latin typeface="Chinacat" pitchFamily="2" charset="0"/>
              <a:cs typeface="Arial" pitchFamily="34" charset="0"/>
            </a:endParaRPr>
          </a:p>
          <a:p>
            <a:pPr algn="l"/>
            <a:endParaRPr lang="id-ID" sz="28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p:cNvGrpSpPr/>
          <p:nvPr/>
        </p:nvGrpSpPr>
        <p:grpSpPr>
          <a:xfrm>
            <a:off x="142844" y="785794"/>
            <a:ext cx="4000528" cy="2902217"/>
            <a:chOff x="142844" y="785794"/>
            <a:chExt cx="4000528" cy="2902217"/>
          </a:xfrm>
        </p:grpSpPr>
        <p:sp>
          <p:nvSpPr>
            <p:cNvPr id="14" name="Text Box 14"/>
            <p:cNvSpPr txBox="1">
              <a:spLocks noChangeArrowheads="1"/>
            </p:cNvSpPr>
            <p:nvPr/>
          </p:nvSpPr>
          <p:spPr bwMode="auto">
            <a:xfrm>
              <a:off x="142844" y="3000372"/>
              <a:ext cx="530954" cy="68763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A</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 name="Group 16"/>
            <p:cNvGrpSpPr/>
            <p:nvPr/>
          </p:nvGrpSpPr>
          <p:grpSpPr>
            <a:xfrm>
              <a:off x="411489" y="785794"/>
              <a:ext cx="3731883" cy="2857520"/>
              <a:chOff x="411489" y="1285860"/>
              <a:chExt cx="3517569" cy="3214710"/>
            </a:xfrm>
          </p:grpSpPr>
          <p:grpSp>
            <p:nvGrpSpPr>
              <p:cNvPr id="13" name="Group 13"/>
              <p:cNvGrpSpPr>
                <a:grpSpLocks/>
              </p:cNvGrpSpPr>
              <p:nvPr/>
            </p:nvGrpSpPr>
            <p:grpSpPr bwMode="auto">
              <a:xfrm>
                <a:off x="411489" y="1681252"/>
                <a:ext cx="3092806" cy="2217634"/>
                <a:chOff x="0" y="0"/>
                <a:chExt cx="1876425" cy="933450"/>
              </a:xfrm>
            </p:grpSpPr>
            <p:cxnSp>
              <p:nvCxnSpPr>
                <p:cNvPr id="7" name="Straight Connector 7"/>
                <p:cNvCxnSpPr>
                  <a:cxnSpLocks noChangeShapeType="1"/>
                </p:cNvCxnSpPr>
                <p:nvPr/>
              </p:nvCxnSpPr>
              <p:spPr bwMode="auto">
                <a:xfrm flipH="1">
                  <a:off x="0" y="0"/>
                  <a:ext cx="466725" cy="933450"/>
                </a:xfrm>
                <a:prstGeom prst="line">
                  <a:avLst/>
                </a:prstGeom>
                <a:noFill/>
                <a:ln w="9525" algn="ctr">
                  <a:solidFill>
                    <a:srgbClr val="4A7EBB"/>
                  </a:solidFill>
                  <a:round/>
                  <a:headEnd/>
                  <a:tailEnd/>
                </a:ln>
              </p:spPr>
            </p:cxnSp>
            <p:cxnSp>
              <p:nvCxnSpPr>
                <p:cNvPr id="8" name="Straight Connector 8"/>
                <p:cNvCxnSpPr>
                  <a:cxnSpLocks noChangeShapeType="1"/>
                </p:cNvCxnSpPr>
                <p:nvPr/>
              </p:nvCxnSpPr>
              <p:spPr bwMode="auto">
                <a:xfrm>
                  <a:off x="466725" y="0"/>
                  <a:ext cx="1409700" cy="933450"/>
                </a:xfrm>
                <a:prstGeom prst="line">
                  <a:avLst/>
                </a:prstGeom>
                <a:noFill/>
                <a:ln w="9525" algn="ctr">
                  <a:solidFill>
                    <a:srgbClr val="4A7EBB"/>
                  </a:solidFill>
                  <a:round/>
                  <a:headEnd/>
                  <a:tailEnd/>
                </a:ln>
              </p:spPr>
            </p:cxnSp>
            <p:cxnSp>
              <p:nvCxnSpPr>
                <p:cNvPr id="9" name="Straight Connector 9"/>
                <p:cNvCxnSpPr>
                  <a:cxnSpLocks noChangeShapeType="1"/>
                </p:cNvCxnSpPr>
                <p:nvPr/>
              </p:nvCxnSpPr>
              <p:spPr bwMode="auto">
                <a:xfrm>
                  <a:off x="0" y="933450"/>
                  <a:ext cx="1876425" cy="0"/>
                </a:xfrm>
                <a:prstGeom prst="line">
                  <a:avLst/>
                </a:prstGeom>
                <a:noFill/>
                <a:ln w="9525" algn="ctr">
                  <a:solidFill>
                    <a:srgbClr val="4A7EBB"/>
                  </a:solidFill>
                  <a:round/>
                  <a:headEnd/>
                  <a:tailEnd/>
                </a:ln>
              </p:spPr>
            </p:cxnSp>
            <p:cxnSp>
              <p:nvCxnSpPr>
                <p:cNvPr id="10" name="Straight Connector 10"/>
                <p:cNvCxnSpPr>
                  <a:cxnSpLocks noChangeShapeType="1"/>
                </p:cNvCxnSpPr>
                <p:nvPr/>
              </p:nvCxnSpPr>
              <p:spPr bwMode="auto">
                <a:xfrm>
                  <a:off x="466725" y="0"/>
                  <a:ext cx="0" cy="933450"/>
                </a:xfrm>
                <a:prstGeom prst="line">
                  <a:avLst/>
                </a:prstGeom>
                <a:noFill/>
                <a:ln w="9525" algn="ctr">
                  <a:solidFill>
                    <a:srgbClr val="4A7EBB"/>
                  </a:solidFill>
                  <a:prstDash val="dash"/>
                  <a:round/>
                  <a:headEnd/>
                  <a:tailEnd/>
                </a:ln>
              </p:spPr>
            </p:cxnSp>
            <p:cxnSp>
              <p:nvCxnSpPr>
                <p:cNvPr id="11" name="Straight Connector 11"/>
                <p:cNvCxnSpPr>
                  <a:cxnSpLocks noChangeShapeType="1"/>
                </p:cNvCxnSpPr>
                <p:nvPr/>
              </p:nvCxnSpPr>
              <p:spPr bwMode="auto">
                <a:xfrm flipH="1" flipV="1">
                  <a:off x="333375" y="266700"/>
                  <a:ext cx="1543050" cy="666750"/>
                </a:xfrm>
                <a:prstGeom prst="line">
                  <a:avLst/>
                </a:prstGeom>
                <a:noFill/>
                <a:ln w="9525" algn="ctr">
                  <a:solidFill>
                    <a:srgbClr val="4A7EBB"/>
                  </a:solidFill>
                  <a:prstDash val="dash"/>
                  <a:round/>
                  <a:headEnd/>
                  <a:tailEnd/>
                </a:ln>
              </p:spPr>
            </p:cxnSp>
            <p:cxnSp>
              <p:nvCxnSpPr>
                <p:cNvPr id="12" name="Straight Connector 12"/>
                <p:cNvCxnSpPr>
                  <a:cxnSpLocks noChangeShapeType="1"/>
                </p:cNvCxnSpPr>
                <p:nvPr/>
              </p:nvCxnSpPr>
              <p:spPr bwMode="auto">
                <a:xfrm flipV="1">
                  <a:off x="0" y="123825"/>
                  <a:ext cx="628650" cy="809625"/>
                </a:xfrm>
                <a:prstGeom prst="line">
                  <a:avLst/>
                </a:prstGeom>
                <a:noFill/>
                <a:ln w="9525" algn="ctr">
                  <a:solidFill>
                    <a:srgbClr val="4A7EBB"/>
                  </a:solidFill>
                  <a:prstDash val="dash"/>
                  <a:round/>
                  <a:headEnd/>
                  <a:tailEnd/>
                </a:ln>
              </p:spPr>
            </p:cxnSp>
          </p:grpSp>
          <p:sp>
            <p:nvSpPr>
              <p:cNvPr id="22" name="Text Box 22"/>
              <p:cNvSpPr txBox="1">
                <a:spLocks noChangeArrowheads="1"/>
              </p:cNvSpPr>
              <p:nvPr/>
            </p:nvSpPr>
            <p:spPr bwMode="auto">
              <a:xfrm>
                <a:off x="3398104" y="3641022"/>
                <a:ext cx="530954" cy="68763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800" b="0" i="0" u="none" strike="noStrike" cap="none" normalizeH="0" baseline="0" dirty="0" smtClean="0">
                    <a:ln>
                      <a:noFill/>
                    </a:ln>
                    <a:solidFill>
                      <a:schemeClr val="tx1"/>
                    </a:solidFill>
                    <a:effectLst/>
                    <a:latin typeface="Calibri" pitchFamily="34" charset="0"/>
                    <a:cs typeface="Arial" pitchFamily="34" charset="0"/>
                  </a:rPr>
                  <a:t>B</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23"/>
              <p:cNvSpPr txBox="1">
                <a:spLocks noChangeArrowheads="1"/>
              </p:cNvSpPr>
              <p:nvPr/>
            </p:nvSpPr>
            <p:spPr bwMode="auto">
              <a:xfrm>
                <a:off x="915895" y="1285860"/>
                <a:ext cx="530954" cy="68763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C</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24"/>
              <p:cNvSpPr txBox="1">
                <a:spLocks noChangeArrowheads="1"/>
              </p:cNvSpPr>
              <p:nvPr/>
            </p:nvSpPr>
            <p:spPr bwMode="auto">
              <a:xfrm>
                <a:off x="968991" y="3812931"/>
                <a:ext cx="530954" cy="68763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D</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5"/>
              <p:cNvSpPr txBox="1">
                <a:spLocks noChangeArrowheads="1"/>
              </p:cNvSpPr>
              <p:nvPr/>
            </p:nvSpPr>
            <p:spPr bwMode="auto">
              <a:xfrm>
                <a:off x="530954" y="1973499"/>
                <a:ext cx="530954" cy="68763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F</a:t>
                </a:r>
                <a:endParaRPr kumimoji="0" lang="id-ID"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26"/>
              <p:cNvSpPr txBox="1">
                <a:spLocks noChangeArrowheads="1"/>
              </p:cNvSpPr>
              <p:nvPr/>
            </p:nvSpPr>
            <p:spPr bwMode="auto">
              <a:xfrm>
                <a:off x="1287563" y="1543724"/>
                <a:ext cx="530954" cy="687639"/>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400" b="0" i="0" u="none" strike="noStrike" cap="none" normalizeH="0" baseline="0" dirty="0" smtClean="0">
                    <a:ln>
                      <a:noFill/>
                    </a:ln>
                    <a:solidFill>
                      <a:schemeClr val="tx1"/>
                    </a:solidFill>
                    <a:effectLst/>
                    <a:latin typeface="Calibri" pitchFamily="34" charset="0"/>
                    <a:cs typeface="Arial" pitchFamily="34" charset="0"/>
                  </a:rPr>
                  <a:t>E</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064" name="Text Box 29"/>
          <p:cNvSpPr txBox="1">
            <a:spLocks noChangeArrowheads="1"/>
          </p:cNvSpPr>
          <p:nvPr/>
        </p:nvSpPr>
        <p:spPr bwMode="auto">
          <a:xfrm>
            <a:off x="4143372" y="642918"/>
            <a:ext cx="4429156" cy="500066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231F20"/>
                </a:solidFill>
                <a:effectLst/>
                <a:latin typeface="Chinacat" pitchFamily="2" charset="0"/>
                <a:cs typeface="Arial" pitchFamily="34" charset="0"/>
              </a:rPr>
              <a:t>Perhatikan gambar di samping!</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231F20"/>
                </a:solidFill>
                <a:effectLst/>
                <a:latin typeface="Chinacat" pitchFamily="2" charset="0"/>
                <a:cs typeface="Arial" pitchFamily="34" charset="0"/>
              </a:rPr>
              <a:t>Pada gambar tersebut menunjukkan segitiga ABC.</a:t>
            </a:r>
          </a:p>
          <a:p>
            <a:pPr marL="457200" marR="0" lvl="0" indent="-457200" algn="l" defTabSz="914400" rtl="0" eaLnBrk="1" fontAlgn="base" latinLnBrk="0" hangingPunct="1">
              <a:lnSpc>
                <a:spcPct val="100000"/>
              </a:lnSpc>
              <a:spcBef>
                <a:spcPct val="0"/>
              </a:spcBef>
              <a:spcAft>
                <a:spcPct val="0"/>
              </a:spcAft>
              <a:buClrTx/>
              <a:buSzTx/>
              <a:buFontTx/>
              <a:buAutoNum type="alphaLcPeriod"/>
              <a:tabLst/>
            </a:pPr>
            <a:r>
              <a:rPr kumimoji="0" lang="id-ID" sz="2400" b="0" i="0" u="none" strike="noStrike" cap="none" normalizeH="0" baseline="0" dirty="0" smtClean="0">
                <a:ln>
                  <a:noFill/>
                </a:ln>
                <a:solidFill>
                  <a:srgbClr val="231F20"/>
                </a:solidFill>
                <a:effectLst/>
                <a:latin typeface="Chinacat" pitchFamily="2" charset="0"/>
                <a:cs typeface="Arial" pitchFamily="34" charset="0"/>
              </a:rPr>
              <a:t>Jika alas = AB maka        tinggi      = CD (CD </a:t>
            </a:r>
            <a:r>
              <a:rPr kumimoji="0" lang="id-ID" sz="2400" b="0" i="0" u="none" strike="noStrike" cap="none" normalizeH="0" baseline="0" dirty="0" smtClean="0">
                <a:ln>
                  <a:noFill/>
                </a:ln>
                <a:solidFill>
                  <a:srgbClr val="000000"/>
                </a:solidFill>
                <a:effectLst/>
                <a:latin typeface="Chinacat" pitchFamily="2" charset="0"/>
                <a:cs typeface="Arial" pitchFamily="34" charset="0"/>
              </a:rPr>
              <a:t> </a:t>
            </a:r>
            <a:r>
              <a:rPr kumimoji="0" lang="id-ID" sz="2400" b="0" i="0" u="none" strike="noStrike" cap="none" normalizeH="0" baseline="0" dirty="0" smtClean="0">
                <a:ln>
                  <a:noFill/>
                </a:ln>
                <a:solidFill>
                  <a:srgbClr val="231F20"/>
                </a:solidFill>
                <a:effectLst/>
                <a:latin typeface="Chinacat" pitchFamily="2" charset="0"/>
                <a:cs typeface="Arial" pitchFamily="34" charset="0"/>
              </a:rPr>
              <a:t>AB)</a:t>
            </a:r>
          </a:p>
          <a:p>
            <a:pPr marL="457200" marR="0" lvl="0" indent="-457200" algn="l" defTabSz="914400" rtl="0" eaLnBrk="1" fontAlgn="base" latinLnBrk="0" hangingPunct="1">
              <a:lnSpc>
                <a:spcPct val="100000"/>
              </a:lnSpc>
              <a:spcBef>
                <a:spcPct val="0"/>
              </a:spcBef>
              <a:spcAft>
                <a:spcPct val="0"/>
              </a:spcAft>
              <a:buClrTx/>
              <a:buSzTx/>
              <a:buFontTx/>
              <a:buAutoNum type="alphaLcPeriod"/>
              <a:tabLst/>
            </a:pPr>
            <a:r>
              <a:rPr kumimoji="0" lang="id-ID" sz="2400" b="0" i="0" u="none" strike="noStrike" cap="none" normalizeH="0" baseline="0" dirty="0" smtClean="0">
                <a:ln>
                  <a:noFill/>
                </a:ln>
                <a:solidFill>
                  <a:srgbClr val="231F20"/>
                </a:solidFill>
                <a:effectLst/>
                <a:latin typeface="Chinacat" pitchFamily="2" charset="0"/>
                <a:cs typeface="Arial" pitchFamily="34" charset="0"/>
              </a:rPr>
              <a:t>Jika alas = BC maka        tinggi   =AE (AE </a:t>
            </a:r>
            <a:r>
              <a:rPr kumimoji="0" lang="id-ID" sz="2400" b="0" i="0" u="none" strike="noStrike" cap="none" normalizeH="0" baseline="0" dirty="0" smtClean="0">
                <a:ln>
                  <a:noFill/>
                </a:ln>
                <a:solidFill>
                  <a:srgbClr val="000000"/>
                </a:solidFill>
                <a:effectLst/>
                <a:latin typeface="Chinacat" pitchFamily="2" charset="0"/>
                <a:cs typeface="Arial" pitchFamily="34" charset="0"/>
              </a:rPr>
              <a:t> </a:t>
            </a:r>
            <a:r>
              <a:rPr kumimoji="0" lang="id-ID" sz="2400" b="0" i="0" u="none" strike="noStrike" cap="none" normalizeH="0" baseline="0" dirty="0" smtClean="0">
                <a:ln>
                  <a:noFill/>
                </a:ln>
                <a:solidFill>
                  <a:srgbClr val="231F20"/>
                </a:solidFill>
                <a:effectLst/>
                <a:latin typeface="Chinacat" pitchFamily="2" charset="0"/>
                <a:cs typeface="Arial" pitchFamily="34" charset="0"/>
              </a:rPr>
              <a:t>BC).</a:t>
            </a:r>
          </a:p>
          <a:p>
            <a:pPr marL="457200" marR="0" lvl="0" indent="-457200" algn="l" defTabSz="914400" rtl="0" eaLnBrk="1" fontAlgn="base" latinLnBrk="0" hangingPunct="1">
              <a:lnSpc>
                <a:spcPct val="100000"/>
              </a:lnSpc>
              <a:spcBef>
                <a:spcPct val="0"/>
              </a:spcBef>
              <a:spcAft>
                <a:spcPct val="0"/>
              </a:spcAft>
              <a:buClrTx/>
              <a:buSzTx/>
              <a:buFontTx/>
              <a:buAutoNum type="alphaLcPeriod"/>
              <a:tabLst/>
            </a:pPr>
            <a:r>
              <a:rPr kumimoji="0" lang="id-ID" sz="2400" b="0" i="0" u="none" strike="noStrike" cap="none" normalizeH="0" baseline="0" dirty="0" smtClean="0">
                <a:ln>
                  <a:noFill/>
                </a:ln>
                <a:solidFill>
                  <a:srgbClr val="231F20"/>
                </a:solidFill>
                <a:effectLst/>
                <a:latin typeface="Chinacat" pitchFamily="2" charset="0"/>
                <a:cs typeface="Arial" pitchFamily="34" charset="0"/>
              </a:rPr>
              <a:t>Jika alas = AC maka         tinggi = BF (BF </a:t>
            </a:r>
            <a:r>
              <a:rPr kumimoji="0" lang="id-ID" sz="2400" b="0" i="0" u="none" strike="noStrike" cap="none" normalizeH="0" baseline="0" dirty="0" smtClean="0">
                <a:ln>
                  <a:noFill/>
                </a:ln>
                <a:solidFill>
                  <a:srgbClr val="000000"/>
                </a:solidFill>
                <a:effectLst/>
                <a:latin typeface="Chinacat" pitchFamily="2" charset="0"/>
                <a:cs typeface="Arial" pitchFamily="34" charset="0"/>
              </a:rPr>
              <a:t> </a:t>
            </a:r>
            <a:r>
              <a:rPr kumimoji="0" lang="id-ID" sz="2400" b="0" i="0" u="none" strike="noStrike" cap="none" normalizeH="0" baseline="0" dirty="0" smtClean="0">
                <a:ln>
                  <a:noFill/>
                </a:ln>
                <a:solidFill>
                  <a:srgbClr val="231F20"/>
                </a:solidFill>
                <a:effectLst/>
                <a:latin typeface="Chinacat" pitchFamily="2" charset="0"/>
                <a:cs typeface="Arial" pitchFamily="34" charset="0"/>
              </a:rPr>
              <a:t>AC).</a:t>
            </a:r>
          </a:p>
          <a:p>
            <a:pPr marL="457200" marR="0" lvl="0" indent="-457200" algn="l" defTabSz="914400" rtl="0" eaLnBrk="1" fontAlgn="base" latinLnBrk="0" hangingPunct="1">
              <a:lnSpc>
                <a:spcPct val="100000"/>
              </a:lnSpc>
              <a:spcBef>
                <a:spcPct val="0"/>
              </a:spcBef>
              <a:spcAft>
                <a:spcPct val="0"/>
              </a:spcAft>
              <a:buClrTx/>
              <a:buSzTx/>
              <a:tabLst/>
            </a:pPr>
            <a:endParaRPr kumimoji="0" lang="id-ID" sz="2400" b="0" i="0" u="none" strike="noStrike" cap="none" normalizeH="0" baseline="0" dirty="0" smtClean="0">
              <a:ln>
                <a:noFill/>
              </a:ln>
              <a:solidFill>
                <a:srgbClr val="231F20"/>
              </a:solidFill>
              <a:effectLst/>
              <a:latin typeface="Chinacat"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231F20"/>
                </a:solidFill>
                <a:effectLst/>
                <a:latin typeface="Chinacat" pitchFamily="2" charset="0"/>
                <a:cs typeface="Arial" pitchFamily="34" charset="0"/>
              </a:rPr>
              <a:t>Catatan: “ </a:t>
            </a:r>
            <a:r>
              <a:rPr kumimoji="0" lang="id-ID" sz="2400" b="0" i="0" u="none" strike="noStrike" cap="none" normalizeH="0" baseline="0" dirty="0" smtClean="0">
                <a:ln>
                  <a:noFill/>
                </a:ln>
                <a:solidFill>
                  <a:srgbClr val="231F20"/>
                </a:solidFill>
                <a:effectLst/>
                <a:latin typeface="Chinacat" pitchFamily="2" charset="0"/>
                <a:cs typeface="Arial" pitchFamily="34" charset="0"/>
                <a:sym typeface="Symbol"/>
              </a:rPr>
              <a:t></a:t>
            </a:r>
            <a:r>
              <a:rPr kumimoji="0" lang="id-ID" sz="2400" b="0" i="0" u="none" strike="noStrike" cap="none" normalizeH="0" baseline="0" dirty="0" smtClean="0">
                <a:ln>
                  <a:noFill/>
                </a:ln>
                <a:solidFill>
                  <a:srgbClr val="000000"/>
                </a:solidFill>
                <a:effectLst/>
                <a:latin typeface="Chinacat" pitchFamily="2" charset="0"/>
                <a:cs typeface="Arial" pitchFamily="34" charset="0"/>
              </a:rPr>
              <a:t>” dibaca “tegak lurus”</a:t>
            </a:r>
            <a:endParaRPr kumimoji="0" lang="id-ID" sz="3600" b="0" i="0" u="none" strike="noStrike" cap="none" normalizeH="0" baseline="0" dirty="0" smtClean="0">
              <a:ln>
                <a:noFill/>
              </a:ln>
              <a:solidFill>
                <a:schemeClr val="tx1"/>
              </a:solidFill>
              <a:effectLst/>
              <a:latin typeface="Chinacat" pitchFamily="2" charset="0"/>
              <a:cs typeface="Arial"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928662" y="780992"/>
            <a:ext cx="7858180" cy="2862322"/>
          </a:xfrm>
          <a:prstGeom prst="rect">
            <a:avLst/>
          </a:prstGeom>
          <a:ln w="57150">
            <a:solidFill>
              <a:srgbClr val="FFFF00"/>
            </a:solidFill>
            <a:prstDash val="sysDash"/>
          </a:ln>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ct val="150000"/>
              </a:lnSpc>
            </a:pPr>
            <a:endParaRPr lang="id-ID" sz="2000" dirty="0" smtClean="0">
              <a:latin typeface="Chinacat" pitchFamily="2" charset="0"/>
            </a:endParaRPr>
          </a:p>
          <a:p>
            <a:pPr>
              <a:lnSpc>
                <a:spcPct val="150000"/>
              </a:lnSpc>
            </a:pPr>
            <a:r>
              <a:rPr lang="en-US" sz="2000" dirty="0" err="1" smtClean="0">
                <a:latin typeface="Chinacat" pitchFamily="2" charset="0"/>
              </a:rPr>
              <a:t>Jadi</a:t>
            </a:r>
            <a:r>
              <a:rPr lang="en-US" sz="2000" dirty="0" smtClean="0">
                <a:latin typeface="Chinacat" pitchFamily="2" charset="0"/>
              </a:rPr>
              <a:t>, </a:t>
            </a:r>
            <a:r>
              <a:rPr lang="en-US" sz="2000" dirty="0" err="1" smtClean="0">
                <a:latin typeface="Chinacat" pitchFamily="2" charset="0"/>
              </a:rPr>
              <a:t>pada</a:t>
            </a:r>
            <a:r>
              <a:rPr lang="en-US" sz="2000" dirty="0" smtClean="0">
                <a:latin typeface="Chinacat" pitchFamily="2" charset="0"/>
              </a:rPr>
              <a:t> </a:t>
            </a:r>
            <a:r>
              <a:rPr lang="en-US" sz="2000" dirty="0" err="1" smtClean="0">
                <a:latin typeface="Chinacat" pitchFamily="2" charset="0"/>
              </a:rPr>
              <a:t>suatu</a:t>
            </a:r>
            <a:r>
              <a:rPr lang="en-US" sz="2000" dirty="0" smtClean="0">
                <a:latin typeface="Chinacat" pitchFamily="2" charset="0"/>
              </a:rPr>
              <a:t> </a:t>
            </a:r>
            <a:r>
              <a:rPr lang="en-US" sz="2000" dirty="0" err="1" smtClean="0">
                <a:latin typeface="Chinacat" pitchFamily="2" charset="0"/>
              </a:rPr>
              <a:t>segitiga</a:t>
            </a:r>
            <a:r>
              <a:rPr lang="en-US" sz="2000" dirty="0" smtClean="0">
                <a:latin typeface="Chinacat" pitchFamily="2" charset="0"/>
              </a:rPr>
              <a:t> </a:t>
            </a:r>
            <a:r>
              <a:rPr lang="en-US" sz="2000" dirty="0" err="1" smtClean="0">
                <a:latin typeface="Chinacat" pitchFamily="2" charset="0"/>
              </a:rPr>
              <a:t>setiap</a:t>
            </a:r>
            <a:r>
              <a:rPr lang="en-US" sz="2000" dirty="0" smtClean="0">
                <a:latin typeface="Chinacat" pitchFamily="2" charset="0"/>
              </a:rPr>
              <a:t> </a:t>
            </a:r>
            <a:r>
              <a:rPr lang="en-US" sz="2000" dirty="0" err="1" smtClean="0">
                <a:latin typeface="Chinacat" pitchFamily="2" charset="0"/>
              </a:rPr>
              <a:t>sisinya</a:t>
            </a:r>
            <a:r>
              <a:rPr lang="en-US" sz="2000" dirty="0" smtClean="0">
                <a:latin typeface="Chinacat" pitchFamily="2" charset="0"/>
              </a:rPr>
              <a:t> </a:t>
            </a:r>
            <a:r>
              <a:rPr lang="en-US" sz="2000" dirty="0" err="1" smtClean="0">
                <a:latin typeface="Chinacat" pitchFamily="2" charset="0"/>
              </a:rPr>
              <a:t>dapat</a:t>
            </a:r>
            <a:r>
              <a:rPr lang="en-US" sz="2000" dirty="0" smtClean="0">
                <a:latin typeface="Chinacat" pitchFamily="2" charset="0"/>
              </a:rPr>
              <a:t> </a:t>
            </a:r>
            <a:r>
              <a:rPr lang="en-US" sz="2000" dirty="0" err="1" smtClean="0">
                <a:latin typeface="Chinacat" pitchFamily="2" charset="0"/>
              </a:rPr>
              <a:t>dipandang</a:t>
            </a:r>
            <a:r>
              <a:rPr lang="en-US" sz="2000" dirty="0" smtClean="0">
                <a:latin typeface="Chinacat" pitchFamily="2" charset="0"/>
              </a:rPr>
              <a:t> </a:t>
            </a:r>
            <a:r>
              <a:rPr lang="en-US" sz="2000" dirty="0" err="1" smtClean="0">
                <a:latin typeface="Chinacat" pitchFamily="2" charset="0"/>
              </a:rPr>
              <a:t>sebagai</a:t>
            </a:r>
            <a:r>
              <a:rPr lang="en-US" sz="2000" dirty="0" smtClean="0">
                <a:latin typeface="Chinacat" pitchFamily="2" charset="0"/>
              </a:rPr>
              <a:t> alas, </a:t>
            </a:r>
            <a:r>
              <a:rPr lang="en-US" sz="2000" dirty="0" err="1" smtClean="0">
                <a:latin typeface="Chinacat" pitchFamily="2" charset="0"/>
              </a:rPr>
              <a:t>dimana</a:t>
            </a:r>
            <a:r>
              <a:rPr lang="en-US" sz="2000" dirty="0" smtClean="0">
                <a:latin typeface="Chinacat" pitchFamily="2" charset="0"/>
              </a:rPr>
              <a:t> </a:t>
            </a:r>
            <a:r>
              <a:rPr lang="en-US" sz="2000" dirty="0" err="1" smtClean="0">
                <a:latin typeface="Chinacat" pitchFamily="2" charset="0"/>
              </a:rPr>
              <a:t>tinggi</a:t>
            </a:r>
            <a:r>
              <a:rPr lang="en-US" sz="2000" dirty="0" smtClean="0">
                <a:latin typeface="Chinacat" pitchFamily="2" charset="0"/>
              </a:rPr>
              <a:t> </a:t>
            </a:r>
            <a:r>
              <a:rPr lang="en-US" sz="2000" dirty="0" err="1" smtClean="0">
                <a:latin typeface="Chinacat" pitchFamily="2" charset="0"/>
              </a:rPr>
              <a:t>tegak</a:t>
            </a:r>
            <a:r>
              <a:rPr lang="en-US" sz="2000" dirty="0" smtClean="0">
                <a:latin typeface="Chinacat" pitchFamily="2" charset="0"/>
              </a:rPr>
              <a:t> </a:t>
            </a:r>
            <a:r>
              <a:rPr lang="en-US" sz="2000" dirty="0" err="1" smtClean="0">
                <a:latin typeface="Chinacat" pitchFamily="2" charset="0"/>
              </a:rPr>
              <a:t>lurus</a:t>
            </a:r>
            <a:r>
              <a:rPr lang="en-US" sz="2000" dirty="0" smtClean="0">
                <a:latin typeface="Chinacat" pitchFamily="2" charset="0"/>
              </a:rPr>
              <a:t> alas. Dari </a:t>
            </a:r>
            <a:r>
              <a:rPr lang="en-US" sz="2000" dirty="0" err="1" smtClean="0">
                <a:latin typeface="Chinacat" pitchFamily="2" charset="0"/>
              </a:rPr>
              <a:t>uraian</a:t>
            </a:r>
            <a:r>
              <a:rPr lang="en-US" sz="2000" dirty="0" smtClean="0">
                <a:latin typeface="Chinacat" pitchFamily="2" charset="0"/>
              </a:rPr>
              <a:t> </a:t>
            </a:r>
            <a:r>
              <a:rPr lang="en-US" sz="2000" dirty="0" err="1" smtClean="0">
                <a:latin typeface="Chinacat" pitchFamily="2" charset="0"/>
              </a:rPr>
              <a:t>di</a:t>
            </a:r>
            <a:r>
              <a:rPr lang="en-US" sz="2000" dirty="0" smtClean="0">
                <a:latin typeface="Chinacat" pitchFamily="2" charset="0"/>
              </a:rPr>
              <a:t> </a:t>
            </a:r>
            <a:r>
              <a:rPr lang="en-US" sz="2000" dirty="0" err="1" smtClean="0">
                <a:latin typeface="Chinacat" pitchFamily="2" charset="0"/>
              </a:rPr>
              <a:t>atas</a:t>
            </a:r>
            <a:r>
              <a:rPr lang="en-US" sz="2000" dirty="0" smtClean="0">
                <a:latin typeface="Chinacat" pitchFamily="2" charset="0"/>
              </a:rPr>
              <a:t> </a:t>
            </a:r>
            <a:r>
              <a:rPr lang="en-US" sz="2000" dirty="0" err="1" smtClean="0">
                <a:latin typeface="Chinacat" pitchFamily="2" charset="0"/>
              </a:rPr>
              <a:t>dapat</a:t>
            </a:r>
            <a:r>
              <a:rPr lang="en-US" sz="2000" dirty="0" smtClean="0">
                <a:latin typeface="Chinacat" pitchFamily="2" charset="0"/>
              </a:rPr>
              <a:t> </a:t>
            </a:r>
            <a:r>
              <a:rPr lang="en-US" sz="2000" dirty="0" err="1" smtClean="0">
                <a:latin typeface="Chinacat" pitchFamily="2" charset="0"/>
              </a:rPr>
              <a:t>disimpulkan</a:t>
            </a:r>
            <a:r>
              <a:rPr lang="en-US" sz="2000" dirty="0" smtClean="0">
                <a:latin typeface="Chinacat" pitchFamily="2" charset="0"/>
              </a:rPr>
              <a:t> </a:t>
            </a:r>
            <a:r>
              <a:rPr lang="en-US" sz="2000" dirty="0" err="1" smtClean="0">
                <a:latin typeface="Chinacat" pitchFamily="2" charset="0"/>
              </a:rPr>
              <a:t>sebagai</a:t>
            </a:r>
            <a:r>
              <a:rPr lang="en-US" sz="2000" dirty="0" smtClean="0">
                <a:latin typeface="Chinacat" pitchFamily="2" charset="0"/>
              </a:rPr>
              <a:t> </a:t>
            </a:r>
            <a:r>
              <a:rPr lang="en-US" sz="2000" dirty="0" err="1" smtClean="0">
                <a:latin typeface="Chinacat" pitchFamily="2" charset="0"/>
              </a:rPr>
              <a:t>berikut</a:t>
            </a:r>
            <a:r>
              <a:rPr lang="id-ID" sz="2000" dirty="0" smtClean="0">
                <a:latin typeface="Chinacat" pitchFamily="2" charset="0"/>
              </a:rPr>
              <a:t>:</a:t>
            </a:r>
          </a:p>
          <a:p>
            <a:pPr>
              <a:lnSpc>
                <a:spcPct val="150000"/>
              </a:lnSpc>
            </a:pPr>
            <a:r>
              <a:rPr lang="id-ID" sz="2000" dirty="0" smtClean="0">
                <a:latin typeface="Chinacat" pitchFamily="2" charset="0"/>
              </a:rPr>
              <a:t> </a:t>
            </a:r>
          </a:p>
          <a:p>
            <a:pPr>
              <a:lnSpc>
                <a:spcPct val="150000"/>
              </a:lnSpc>
            </a:pPr>
            <a:endParaRPr lang="id-ID" sz="2000" dirty="0">
              <a:latin typeface="Chinacat" pitchFamily="2" charset="0"/>
            </a:endParaRPr>
          </a:p>
        </p:txBody>
      </p:sp>
      <p:sp>
        <p:nvSpPr>
          <p:cNvPr id="3074" name="Rounded Rectangle 31"/>
          <p:cNvSpPr>
            <a:spLocks noChangeArrowheads="1"/>
          </p:cNvSpPr>
          <p:nvPr/>
        </p:nvSpPr>
        <p:spPr bwMode="auto">
          <a:xfrm>
            <a:off x="866774" y="4429132"/>
            <a:ext cx="7562877" cy="2143140"/>
          </a:xfrm>
          <a:prstGeom prst="roundRect">
            <a:avLst>
              <a:gd name="adj" fmla="val 16667"/>
            </a:avLst>
          </a:prstGeom>
          <a:solidFill>
            <a:schemeClr val="bg1">
              <a:lumMod val="65000"/>
            </a:schemeClr>
          </a:solidFill>
          <a:ln w="25400" algn="ctr">
            <a:solidFill>
              <a:srgbClr val="8064A2"/>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3075" name="Rectangle 3"/>
          <p:cNvSpPr>
            <a:spLocks noChangeArrowheads="1"/>
          </p:cNvSpPr>
          <p:nvPr/>
        </p:nvSpPr>
        <p:spPr bwMode="auto">
          <a:xfrm>
            <a:off x="1142976" y="4276090"/>
            <a:ext cx="7072362" cy="1938992"/>
          </a:xfrm>
          <a:prstGeom prst="rect">
            <a:avLst/>
          </a:prstGeom>
          <a:solidFill>
            <a:srgbClr val="CC33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Alas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segitiga</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merupakan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salah</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satu</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sisi</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dari</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suatu</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segitiga</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sedangkan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tingginya</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adalah</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garis</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yang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tegak</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lurus</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dengan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sisi</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alas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melalui</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titik</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sudut</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yang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berhadapan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dengan</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Chinacat" pitchFamily="2" charset="0"/>
                <a:ea typeface="Calibri" pitchFamily="34" charset="0"/>
                <a:cs typeface="Times New Roman" pitchFamily="18" charset="0"/>
              </a:rPr>
              <a:t>sisi</a:t>
            </a:r>
            <a:r>
              <a:rPr kumimoji="0" lang="en-US" sz="2000" b="0" i="0" u="none" strike="noStrike" cap="none" normalizeH="0" baseline="0" dirty="0" smtClean="0">
                <a:ln>
                  <a:noFill/>
                </a:ln>
                <a:solidFill>
                  <a:schemeClr val="bg1"/>
                </a:solidFill>
                <a:effectLst/>
                <a:latin typeface="Chinacat" pitchFamily="2" charset="0"/>
                <a:ea typeface="Calibri" pitchFamily="34" charset="0"/>
                <a:cs typeface="Times New Roman" pitchFamily="18" charset="0"/>
              </a:rPr>
              <a:t> alas.</a:t>
            </a:r>
            <a:endParaRPr kumimoji="0" lang="en-US" sz="3200" b="0" i="0" u="none" strike="noStrike" cap="none" normalizeH="0" baseline="0" dirty="0" smtClean="0">
              <a:ln>
                <a:noFill/>
              </a:ln>
              <a:solidFill>
                <a:schemeClr val="bg1"/>
              </a:solidFill>
              <a:effectLst/>
              <a:latin typeface="Chinacat" pitchFamily="2" charset="0"/>
              <a:cs typeface="Arial"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2" dur="1000" fill="hold"/>
                                        <p:tgtEl>
                                          <p:spTgt spid="307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41385"/>
          </a:xfrm>
        </p:spPr>
        <p:txBody>
          <a:bodyPr>
            <a:normAutofit fontScale="90000"/>
          </a:bodyPr>
          <a:lstStyle/>
          <a:p>
            <a:pPr lvl="0"/>
            <a:r>
              <a:rPr lang="id-ID" b="1" dirty="0" smtClean="0">
                <a:latin typeface="Chinacat" pitchFamily="2" charset="0"/>
              </a:rPr>
              <a:t/>
            </a:r>
            <a:br>
              <a:rPr lang="id-ID" b="1" dirty="0" smtClean="0">
                <a:latin typeface="Chinacat" pitchFamily="2" charset="0"/>
              </a:rPr>
            </a:br>
            <a:r>
              <a:rPr lang="id-ID" b="1" dirty="0" smtClean="0">
                <a:latin typeface="Chinacat" pitchFamily="2" charset="0"/>
              </a:rPr>
              <a:t>Jenis-jenis Segitiga</a:t>
            </a:r>
            <a:r>
              <a:rPr lang="id-ID" dirty="0" smtClean="0">
                <a:latin typeface="Chinacat" pitchFamily="2" charset="0"/>
              </a:rPr>
              <a:t/>
            </a:r>
            <a:br>
              <a:rPr lang="id-ID" dirty="0" smtClean="0">
                <a:latin typeface="Chinacat" pitchFamily="2" charset="0"/>
              </a:rPr>
            </a:br>
            <a:endParaRPr lang="id-ID"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6000" b="-6000"/>
          </a:stretch>
        </a:blipFill>
        <a:effectLst/>
      </p:bgPr>
    </p:bg>
    <p:spTree>
      <p:nvGrpSpPr>
        <p:cNvPr id="1" name=""/>
        <p:cNvGrpSpPr/>
        <p:nvPr/>
      </p:nvGrpSpPr>
      <p:grpSpPr>
        <a:xfrm>
          <a:off x="0" y="0"/>
          <a:ext cx="0" cy="0"/>
          <a:chOff x="0" y="0"/>
          <a:chExt cx="0" cy="0"/>
        </a:xfrm>
      </p:grpSpPr>
      <p:grpSp>
        <p:nvGrpSpPr>
          <p:cNvPr id="36866" name="Group 48"/>
          <p:cNvGrpSpPr>
            <a:grpSpLocks noGrp="1"/>
          </p:cNvGrpSpPr>
          <p:nvPr/>
        </p:nvGrpSpPr>
        <p:grpSpPr bwMode="auto">
          <a:xfrm>
            <a:off x="928662" y="1000108"/>
            <a:ext cx="7000924" cy="2143140"/>
            <a:chOff x="0" y="0"/>
            <a:chExt cx="6357982" cy="1457324"/>
          </a:xfrm>
        </p:grpSpPr>
        <p:grpSp>
          <p:nvGrpSpPr>
            <p:cNvPr id="42" name="Group 42"/>
            <p:cNvGrpSpPr>
              <a:grpSpLocks/>
            </p:cNvGrpSpPr>
            <p:nvPr/>
          </p:nvGrpSpPr>
          <p:grpSpPr bwMode="auto">
            <a:xfrm>
              <a:off x="0" y="0"/>
              <a:ext cx="6357982" cy="1457324"/>
              <a:chOff x="0" y="0"/>
              <a:chExt cx="4781550" cy="1457325"/>
            </a:xfrm>
          </p:grpSpPr>
          <p:sp>
            <p:nvSpPr>
              <p:cNvPr id="32" name="Isosceles Triangle 32"/>
              <p:cNvSpPr>
                <a:spLocks noChangeArrowheads="1"/>
              </p:cNvSpPr>
              <p:nvPr/>
            </p:nvSpPr>
            <p:spPr bwMode="auto">
              <a:xfrm>
                <a:off x="0" y="19050"/>
                <a:ext cx="771525" cy="971550"/>
              </a:xfrm>
              <a:prstGeom prst="triangle">
                <a:avLst>
                  <a:gd name="adj" fmla="val 50000"/>
                </a:avLst>
              </a:prstGeom>
              <a:solidFill>
                <a:srgbClr val="FFFFFF"/>
              </a:solidFill>
              <a:ln w="25400"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a:p>
            </p:txBody>
          </p:sp>
          <p:sp>
            <p:nvSpPr>
              <p:cNvPr id="33" name="Isosceles Triangle 33"/>
              <p:cNvSpPr>
                <a:spLocks noChangeArrowheads="1"/>
              </p:cNvSpPr>
              <p:nvPr/>
            </p:nvSpPr>
            <p:spPr bwMode="auto">
              <a:xfrm>
                <a:off x="1181100" y="0"/>
                <a:ext cx="1276350" cy="990600"/>
              </a:xfrm>
              <a:prstGeom prst="triangle">
                <a:avLst>
                  <a:gd name="adj" fmla="val 50000"/>
                </a:avLst>
              </a:prstGeom>
              <a:solidFill>
                <a:srgbClr val="FFFFFF"/>
              </a:solidFill>
              <a:ln w="25400"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a:p>
            </p:txBody>
          </p:sp>
          <p:grpSp>
            <p:nvGrpSpPr>
              <p:cNvPr id="38" name="Group 38"/>
              <p:cNvGrpSpPr>
                <a:grpSpLocks/>
              </p:cNvGrpSpPr>
              <p:nvPr/>
            </p:nvGrpSpPr>
            <p:grpSpPr bwMode="auto">
              <a:xfrm>
                <a:off x="3048000" y="57150"/>
                <a:ext cx="1733550" cy="933450"/>
                <a:chOff x="0" y="0"/>
                <a:chExt cx="1733550" cy="933450"/>
              </a:xfrm>
            </p:grpSpPr>
            <p:cxnSp>
              <p:nvCxnSpPr>
                <p:cNvPr id="35" name="Straight Connector 35"/>
                <p:cNvCxnSpPr>
                  <a:cxnSpLocks noChangeShapeType="1"/>
                </p:cNvCxnSpPr>
                <p:nvPr/>
              </p:nvCxnSpPr>
              <p:spPr bwMode="auto">
                <a:xfrm flipH="1">
                  <a:off x="0" y="0"/>
                  <a:ext cx="571500" cy="93345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36" name="Straight Connector 36"/>
                <p:cNvCxnSpPr>
                  <a:cxnSpLocks noChangeShapeType="1"/>
                </p:cNvCxnSpPr>
                <p:nvPr/>
              </p:nvCxnSpPr>
              <p:spPr bwMode="auto">
                <a:xfrm>
                  <a:off x="0" y="933450"/>
                  <a:ext cx="1733550" cy="0"/>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37" name="Straight Connector 37"/>
                <p:cNvCxnSpPr>
                  <a:cxnSpLocks noChangeShapeType="1"/>
                </p:cNvCxnSpPr>
                <p:nvPr/>
              </p:nvCxnSpPr>
              <p:spPr bwMode="auto">
                <a:xfrm>
                  <a:off x="571500" y="0"/>
                  <a:ext cx="1162050" cy="933450"/>
                </a:xfrm>
                <a:prstGeom prst="line">
                  <a:avLst/>
                </a:prstGeom>
                <a:noFill/>
                <a:ln w="25400" algn="ctr">
                  <a:solidFill>
                    <a:srgbClr val="000000"/>
                  </a:solidFill>
                  <a:round/>
                  <a:headEnd/>
                  <a:tailEnd/>
                </a:ln>
                <a:effectLst>
                  <a:outerShdw dist="20000" dir="5400000" rotWithShape="0">
                    <a:srgbClr val="000000">
                      <a:alpha val="37999"/>
                    </a:srgbClr>
                  </a:outerShdw>
                </a:effectLst>
              </p:spPr>
            </p:cxnSp>
          </p:grpSp>
          <p:sp>
            <p:nvSpPr>
              <p:cNvPr id="39" name="Text Box 39"/>
              <p:cNvSpPr txBox="1">
                <a:spLocks noChangeArrowheads="1"/>
              </p:cNvSpPr>
              <p:nvPr/>
            </p:nvSpPr>
            <p:spPr bwMode="auto">
              <a:xfrm>
                <a:off x="85725" y="990600"/>
                <a:ext cx="685800" cy="4572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Arial" pitchFamily="34" charset="0"/>
                  </a:rPr>
                  <a: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 Box 40"/>
              <p:cNvSpPr txBox="1">
                <a:spLocks noChangeArrowheads="1"/>
              </p:cNvSpPr>
              <p:nvPr/>
            </p:nvSpPr>
            <p:spPr bwMode="auto">
              <a:xfrm>
                <a:off x="3543300" y="1000125"/>
                <a:ext cx="685800" cy="4572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Text Box 41"/>
              <p:cNvSpPr txBox="1">
                <a:spLocks noChangeArrowheads="1"/>
              </p:cNvSpPr>
              <p:nvPr/>
            </p:nvSpPr>
            <p:spPr bwMode="auto">
              <a:xfrm>
                <a:off x="1476375" y="1000125"/>
                <a:ext cx="685800" cy="4572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smtClean="0">
                    <a:ln>
                      <a:noFill/>
                    </a:ln>
                    <a:solidFill>
                      <a:schemeClr val="tx1"/>
                    </a:solidFill>
                    <a:effectLst/>
                    <a:latin typeface="Times New Roman" pitchFamily="18"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43" name="Straight Connector 43"/>
            <p:cNvCxnSpPr>
              <a:cxnSpLocks noChangeShapeType="1"/>
            </p:cNvCxnSpPr>
            <p:nvPr/>
          </p:nvCxnSpPr>
          <p:spPr bwMode="auto">
            <a:xfrm>
              <a:off x="215310" y="438150"/>
              <a:ext cx="151984" cy="104775"/>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44" name="Straight Connector 44"/>
            <p:cNvCxnSpPr>
              <a:cxnSpLocks noChangeShapeType="1"/>
            </p:cNvCxnSpPr>
            <p:nvPr/>
          </p:nvCxnSpPr>
          <p:spPr bwMode="auto">
            <a:xfrm flipV="1">
              <a:off x="721922" y="438150"/>
              <a:ext cx="151984" cy="104775"/>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45" name="Straight Connector 45"/>
            <p:cNvCxnSpPr>
              <a:cxnSpLocks noChangeShapeType="1"/>
            </p:cNvCxnSpPr>
            <p:nvPr/>
          </p:nvCxnSpPr>
          <p:spPr bwMode="auto">
            <a:xfrm>
              <a:off x="1937791" y="438150"/>
              <a:ext cx="151984" cy="104775"/>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46" name="Straight Connector 46"/>
            <p:cNvCxnSpPr>
              <a:cxnSpLocks noChangeShapeType="1"/>
            </p:cNvCxnSpPr>
            <p:nvPr/>
          </p:nvCxnSpPr>
          <p:spPr bwMode="auto">
            <a:xfrm flipV="1">
              <a:off x="2735705" y="438150"/>
              <a:ext cx="151984" cy="104775"/>
            </a:xfrm>
            <a:prstGeom prst="line">
              <a:avLst/>
            </a:prstGeom>
            <a:noFill/>
            <a:ln w="25400" algn="ctr">
              <a:solidFill>
                <a:srgbClr val="000000"/>
              </a:solidFill>
              <a:round/>
              <a:headEnd/>
              <a:tailEnd/>
            </a:ln>
            <a:effectLst>
              <a:outerShdw dist="20000" dir="5400000" rotWithShape="0">
                <a:srgbClr val="000000">
                  <a:alpha val="37999"/>
                </a:srgbClr>
              </a:outerShdw>
            </a:effectLst>
          </p:spPr>
        </p:cxnSp>
        <p:cxnSp>
          <p:nvCxnSpPr>
            <p:cNvPr id="47" name="Straight Connector 47"/>
            <p:cNvCxnSpPr>
              <a:cxnSpLocks noChangeShapeType="1"/>
            </p:cNvCxnSpPr>
            <p:nvPr/>
          </p:nvCxnSpPr>
          <p:spPr bwMode="auto">
            <a:xfrm>
              <a:off x="2400463" y="933450"/>
              <a:ext cx="0" cy="133350"/>
            </a:xfrm>
            <a:prstGeom prst="line">
              <a:avLst/>
            </a:prstGeom>
            <a:noFill/>
            <a:ln w="25400" algn="ctr">
              <a:solidFill>
                <a:srgbClr val="000000"/>
              </a:solidFill>
              <a:round/>
              <a:headEnd/>
              <a:tailEnd/>
            </a:ln>
            <a:effectLst>
              <a:outerShdw dist="20000" dir="5400000" rotWithShape="0">
                <a:srgbClr val="000000">
                  <a:alpha val="37999"/>
                </a:srgbClr>
              </a:outerShdw>
            </a:effectLst>
          </p:spPr>
        </p:cxnSp>
      </p:grpSp>
      <p:sp>
        <p:nvSpPr>
          <p:cNvPr id="20" name="TextBox 19"/>
          <p:cNvSpPr txBox="1"/>
          <p:nvPr/>
        </p:nvSpPr>
        <p:spPr>
          <a:xfrm>
            <a:off x="642910" y="3201131"/>
            <a:ext cx="8143932" cy="258532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d-ID" dirty="0" smtClean="0">
                <a:latin typeface="Chinacat" pitchFamily="2" charset="0"/>
              </a:rPr>
              <a:t>Segitiga (a) mempunyai dua sisi yang sama panjang sehingga disebut </a:t>
            </a:r>
            <a:r>
              <a:rPr lang="id-ID" i="1" dirty="0" smtClean="0">
                <a:latin typeface="Chinacat" pitchFamily="2" charset="0"/>
              </a:rPr>
              <a:t>segitiga sama kaki</a:t>
            </a:r>
          </a:p>
          <a:p>
            <a:endParaRPr lang="id-ID" dirty="0" smtClean="0">
              <a:latin typeface="Chinacat" pitchFamily="2" charset="0"/>
            </a:endParaRPr>
          </a:p>
          <a:p>
            <a:r>
              <a:rPr lang="id-ID" dirty="0" smtClean="0">
                <a:latin typeface="Chinacat" pitchFamily="2" charset="0"/>
              </a:rPr>
              <a:t>Segitiga (b) mempunyai tiga sisi yang sama panjang sehingga disebut </a:t>
            </a:r>
            <a:r>
              <a:rPr lang="id-ID" i="1" dirty="0" smtClean="0">
                <a:latin typeface="Chinacat" pitchFamily="2" charset="0"/>
              </a:rPr>
              <a:t>segitiga sama sisi</a:t>
            </a:r>
          </a:p>
          <a:p>
            <a:endParaRPr lang="id-ID" dirty="0" smtClean="0">
              <a:latin typeface="Chinacat" pitchFamily="2" charset="0"/>
            </a:endParaRPr>
          </a:p>
          <a:p>
            <a:r>
              <a:rPr lang="id-ID" dirty="0" smtClean="0">
                <a:latin typeface="Chinacat" pitchFamily="2" charset="0"/>
              </a:rPr>
              <a:t>Segitiga (c) mempunyai sisi yang tidak beraturan sehingga disebut </a:t>
            </a:r>
            <a:r>
              <a:rPr lang="id-ID" i="1" dirty="0" smtClean="0">
                <a:latin typeface="Chinacat" pitchFamily="2" charset="0"/>
              </a:rPr>
              <a:t>segitiga sebarang</a:t>
            </a:r>
            <a:endParaRPr lang="id-ID" dirty="0" smtClean="0">
              <a:latin typeface="Chinacat" pitchFamily="2" charset="0"/>
            </a:endParaRPr>
          </a:p>
          <a:p>
            <a:endParaRPr lang="id-ID" dirty="0">
              <a:latin typeface="Chinacat" pitchFamily="2" charset="0"/>
            </a:endParaRPr>
          </a:p>
        </p:txBody>
      </p:sp>
      <p:sp>
        <p:nvSpPr>
          <p:cNvPr id="21" name="TextBox 20"/>
          <p:cNvSpPr txBox="1"/>
          <p:nvPr/>
        </p:nvSpPr>
        <p:spPr>
          <a:xfrm>
            <a:off x="857224" y="285728"/>
            <a:ext cx="5572164" cy="830997"/>
          </a:xfrm>
          <a:prstGeom prst="rect">
            <a:avLst/>
          </a:prstGeom>
          <a:noFill/>
        </p:spPr>
        <p:txBody>
          <a:bodyPr wrap="square" rtlCol="0">
            <a:spAutoFit/>
          </a:bodyPr>
          <a:lstStyle/>
          <a:p>
            <a:pPr lvl="0"/>
            <a:r>
              <a:rPr lang="id-ID" sz="2400" dirty="0" smtClean="0">
                <a:latin typeface="Chinacat" pitchFamily="2" charset="0"/>
              </a:rPr>
              <a:t>a. Ditinjau dari panjang sisinya</a:t>
            </a:r>
          </a:p>
          <a:p>
            <a:endParaRPr lang="id-ID" sz="2400" dirty="0">
              <a:latin typeface="Chinacat"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8" dur="1000" fill="hold"/>
                                        <p:tgtEl>
                                          <p:spTgt spid="2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1496</Words>
  <Application>Microsoft Office PowerPoint</Application>
  <PresentationFormat>On-screen Show (4:3)</PresentationFormat>
  <Paragraphs>354</Paragraphs>
  <Slides>39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PowerPoint Presentation</vt:lpstr>
      <vt:lpstr>PowerPoint Presentation</vt:lpstr>
      <vt:lpstr>PowerPoint Presentation</vt:lpstr>
      <vt:lpstr>apakah segitiga itu?</vt:lpstr>
      <vt:lpstr>PowerPoint Presentation</vt:lpstr>
      <vt:lpstr>PowerPoint Presentation</vt:lpstr>
      <vt:lpstr>PowerPoint Presentation</vt:lpstr>
      <vt:lpstr> Jenis-jenis Segitiga </vt:lpstr>
      <vt:lpstr>PowerPoint Presentation</vt:lpstr>
      <vt:lpstr>PowerPoint Presentation</vt:lpstr>
      <vt:lpstr>PowerPoint Presentation</vt:lpstr>
      <vt:lpstr>PowerPoint Presentation</vt:lpstr>
      <vt:lpstr>PowerPoint Presentation</vt:lpstr>
      <vt:lpstr>Contoh </vt:lpstr>
      <vt:lpstr>PowerPoint Presentation</vt:lpstr>
      <vt:lpstr>MELUKIS GARIS-GARIS ISTIMEWA PADA SEGITIGA</vt:lpstr>
      <vt:lpstr>Garis Tinggi</vt:lpstr>
      <vt:lpstr>PowerPoint Presentation</vt:lpstr>
      <vt:lpstr>Garis Bagi</vt:lpstr>
      <vt:lpstr>PowerPoint Presentation</vt:lpstr>
      <vt:lpstr>Garis Sumbu</vt:lpstr>
      <vt:lpstr>PowerPoint Presentation</vt:lpstr>
      <vt:lpstr>Garis Berat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MELUKIS GARIS-GARIS ISTIMEWA PADA SEGITIGA</dc:title>
  <dc:creator>acer</dc:creator>
  <cp:lastModifiedBy>ICT001</cp:lastModifiedBy>
  <cp:revision>49</cp:revision>
  <dcterms:created xsi:type="dcterms:W3CDTF">2011-12-11T11:42:43Z</dcterms:created>
  <dcterms:modified xsi:type="dcterms:W3CDTF">2019-10-15T09:13:06Z</dcterms:modified>
</cp:coreProperties>
</file>