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8F51D-C945-4590-BD13-FE6521F8A839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372C-D75A-400B-8C75-D6D6F855583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2639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5362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77cf0412cd_0_4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77cf0412cd_0_4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144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77cf0412cd_0_4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77cf0412cd_0_4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6176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77cf0412cd_0_4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77cf0412cd_0_4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4504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77cf0412cd_0_4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77cf0412cd_0_4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4323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77cf0412cd_0_4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77cf0412cd_0_4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8430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458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582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940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2216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4"/>
          <p:cNvGrpSpPr/>
          <p:nvPr/>
        </p:nvGrpSpPr>
        <p:grpSpPr>
          <a:xfrm>
            <a:off x="-323257" y="417801"/>
            <a:ext cx="12726425" cy="1166151"/>
            <a:chOff x="-242443" y="237150"/>
            <a:chExt cx="9544819" cy="874613"/>
          </a:xfrm>
        </p:grpSpPr>
        <p:sp>
          <p:nvSpPr>
            <p:cNvPr id="21" name="Google Shape;21;p4"/>
            <p:cNvSpPr/>
            <p:nvPr/>
          </p:nvSpPr>
          <p:spPr>
            <a:xfrm>
              <a:off x="7625675" y="408622"/>
              <a:ext cx="808827" cy="645494"/>
            </a:xfrm>
            <a:custGeom>
              <a:avLst/>
              <a:gdLst/>
              <a:ahLst/>
              <a:cxnLst/>
              <a:rect l="l" t="t" r="r" b="b"/>
              <a:pathLst>
                <a:path w="61461" h="49059" extrusionOk="0">
                  <a:moveTo>
                    <a:pt x="23010" y="0"/>
                  </a:moveTo>
                  <a:cubicBezTo>
                    <a:pt x="16201" y="0"/>
                    <a:pt x="10669" y="5502"/>
                    <a:pt x="10669" y="12311"/>
                  </a:cubicBezTo>
                  <a:cubicBezTo>
                    <a:pt x="10669" y="13374"/>
                    <a:pt x="10821" y="14408"/>
                    <a:pt x="11065" y="15381"/>
                  </a:cubicBezTo>
                  <a:lnTo>
                    <a:pt x="10669" y="15381"/>
                  </a:lnTo>
                  <a:cubicBezTo>
                    <a:pt x="4773" y="15381"/>
                    <a:pt x="1" y="20153"/>
                    <a:pt x="1" y="26049"/>
                  </a:cubicBezTo>
                  <a:cubicBezTo>
                    <a:pt x="1" y="31399"/>
                    <a:pt x="3922" y="35837"/>
                    <a:pt x="9058" y="36627"/>
                  </a:cubicBezTo>
                  <a:cubicBezTo>
                    <a:pt x="9058" y="36657"/>
                    <a:pt x="9058" y="36718"/>
                    <a:pt x="9058" y="36749"/>
                  </a:cubicBezTo>
                  <a:cubicBezTo>
                    <a:pt x="9058" y="43557"/>
                    <a:pt x="14560" y="49059"/>
                    <a:pt x="21369" y="49059"/>
                  </a:cubicBezTo>
                  <a:cubicBezTo>
                    <a:pt x="25503" y="49059"/>
                    <a:pt x="29150" y="47022"/>
                    <a:pt x="31399" y="43892"/>
                  </a:cubicBezTo>
                  <a:cubicBezTo>
                    <a:pt x="33101" y="46080"/>
                    <a:pt x="35776" y="47478"/>
                    <a:pt x="38755" y="47478"/>
                  </a:cubicBezTo>
                  <a:cubicBezTo>
                    <a:pt x="43740" y="47478"/>
                    <a:pt x="47813" y="43588"/>
                    <a:pt x="48117" y="38694"/>
                  </a:cubicBezTo>
                  <a:cubicBezTo>
                    <a:pt x="49302" y="39271"/>
                    <a:pt x="50670" y="39575"/>
                    <a:pt x="52099" y="39575"/>
                  </a:cubicBezTo>
                  <a:cubicBezTo>
                    <a:pt x="57266" y="39575"/>
                    <a:pt x="61461" y="35381"/>
                    <a:pt x="61461" y="30214"/>
                  </a:cubicBezTo>
                  <a:cubicBezTo>
                    <a:pt x="61461" y="25593"/>
                    <a:pt x="58087" y="21733"/>
                    <a:pt x="53649" y="21004"/>
                  </a:cubicBezTo>
                  <a:cubicBezTo>
                    <a:pt x="53892" y="20031"/>
                    <a:pt x="54044" y="18967"/>
                    <a:pt x="54044" y="17903"/>
                  </a:cubicBezTo>
                  <a:cubicBezTo>
                    <a:pt x="54044" y="11125"/>
                    <a:pt x="48542" y="5593"/>
                    <a:pt x="41734" y="5593"/>
                  </a:cubicBezTo>
                  <a:cubicBezTo>
                    <a:pt x="39029" y="5593"/>
                    <a:pt x="36536" y="6475"/>
                    <a:pt x="34500" y="7934"/>
                  </a:cubicBezTo>
                  <a:cubicBezTo>
                    <a:pt x="32737" y="3283"/>
                    <a:pt x="28269" y="0"/>
                    <a:pt x="230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855672" y="238550"/>
              <a:ext cx="599324" cy="348163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8585054" y="237150"/>
              <a:ext cx="717322" cy="416604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4"/>
            <p:cNvSpPr/>
            <p:nvPr/>
          </p:nvSpPr>
          <p:spPr>
            <a:xfrm>
              <a:off x="-242443" y="427082"/>
              <a:ext cx="1178906" cy="684681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17400" y="1765167"/>
            <a:ext cx="10572400" cy="38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600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600"/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-2044" y="6081176"/>
            <a:ext cx="12200936" cy="776872"/>
          </a:xfrm>
          <a:custGeom>
            <a:avLst/>
            <a:gdLst/>
            <a:ahLst/>
            <a:cxnLst/>
            <a:rect l="l" t="t" r="r" b="b"/>
            <a:pathLst>
              <a:path w="285113" h="18633" extrusionOk="0">
                <a:moveTo>
                  <a:pt x="1" y="0"/>
                </a:moveTo>
                <a:lnTo>
                  <a:pt x="1" y="18633"/>
                </a:lnTo>
                <a:lnTo>
                  <a:pt x="285112" y="18633"/>
                </a:lnTo>
                <a:lnTo>
                  <a:pt x="285112" y="14104"/>
                </a:lnTo>
                <a:cubicBezTo>
                  <a:pt x="274261" y="13192"/>
                  <a:pt x="263380" y="12341"/>
                  <a:pt x="252467" y="11642"/>
                </a:cubicBezTo>
                <a:cubicBezTo>
                  <a:pt x="167876" y="5806"/>
                  <a:pt x="83923" y="5532"/>
                  <a:pt x="1" y="0"/>
                </a:cubicBezTo>
                <a:close/>
              </a:path>
            </a:pathLst>
          </a:custGeom>
          <a:solidFill>
            <a:srgbClr val="C2B9D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7" name="Google Shape;27;p4"/>
          <p:cNvGrpSpPr/>
          <p:nvPr/>
        </p:nvGrpSpPr>
        <p:grpSpPr>
          <a:xfrm>
            <a:off x="-2044" y="5896843"/>
            <a:ext cx="12200936" cy="961207"/>
            <a:chOff x="6554556" y="4623505"/>
            <a:chExt cx="7127825" cy="720905"/>
          </a:xfrm>
        </p:grpSpPr>
        <p:sp>
          <p:nvSpPr>
            <p:cNvPr id="28" name="Google Shape;28;p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961200" y="813012"/>
            <a:ext cx="10284800" cy="76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5333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559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286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4793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539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659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058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367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099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181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BAFB0-E868-4128-B386-D33A36D5878C}" type="datetimeFigureOut">
              <a:rPr lang="en-ID" smtClean="0"/>
              <a:t>27/08/2020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73F40-926A-4540-97F5-7B86E451BE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141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10225300" y="1420767"/>
            <a:ext cx="1374677" cy="109728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430461" y="1866282"/>
            <a:ext cx="2589180" cy="2998348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9052285" y="1628182"/>
            <a:ext cx="2683295" cy="3188617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653633" y="599737"/>
            <a:ext cx="1561059" cy="90662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611" y="4675051"/>
            <a:ext cx="12192392" cy="2182963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4762777" y="4030744"/>
            <a:ext cx="2666388" cy="1274893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4396933" y="5134967"/>
            <a:ext cx="3398000" cy="7636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0" name="Google Shape;490;p40"/>
          <p:cNvSpPr/>
          <p:nvPr/>
        </p:nvSpPr>
        <p:spPr>
          <a:xfrm>
            <a:off x="8722949" y="5016467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1" name="Google Shape;491;p40"/>
          <p:cNvSpPr/>
          <p:nvPr/>
        </p:nvSpPr>
        <p:spPr>
          <a:xfrm>
            <a:off x="-18967" y="5016481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9028151" y="3770000"/>
            <a:ext cx="1472200" cy="275380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798718" y="3555885"/>
            <a:ext cx="1485367" cy="2967900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4705900" y="5190567"/>
            <a:ext cx="2780400" cy="6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2133" dirty="0"/>
              <a:t>Yuuu urang kawitan!</a:t>
            </a:r>
            <a:endParaRPr sz="2133" dirty="0"/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3395517" y="1393675"/>
            <a:ext cx="5154576" cy="2454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BAHASA SUNDA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47135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1"/>
          <p:cNvSpPr txBox="1">
            <a:spLocks noGrp="1"/>
          </p:cNvSpPr>
          <p:nvPr>
            <p:ph type="title"/>
          </p:nvPr>
        </p:nvSpPr>
        <p:spPr>
          <a:xfrm>
            <a:off x="1689162" y="928921"/>
            <a:ext cx="8828876" cy="9642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sz="4000" dirty="0">
                <a:latin typeface="Century Gothic" panose="020B0502020202020204" pitchFamily="34" charset="0"/>
              </a:rPr>
              <a:t>PERATURAN KELAS BAHASA SUNDA</a:t>
            </a:r>
            <a:endParaRPr sz="40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52555" y="2189409"/>
            <a:ext cx="8828876" cy="3477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2000" dirty="0" err="1" smtClean="0">
                <a:latin typeface="Century Gothic" panose="020B0502020202020204" pitchFamily="34" charset="0"/>
              </a:rPr>
              <a:t>Nganggo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seragam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sareng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badgname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sesuai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jadwal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2000" dirty="0" smtClean="0">
                <a:latin typeface="Century Gothic" panose="020B0502020202020204" pitchFamily="34" charset="0"/>
              </a:rPr>
              <a:t>Join </a:t>
            </a:r>
            <a:r>
              <a:rPr lang="en-US" sz="2000" dirty="0" err="1" smtClean="0">
                <a:latin typeface="Century Gothic" panose="020B0502020202020204" pitchFamily="34" charset="0"/>
              </a:rPr>
              <a:t>ke</a:t>
            </a:r>
            <a:r>
              <a:rPr lang="en-US" sz="2000" dirty="0" smtClean="0">
                <a:latin typeface="Century Gothic" panose="020B0502020202020204" pitchFamily="34" charset="0"/>
              </a:rPr>
              <a:t> zoom meeting </a:t>
            </a:r>
            <a:r>
              <a:rPr lang="en-US" sz="2000" dirty="0" err="1" smtClean="0">
                <a:latin typeface="Century Gothic" panose="020B0502020202020204" pitchFamily="34" charset="0"/>
              </a:rPr>
              <a:t>ontime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sesuai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jadwal</a:t>
            </a:r>
            <a:r>
              <a:rPr lang="en-US" sz="2000" dirty="0" smtClean="0">
                <a:latin typeface="Century Gothic" panose="020B0502020202020204" pitchFamily="34" charset="0"/>
              </a:rPr>
              <a:t> yang </a:t>
            </a:r>
            <a:r>
              <a:rPr lang="en-US" sz="2000" dirty="0" err="1" smtClean="0">
                <a:latin typeface="Century Gothic" panose="020B0502020202020204" pitchFamily="34" charset="0"/>
              </a:rPr>
              <a:t>telah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ditentukan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2000" dirty="0" smtClean="0">
                <a:latin typeface="Century Gothic" panose="020B0502020202020204" pitchFamily="34" charset="0"/>
              </a:rPr>
              <a:t>Salami </a:t>
            </a:r>
            <a:r>
              <a:rPr lang="en-US" sz="2000" dirty="0" err="1" smtClean="0">
                <a:latin typeface="Century Gothic" panose="020B0502020202020204" pitchFamily="34" charset="0"/>
              </a:rPr>
              <a:t>pelajaran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nuju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berlangsung</a:t>
            </a:r>
            <a:r>
              <a:rPr lang="en-US" sz="2000" dirty="0" smtClean="0">
                <a:latin typeface="Century Gothic" panose="020B0502020202020204" pitchFamily="34" charset="0"/>
              </a:rPr>
              <a:t>, </a:t>
            </a:r>
            <a:r>
              <a:rPr lang="en-US" sz="2000" dirty="0" err="1" smtClean="0">
                <a:latin typeface="Century Gothic" panose="020B0502020202020204" pitchFamily="34" charset="0"/>
              </a:rPr>
              <a:t>siswa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kedah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sidakep</a:t>
            </a:r>
            <a:r>
              <a:rPr lang="en-US" sz="2000" dirty="0" smtClean="0">
                <a:latin typeface="Century Gothic" panose="020B0502020202020204" pitchFamily="34" charset="0"/>
              </a:rPr>
              <a:t> (</a:t>
            </a:r>
            <a:r>
              <a:rPr lang="en-US" sz="2000" dirty="0" err="1" smtClean="0">
                <a:latin typeface="Century Gothic" panose="020B0502020202020204" pitchFamily="34" charset="0"/>
              </a:rPr>
              <a:t>posisi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duduk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teratur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tidak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sambil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tiduran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makan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dan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minum</a:t>
            </a:r>
            <a:r>
              <a:rPr lang="en-US" sz="2000" dirty="0" smtClean="0">
                <a:latin typeface="Century Gothic" panose="020B0502020202020204" pitchFamily="34" charset="0"/>
              </a:rPr>
              <a:t>).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2000" dirty="0" err="1" smtClean="0">
                <a:latin typeface="Century Gothic" panose="020B0502020202020204" pitchFamily="34" charset="0"/>
              </a:rPr>
              <a:t>pami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dipasihan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tugas</a:t>
            </a:r>
            <a:r>
              <a:rPr lang="en-US" sz="2000" dirty="0" smtClean="0">
                <a:latin typeface="Century Gothic" panose="020B0502020202020204" pitchFamily="34" charset="0"/>
              </a:rPr>
              <a:t>, </a:t>
            </a:r>
            <a:r>
              <a:rPr lang="en-US" sz="2000" dirty="0" err="1" smtClean="0">
                <a:latin typeface="Century Gothic" panose="020B0502020202020204" pitchFamily="34" charset="0"/>
              </a:rPr>
              <a:t>kedah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dikumpulkeun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tepat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waktu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sesuai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perintah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2000" dirty="0" err="1" smtClean="0">
                <a:latin typeface="Century Gothic" panose="020B0502020202020204" pitchFamily="34" charset="0"/>
              </a:rPr>
              <a:t>Pami</a:t>
            </a:r>
            <a:r>
              <a:rPr lang="en-US" sz="2000" dirty="0" smtClean="0">
                <a:latin typeface="Century Gothic" panose="020B0502020202020204" pitchFamily="34" charset="0"/>
              </a:rPr>
              <a:t> Guru </a:t>
            </a:r>
            <a:r>
              <a:rPr lang="en-US" sz="2000" dirty="0" err="1" smtClean="0">
                <a:latin typeface="Century Gothic" panose="020B0502020202020204" pitchFamily="34" charset="0"/>
              </a:rPr>
              <a:t>nuju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ngajelaskeun</a:t>
            </a:r>
            <a:r>
              <a:rPr lang="en-US" sz="2000" dirty="0" smtClean="0">
                <a:latin typeface="Century Gothic" panose="020B0502020202020204" pitchFamily="34" charset="0"/>
              </a:rPr>
              <a:t>, </a:t>
            </a:r>
            <a:r>
              <a:rPr lang="en-US" sz="2000" dirty="0" err="1" smtClean="0">
                <a:latin typeface="Century Gothic" panose="020B0502020202020204" pitchFamily="34" charset="0"/>
              </a:rPr>
              <a:t>siswa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kedah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nga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i="1" dirty="0" smtClean="0">
                <a:latin typeface="Century Gothic" panose="020B0502020202020204" pitchFamily="34" charset="0"/>
              </a:rPr>
              <a:t>mute </a:t>
            </a:r>
            <a:r>
              <a:rPr lang="en-US" sz="2000" dirty="0" err="1" smtClean="0">
                <a:latin typeface="Century Gothic" panose="020B0502020202020204" pitchFamily="34" charset="0"/>
              </a:rPr>
              <a:t>microfon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supados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sadayana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tiasa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ngadangukeun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penjelasan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ti</a:t>
            </a:r>
            <a:r>
              <a:rPr lang="en-US" sz="2000" dirty="0" smtClean="0">
                <a:latin typeface="Century Gothic" panose="020B0502020202020204" pitchFamily="34" charset="0"/>
              </a:rPr>
              <a:t> guru </a:t>
            </a:r>
            <a:r>
              <a:rPr lang="en-US" sz="2000" dirty="0" err="1" smtClean="0">
                <a:latin typeface="Century Gothic" panose="020B0502020202020204" pitchFamily="34" charset="0"/>
              </a:rPr>
              <a:t>sacara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jelas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2000" dirty="0" err="1" smtClean="0">
                <a:latin typeface="Century Gothic" panose="020B0502020202020204" pitchFamily="34" charset="0"/>
              </a:rPr>
              <a:t>Siswa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anu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ngalanggar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aturan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bakal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kenging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hukuman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2000" dirty="0" err="1" smtClean="0">
                <a:latin typeface="Century Gothic" panose="020B0502020202020204" pitchFamily="34" charset="0"/>
              </a:rPr>
              <a:t>ti</a:t>
            </a:r>
            <a:r>
              <a:rPr lang="en-US" sz="2000" dirty="0" smtClean="0">
                <a:latin typeface="Century Gothic" panose="020B0502020202020204" pitchFamily="34" charset="0"/>
              </a:rPr>
              <a:t> guru.</a:t>
            </a:r>
          </a:p>
          <a:p>
            <a:endParaRPr lang="en-ID" sz="2000" dirty="0">
              <a:latin typeface="Century Gothic" panose="020B0502020202020204" pitchFamily="34" charset="0"/>
            </a:endParaRPr>
          </a:p>
        </p:txBody>
      </p:sp>
      <p:grpSp>
        <p:nvGrpSpPr>
          <p:cNvPr id="4" name="Google Shape;492;p40"/>
          <p:cNvGrpSpPr/>
          <p:nvPr/>
        </p:nvGrpSpPr>
        <p:grpSpPr>
          <a:xfrm>
            <a:off x="10518038" y="3950304"/>
            <a:ext cx="1472200" cy="2753800"/>
            <a:chOff x="35658225" y="12492275"/>
            <a:chExt cx="1104150" cy="2065350"/>
          </a:xfrm>
        </p:grpSpPr>
        <p:sp>
          <p:nvSpPr>
            <p:cNvPr id="5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7765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1"/>
          <p:cNvSpPr txBox="1">
            <a:spLocks noGrp="1"/>
          </p:cNvSpPr>
          <p:nvPr>
            <p:ph type="title"/>
          </p:nvPr>
        </p:nvSpPr>
        <p:spPr>
          <a:xfrm>
            <a:off x="2178559" y="463640"/>
            <a:ext cx="7841204" cy="1043188"/>
          </a:xfrm>
          <a:prstGeom prst="rect">
            <a:avLst/>
          </a:prstGeom>
          <a:solidFill>
            <a:srgbClr val="FFFF00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sz="4800" dirty="0" err="1" smtClean="0">
                <a:latin typeface="Century Gothic" panose="020B0502020202020204" pitchFamily="34" charset="0"/>
              </a:rPr>
              <a:t>Pangajaran</a:t>
            </a:r>
            <a:r>
              <a:rPr lang="en-US" sz="4800" dirty="0" smtClean="0">
                <a:latin typeface="Century Gothic" panose="020B0502020202020204" pitchFamily="34" charset="0"/>
              </a:rPr>
              <a:t> 2 : </a:t>
            </a:r>
            <a:r>
              <a:rPr lang="en-US" sz="4800" dirty="0" err="1" smtClean="0">
                <a:latin typeface="Century Gothic" panose="020B0502020202020204" pitchFamily="34" charset="0"/>
              </a:rPr>
              <a:t>Kaulinan</a:t>
            </a:r>
            <a:endParaRPr sz="48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78562" y="2648422"/>
            <a:ext cx="2687625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Century Gothic" panose="020B0502020202020204" pitchFamily="34" charset="0"/>
              </a:rPr>
              <a:t>h</a:t>
            </a:r>
            <a:r>
              <a:rPr lang="en-US" sz="3200" dirty="0" err="1" smtClean="0">
                <a:latin typeface="Century Gothic" panose="020B0502020202020204" pitchFamily="34" charset="0"/>
              </a:rPr>
              <a:t>arti</a:t>
            </a:r>
            <a:r>
              <a:rPr lang="en-US" sz="3200" dirty="0" smtClean="0">
                <a:latin typeface="Century Gothic" panose="020B0502020202020204" pitchFamily="34" charset="0"/>
              </a:rPr>
              <a:t> </a:t>
            </a:r>
            <a:r>
              <a:rPr lang="en-US" sz="3200" dirty="0" err="1" smtClean="0">
                <a:latin typeface="Century Gothic" panose="020B0502020202020204" pitchFamily="34" charset="0"/>
              </a:rPr>
              <a:t>kecap</a:t>
            </a:r>
            <a:endParaRPr lang="en-ID" sz="3200" dirty="0">
              <a:latin typeface="Century Gothic" panose="020B0502020202020204" pitchFamily="34" charset="0"/>
            </a:endParaRPr>
          </a:p>
        </p:txBody>
      </p:sp>
      <p:grpSp>
        <p:nvGrpSpPr>
          <p:cNvPr id="4" name="Google Shape;492;p40"/>
          <p:cNvGrpSpPr/>
          <p:nvPr/>
        </p:nvGrpSpPr>
        <p:grpSpPr>
          <a:xfrm>
            <a:off x="10518038" y="3950304"/>
            <a:ext cx="1472200" cy="2753800"/>
            <a:chOff x="35658225" y="12492275"/>
            <a:chExt cx="1104150" cy="2065350"/>
          </a:xfrm>
        </p:grpSpPr>
        <p:sp>
          <p:nvSpPr>
            <p:cNvPr id="5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2178559" y="1882572"/>
            <a:ext cx="217247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entury Gothic" panose="020B0502020202020204" pitchFamily="34" charset="0"/>
              </a:rPr>
              <a:t>wacana</a:t>
            </a:r>
            <a:endParaRPr lang="en-ID" sz="3200" dirty="0">
              <a:latin typeface="Century Gothic" panose="020B0502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153758" y="3462801"/>
            <a:ext cx="6152042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Century Gothic" panose="020B0502020202020204" pitchFamily="34" charset="0"/>
              </a:rPr>
              <a:t>r</a:t>
            </a:r>
            <a:r>
              <a:rPr lang="en-US" sz="3200" dirty="0" err="1" smtClean="0">
                <a:latin typeface="Century Gothic" panose="020B0502020202020204" pitchFamily="34" charset="0"/>
              </a:rPr>
              <a:t>upa</a:t>
            </a:r>
            <a:r>
              <a:rPr lang="en-US" sz="3200" dirty="0" smtClean="0">
                <a:latin typeface="Century Gothic" panose="020B0502020202020204" pitchFamily="34" charset="0"/>
              </a:rPr>
              <a:t> – </a:t>
            </a:r>
            <a:r>
              <a:rPr lang="en-US" sz="3200" dirty="0" err="1" smtClean="0">
                <a:latin typeface="Century Gothic" panose="020B0502020202020204" pitchFamily="34" charset="0"/>
              </a:rPr>
              <a:t>rupa</a:t>
            </a:r>
            <a:r>
              <a:rPr lang="en-US" sz="3200" dirty="0" smtClean="0">
                <a:latin typeface="Century Gothic" panose="020B0502020202020204" pitchFamily="34" charset="0"/>
              </a:rPr>
              <a:t> </a:t>
            </a:r>
            <a:r>
              <a:rPr lang="en-US" sz="3200" dirty="0" err="1" smtClean="0">
                <a:latin typeface="Century Gothic" panose="020B0502020202020204" pitchFamily="34" charset="0"/>
              </a:rPr>
              <a:t>kaulinan</a:t>
            </a:r>
            <a:r>
              <a:rPr lang="en-US" sz="3200" dirty="0" smtClean="0">
                <a:latin typeface="Century Gothic" panose="020B0502020202020204" pitchFamily="34" charset="0"/>
              </a:rPr>
              <a:t> </a:t>
            </a:r>
            <a:r>
              <a:rPr lang="en-US" sz="3200" dirty="0" err="1" smtClean="0">
                <a:latin typeface="Century Gothic" panose="020B0502020202020204" pitchFamily="34" charset="0"/>
              </a:rPr>
              <a:t>barudak</a:t>
            </a:r>
            <a:endParaRPr lang="en-ID" sz="3200" dirty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53758" y="4315316"/>
            <a:ext cx="3408842" cy="58477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entury Gothic" panose="020B0502020202020204" pitchFamily="34" charset="0"/>
              </a:rPr>
              <a:t>kalimah</a:t>
            </a:r>
            <a:r>
              <a:rPr lang="en-US" sz="3200" dirty="0" smtClean="0">
                <a:latin typeface="Century Gothic" panose="020B0502020202020204" pitchFamily="34" charset="0"/>
              </a:rPr>
              <a:t> </a:t>
            </a:r>
            <a:r>
              <a:rPr lang="en-US" sz="3200" dirty="0" err="1" smtClean="0">
                <a:latin typeface="Century Gothic" panose="020B0502020202020204" pitchFamily="34" charset="0"/>
              </a:rPr>
              <a:t>ajakan</a:t>
            </a:r>
            <a:endParaRPr lang="en-ID" sz="3200" dirty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153758" y="5142462"/>
            <a:ext cx="2494442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entury Gothic" panose="020B0502020202020204" pitchFamily="34" charset="0"/>
              </a:rPr>
              <a:t>kakawihan</a:t>
            </a:r>
            <a:endParaRPr lang="en-ID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22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1"/>
          <p:cNvSpPr txBox="1">
            <a:spLocks noGrp="1"/>
          </p:cNvSpPr>
          <p:nvPr>
            <p:ph type="title"/>
          </p:nvPr>
        </p:nvSpPr>
        <p:spPr>
          <a:xfrm>
            <a:off x="1676341" y="452403"/>
            <a:ext cx="8828876" cy="9642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id-ID" sz="4800" dirty="0"/>
              <a:t>Ucing – </a:t>
            </a:r>
            <a:r>
              <a:rPr lang="id-ID" sz="4800" dirty="0" smtClean="0"/>
              <a:t>Ucingan</a:t>
            </a:r>
            <a:endParaRPr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341" y="1712891"/>
            <a:ext cx="8828876" cy="45243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dirty="0">
                <a:latin typeface="Century Gothic" panose="020B0502020202020204" pitchFamily="34" charset="0"/>
              </a:rPr>
              <a:t>	Pasosoré Marni ngajak babaturanana. Ucing – ucingan di buruan sakola. Sanggeus ngumpul, Marni sabatur – batur néangan heula saha nu jadi ucingna. Marni jeung babaturanana tuluy ngariung.</a:t>
            </a:r>
            <a:endParaRPr lang="en-ID" dirty="0">
              <a:latin typeface="Century Gothic" panose="020B0502020202020204" pitchFamily="34" charset="0"/>
            </a:endParaRPr>
          </a:p>
          <a:p>
            <a:r>
              <a:rPr lang="id-ID" dirty="0">
                <a:latin typeface="Century Gothic" panose="020B0502020202020204" pitchFamily="34" charset="0"/>
              </a:rPr>
              <a:t>Marni namprakeun dampal leungeun, sedengkeun babaturanana némpélkeun curuk kana dampal leungeun Marni. Pok Marni ngawihkeun kakawihan :</a:t>
            </a:r>
            <a:endParaRPr lang="en-ID" dirty="0">
              <a:latin typeface="Century Gothic" panose="020B0502020202020204" pitchFamily="34" charset="0"/>
            </a:endParaRPr>
          </a:p>
          <a:p>
            <a:pPr algn="ctr"/>
            <a:r>
              <a:rPr lang="id-ID" i="1" dirty="0">
                <a:latin typeface="Century Gothic" panose="020B0502020202020204" pitchFamily="34" charset="0"/>
              </a:rPr>
              <a:t>“cingciripit</a:t>
            </a:r>
            <a:endParaRPr lang="en-ID" dirty="0">
              <a:latin typeface="Century Gothic" panose="020B0502020202020204" pitchFamily="34" charset="0"/>
            </a:endParaRPr>
          </a:p>
          <a:p>
            <a:pPr algn="ctr"/>
            <a:r>
              <a:rPr lang="id-ID" i="1" dirty="0">
                <a:latin typeface="Century Gothic" panose="020B0502020202020204" pitchFamily="34" charset="0"/>
              </a:rPr>
              <a:t>tulang bajing kacapit</a:t>
            </a:r>
            <a:endParaRPr lang="en-ID" dirty="0">
              <a:latin typeface="Century Gothic" panose="020B0502020202020204" pitchFamily="34" charset="0"/>
            </a:endParaRPr>
          </a:p>
          <a:p>
            <a:pPr algn="ctr"/>
            <a:r>
              <a:rPr lang="id-ID" i="1" dirty="0">
                <a:latin typeface="Century Gothic" panose="020B0502020202020204" pitchFamily="34" charset="0"/>
              </a:rPr>
              <a:t>kacapit ku bulu paré</a:t>
            </a:r>
            <a:endParaRPr lang="en-ID" dirty="0">
              <a:latin typeface="Century Gothic" panose="020B0502020202020204" pitchFamily="34" charset="0"/>
            </a:endParaRPr>
          </a:p>
          <a:p>
            <a:pPr algn="ctr"/>
            <a:r>
              <a:rPr lang="id-ID" i="1" dirty="0">
                <a:latin typeface="Century Gothic" panose="020B0502020202020204" pitchFamily="34" charset="0"/>
              </a:rPr>
              <a:t>bulu paré seuseukeutna</a:t>
            </a:r>
            <a:endParaRPr lang="en-ID" dirty="0">
              <a:latin typeface="Century Gothic" panose="020B0502020202020204" pitchFamily="34" charset="0"/>
            </a:endParaRPr>
          </a:p>
          <a:p>
            <a:pPr algn="ctr"/>
            <a:r>
              <a:rPr lang="id-ID" i="1" dirty="0">
                <a:latin typeface="Century Gothic" panose="020B0502020202020204" pitchFamily="34" charset="0"/>
              </a:rPr>
              <a:t>jol Pa Dalang</a:t>
            </a:r>
            <a:endParaRPr lang="en-ID" dirty="0">
              <a:latin typeface="Century Gothic" panose="020B0502020202020204" pitchFamily="34" charset="0"/>
            </a:endParaRPr>
          </a:p>
          <a:p>
            <a:pPr algn="ctr"/>
            <a:r>
              <a:rPr lang="id-ID" i="1" dirty="0">
                <a:latin typeface="Century Gothic" panose="020B0502020202020204" pitchFamily="34" charset="0"/>
              </a:rPr>
              <a:t>mawa wayang jrék-jrék nong</a:t>
            </a:r>
            <a:r>
              <a:rPr lang="id-ID" i="1" dirty="0" smtClean="0">
                <a:latin typeface="Century Gothic" panose="020B0502020202020204" pitchFamily="34" charset="0"/>
              </a:rPr>
              <a:t>!”</a:t>
            </a:r>
            <a:endParaRPr lang="en-US" i="1" dirty="0" smtClean="0">
              <a:latin typeface="Century Gothic" panose="020B0502020202020204" pitchFamily="34" charset="0"/>
            </a:endParaRPr>
          </a:p>
          <a:p>
            <a:pPr algn="ctr"/>
            <a:endParaRPr lang="en-ID" dirty="0">
              <a:latin typeface="Century Gothic" panose="020B0502020202020204" pitchFamily="34" charset="0"/>
            </a:endParaRPr>
          </a:p>
          <a:p>
            <a:r>
              <a:rPr lang="id-ID" dirty="0">
                <a:latin typeface="Century Gothic" panose="020B0502020202020204" pitchFamily="34" charset="0"/>
              </a:rPr>
              <a:t>	Waktu nyebutkeun jrék-jrék nong, dampal leungeun Marni dikeupeulkeun, curuk Wiwi kakeupeul. Barudak beretek lalumpatan da sieun katoél ku Wiwi.</a:t>
            </a:r>
            <a:endParaRPr lang="en-ID" dirty="0">
              <a:latin typeface="Century Gothic" panose="020B0502020202020204" pitchFamily="34" charset="0"/>
            </a:endParaRPr>
          </a:p>
        </p:txBody>
      </p:sp>
      <p:grpSp>
        <p:nvGrpSpPr>
          <p:cNvPr id="4" name="Google Shape;556;p40"/>
          <p:cNvGrpSpPr/>
          <p:nvPr/>
        </p:nvGrpSpPr>
        <p:grpSpPr>
          <a:xfrm>
            <a:off x="190974" y="3736189"/>
            <a:ext cx="1485367" cy="2967900"/>
            <a:chOff x="31594325" y="12376475"/>
            <a:chExt cx="1114025" cy="2225925"/>
          </a:xfrm>
        </p:grpSpPr>
        <p:sp>
          <p:nvSpPr>
            <p:cNvPr id="5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89662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1"/>
          <p:cNvSpPr txBox="1">
            <a:spLocks noGrp="1"/>
          </p:cNvSpPr>
          <p:nvPr>
            <p:ph type="title"/>
          </p:nvPr>
        </p:nvSpPr>
        <p:spPr>
          <a:xfrm>
            <a:off x="2178559" y="463640"/>
            <a:ext cx="7841204" cy="1043188"/>
          </a:xfrm>
          <a:prstGeom prst="rect">
            <a:avLst/>
          </a:prstGeom>
          <a:solidFill>
            <a:srgbClr val="FFFF00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sz="4800" dirty="0" err="1" smtClean="0">
                <a:latin typeface="Century Gothic" panose="020B0502020202020204" pitchFamily="34" charset="0"/>
              </a:rPr>
              <a:t>Harti</a:t>
            </a:r>
            <a:r>
              <a:rPr lang="en-US" sz="4800" dirty="0" smtClean="0">
                <a:latin typeface="Century Gothic" panose="020B0502020202020204" pitchFamily="34" charset="0"/>
              </a:rPr>
              <a:t> </a:t>
            </a:r>
            <a:r>
              <a:rPr lang="en-US" sz="4800" dirty="0" err="1" smtClean="0">
                <a:latin typeface="Century Gothic" panose="020B0502020202020204" pitchFamily="34" charset="0"/>
              </a:rPr>
              <a:t>kecap</a:t>
            </a:r>
            <a:endParaRPr sz="48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3758" y="2565633"/>
            <a:ext cx="6556838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latin typeface="Century Gothic" panose="020B0502020202020204" pitchFamily="34" charset="0"/>
              </a:rPr>
              <a:t>Di buruan			= di halaman</a:t>
            </a:r>
            <a:endParaRPr lang="en-ID" sz="2800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53758" y="1736432"/>
            <a:ext cx="792127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>
                <a:latin typeface="Century Gothic" panose="020B0502020202020204" pitchFamily="34" charset="0"/>
              </a:rPr>
              <a:t>Pasosoré			= waktu </a:t>
            </a:r>
            <a:r>
              <a:rPr lang="id-ID" sz="2800" dirty="0" smtClean="0">
                <a:latin typeface="Century Gothic" panose="020B0502020202020204" pitchFamily="34" charset="0"/>
              </a:rPr>
              <a:t>sore</a:t>
            </a:r>
            <a:endParaRPr lang="en-ID" sz="2800" dirty="0">
              <a:latin typeface="Century Gothic" panose="020B0502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153758" y="3462801"/>
            <a:ext cx="6152042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latin typeface="Century Gothic" panose="020B0502020202020204" pitchFamily="34" charset="0"/>
              </a:rPr>
              <a:t>Ngariung			= berkumpul</a:t>
            </a:r>
            <a:endParaRPr lang="en-ID" sz="2800" dirty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53758" y="4315316"/>
            <a:ext cx="8815180" cy="5232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latin typeface="Century Gothic" panose="020B0502020202020204" pitchFamily="34" charset="0"/>
              </a:rPr>
              <a:t>Namprakeun		=membuka telapak tangan</a:t>
            </a:r>
            <a:endParaRPr lang="en-ID" sz="2800" dirty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153758" y="5142462"/>
            <a:ext cx="648796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latin typeface="Century Gothic" panose="020B0502020202020204" pitchFamily="34" charset="0"/>
              </a:rPr>
              <a:t>Némpélkeun		= ditempelkan</a:t>
            </a:r>
            <a:endParaRPr lang="en-ID" sz="2800" dirty="0">
              <a:latin typeface="Century Gothic" panose="020B0502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8738" y="1767918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ID" dirty="0"/>
          </a:p>
        </p:txBody>
      </p:sp>
      <p:sp>
        <p:nvSpPr>
          <p:cNvPr id="73" name="Rounded Rectangle 72"/>
          <p:cNvSpPr/>
          <p:nvPr/>
        </p:nvSpPr>
        <p:spPr>
          <a:xfrm>
            <a:off x="1229587" y="2586371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ID" dirty="0"/>
          </a:p>
        </p:txBody>
      </p:sp>
      <p:sp>
        <p:nvSpPr>
          <p:cNvPr id="74" name="Rounded Rectangle 73"/>
          <p:cNvSpPr/>
          <p:nvPr/>
        </p:nvSpPr>
        <p:spPr>
          <a:xfrm>
            <a:off x="1218882" y="3515424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ID" dirty="0"/>
          </a:p>
        </p:txBody>
      </p:sp>
      <p:sp>
        <p:nvSpPr>
          <p:cNvPr id="75" name="Rounded Rectangle 74"/>
          <p:cNvSpPr/>
          <p:nvPr/>
        </p:nvSpPr>
        <p:spPr>
          <a:xfrm>
            <a:off x="1218738" y="4344771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ID" dirty="0"/>
          </a:p>
        </p:txBody>
      </p:sp>
      <p:sp>
        <p:nvSpPr>
          <p:cNvPr id="76" name="Rounded Rectangle 75"/>
          <p:cNvSpPr/>
          <p:nvPr/>
        </p:nvSpPr>
        <p:spPr>
          <a:xfrm>
            <a:off x="1229587" y="5204007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ID" dirty="0"/>
          </a:p>
        </p:txBody>
      </p:sp>
      <p:grpSp>
        <p:nvGrpSpPr>
          <p:cNvPr id="77" name="Google Shape;556;p40"/>
          <p:cNvGrpSpPr/>
          <p:nvPr/>
        </p:nvGrpSpPr>
        <p:grpSpPr>
          <a:xfrm>
            <a:off x="10594604" y="1347416"/>
            <a:ext cx="1485367" cy="2967900"/>
            <a:chOff x="31594325" y="12376475"/>
            <a:chExt cx="1114025" cy="2225925"/>
          </a:xfrm>
        </p:grpSpPr>
        <p:sp>
          <p:nvSpPr>
            <p:cNvPr id="78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9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0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1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2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3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8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9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0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1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2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6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3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877678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1"/>
          <p:cNvSpPr txBox="1">
            <a:spLocks noGrp="1"/>
          </p:cNvSpPr>
          <p:nvPr>
            <p:ph type="title"/>
          </p:nvPr>
        </p:nvSpPr>
        <p:spPr>
          <a:xfrm>
            <a:off x="2178559" y="463640"/>
            <a:ext cx="7841204" cy="1043188"/>
          </a:xfrm>
          <a:prstGeom prst="rect">
            <a:avLst/>
          </a:prstGeom>
          <a:solidFill>
            <a:srgbClr val="FFFF00"/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sz="4800" dirty="0" err="1" smtClean="0">
                <a:latin typeface="Century Gothic" panose="020B0502020202020204" pitchFamily="34" charset="0"/>
              </a:rPr>
              <a:t>Harti</a:t>
            </a:r>
            <a:r>
              <a:rPr lang="en-US" sz="4800" dirty="0" smtClean="0">
                <a:latin typeface="Century Gothic" panose="020B0502020202020204" pitchFamily="34" charset="0"/>
              </a:rPr>
              <a:t> </a:t>
            </a:r>
            <a:r>
              <a:rPr lang="en-US" sz="4800" dirty="0" err="1" smtClean="0">
                <a:latin typeface="Century Gothic" panose="020B0502020202020204" pitchFamily="34" charset="0"/>
              </a:rPr>
              <a:t>kecap</a:t>
            </a:r>
            <a:endParaRPr sz="48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3758" y="2565633"/>
            <a:ext cx="6556838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latin typeface="Century Gothic" panose="020B0502020202020204" pitchFamily="34" charset="0"/>
              </a:rPr>
              <a:t>Ngawihkeun		= menyanyikan</a:t>
            </a:r>
            <a:endParaRPr lang="en-ID" sz="2800" dirty="0" smtClean="0">
              <a:latin typeface="Century Gothic" panose="020B0502020202020204" pitchFamily="34" charset="0"/>
            </a:endParaRPr>
          </a:p>
        </p:txBody>
      </p:sp>
      <p:grpSp>
        <p:nvGrpSpPr>
          <p:cNvPr id="4" name="Google Shape;492;p40"/>
          <p:cNvGrpSpPr/>
          <p:nvPr/>
        </p:nvGrpSpPr>
        <p:grpSpPr>
          <a:xfrm>
            <a:off x="10518038" y="3950304"/>
            <a:ext cx="1472200" cy="2753800"/>
            <a:chOff x="35658225" y="12492275"/>
            <a:chExt cx="1104150" cy="2065350"/>
          </a:xfrm>
        </p:grpSpPr>
        <p:sp>
          <p:nvSpPr>
            <p:cNvPr id="5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2153758" y="1736432"/>
            <a:ext cx="750539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>
                <a:latin typeface="Century Gothic" panose="020B0502020202020204" pitchFamily="34" charset="0"/>
              </a:rPr>
              <a:t>Dampal leungeun 	</a:t>
            </a:r>
            <a:r>
              <a:rPr lang="id-ID" sz="2800" dirty="0" smtClean="0">
                <a:latin typeface="Century Gothic" panose="020B0502020202020204" pitchFamily="34" charset="0"/>
              </a:rPr>
              <a:t>= </a:t>
            </a:r>
            <a:r>
              <a:rPr lang="id-ID" sz="2800" dirty="0">
                <a:latin typeface="Century Gothic" panose="020B0502020202020204" pitchFamily="34" charset="0"/>
              </a:rPr>
              <a:t>telapak </a:t>
            </a:r>
            <a:r>
              <a:rPr lang="id-ID" sz="2800" dirty="0" smtClean="0">
                <a:latin typeface="Century Gothic" panose="020B0502020202020204" pitchFamily="34" charset="0"/>
              </a:rPr>
              <a:t>tangan</a:t>
            </a:r>
            <a:endParaRPr lang="en-ID" sz="2800" dirty="0">
              <a:latin typeface="Century Gothic" panose="020B0502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153758" y="3462801"/>
            <a:ext cx="6152042" cy="52322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latin typeface="Century Gothic" panose="020B0502020202020204" pitchFamily="34" charset="0"/>
              </a:rPr>
              <a:t>Dikeupeulkeun		= dipegang</a:t>
            </a:r>
            <a:endParaRPr lang="en-ID" sz="2800" dirty="0" smtClean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53758" y="4315316"/>
            <a:ext cx="7505397" cy="5232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 smtClean="0">
                <a:latin typeface="Century Gothic" panose="020B0502020202020204" pitchFamily="34" charset="0"/>
              </a:rPr>
              <a:t>Beretek			= istilah untuk berlari</a:t>
            </a:r>
            <a:endParaRPr lang="en-ID" sz="2800" dirty="0" smtClean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153758" y="5142462"/>
            <a:ext cx="648796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dirty="0">
                <a:latin typeface="Century Gothic" panose="020B0502020202020204" pitchFamily="34" charset="0"/>
              </a:rPr>
              <a:t>Katoél			= terpegang</a:t>
            </a:r>
            <a:endParaRPr lang="en-ID" sz="2800" dirty="0">
              <a:latin typeface="Century Gothic" panose="020B0502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8738" y="1767918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ID" dirty="0"/>
          </a:p>
        </p:txBody>
      </p:sp>
      <p:sp>
        <p:nvSpPr>
          <p:cNvPr id="73" name="Rounded Rectangle 72"/>
          <p:cNvSpPr/>
          <p:nvPr/>
        </p:nvSpPr>
        <p:spPr>
          <a:xfrm>
            <a:off x="1229587" y="2586371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en-ID" dirty="0"/>
          </a:p>
        </p:txBody>
      </p:sp>
      <p:sp>
        <p:nvSpPr>
          <p:cNvPr id="74" name="Rounded Rectangle 73"/>
          <p:cNvSpPr/>
          <p:nvPr/>
        </p:nvSpPr>
        <p:spPr>
          <a:xfrm>
            <a:off x="1218882" y="3515424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ID" dirty="0"/>
          </a:p>
        </p:txBody>
      </p:sp>
      <p:sp>
        <p:nvSpPr>
          <p:cNvPr id="75" name="Rounded Rectangle 74"/>
          <p:cNvSpPr/>
          <p:nvPr/>
        </p:nvSpPr>
        <p:spPr>
          <a:xfrm>
            <a:off x="1218738" y="4344771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ID" dirty="0"/>
          </a:p>
        </p:txBody>
      </p:sp>
      <p:sp>
        <p:nvSpPr>
          <p:cNvPr id="76" name="Rounded Rectangle 75"/>
          <p:cNvSpPr/>
          <p:nvPr/>
        </p:nvSpPr>
        <p:spPr>
          <a:xfrm>
            <a:off x="1229587" y="5204007"/>
            <a:ext cx="566670" cy="4795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0688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10225300" y="1420767"/>
            <a:ext cx="1374677" cy="109728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430461" y="1866282"/>
            <a:ext cx="2589180" cy="2998348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9052285" y="1628182"/>
            <a:ext cx="2683295" cy="3188617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653633" y="599737"/>
            <a:ext cx="1561059" cy="90662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611" y="4675051"/>
            <a:ext cx="12192392" cy="2182963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4762777" y="4030744"/>
            <a:ext cx="2666388" cy="1274893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4396933" y="5134967"/>
            <a:ext cx="3398000" cy="7636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0" name="Google Shape;490;p40"/>
          <p:cNvSpPr/>
          <p:nvPr/>
        </p:nvSpPr>
        <p:spPr>
          <a:xfrm>
            <a:off x="8722949" y="5016467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1" name="Google Shape;491;p40"/>
          <p:cNvSpPr/>
          <p:nvPr/>
        </p:nvSpPr>
        <p:spPr>
          <a:xfrm>
            <a:off x="-18967" y="5016481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9028151" y="3770000"/>
            <a:ext cx="1472200" cy="275380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798718" y="3555885"/>
            <a:ext cx="1485367" cy="2967900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4705900" y="5190567"/>
            <a:ext cx="2780400" cy="6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endParaRPr sz="2133" dirty="0"/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3484660" y="1240172"/>
            <a:ext cx="5154576" cy="245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H</a:t>
            </a:r>
            <a:r>
              <a:rPr lang="en-US" dirty="0" smtClean="0"/>
              <a:t>ATUR NUHUN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714374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134</Words>
  <Application>Microsoft Office PowerPoint</Application>
  <PresentationFormat>Widescreen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Roboto Condensed Light</vt:lpstr>
      <vt:lpstr>Office Theme</vt:lpstr>
      <vt:lpstr>BAHASA SUNDA</vt:lpstr>
      <vt:lpstr>PERATURAN KELAS BAHASA SUNDA</vt:lpstr>
      <vt:lpstr>Pangajaran 2 : Kaulinan</vt:lpstr>
      <vt:lpstr>Ucing – Ucingan</vt:lpstr>
      <vt:lpstr>Harti kecap</vt:lpstr>
      <vt:lpstr>Harti kecap</vt:lpstr>
      <vt:lpstr>HATUR NUHUN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2020-08-27T13:48:22Z</dcterms:created>
  <dcterms:modified xsi:type="dcterms:W3CDTF">2020-08-27T14:47:32Z</dcterms:modified>
</cp:coreProperties>
</file>