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Anjelika Rose" charset="0"/>
      <p:regular r:id="rId13"/>
    </p:embeddedFont>
    <p:embeddedFont>
      <p:font typeface="Monotype Corsiva" pitchFamily="66" charset="0"/>
      <p:italic r:id="rId14"/>
    </p:embeddedFont>
    <p:embeddedFont>
      <p:font typeface="Animate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alatino Linotype" pitchFamily="18" charset="0"/>
      <p:regular r:id="rId20"/>
      <p:bold r:id="rId21"/>
      <p:italic r:id="rId22"/>
      <p:boldItalic r:id="rId23"/>
    </p:embeddedFont>
    <p:embeddedFont>
      <p:font typeface="Open Sans" pitchFamily="34" charset="0"/>
      <p:regular r:id="rId24"/>
      <p:bold r:id="rId25"/>
      <p:italic r:id="rId26"/>
      <p:boldItalic r:id="rId27"/>
    </p:embeddedFont>
    <p:embeddedFont>
      <p:font typeface="Comic Sans MS" pitchFamily="66" charset="0"/>
      <p:regular r:id="rId28"/>
      <p:bold r:id="rId29"/>
    </p:embeddedFont>
    <p:embeddedFont>
      <p:font typeface="Batang" pitchFamily="18" charset="-127"/>
      <p:regular r:id="rId3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buFont typeface="Symbol" pitchFamily="18" charset="2"/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1pPr>
    <a:lvl2pPr marL="457200" algn="ctr" rtl="0" fontAlgn="base">
      <a:spcBef>
        <a:spcPct val="0"/>
      </a:spcBef>
      <a:spcAft>
        <a:spcPct val="0"/>
      </a:spcAft>
      <a:buFont typeface="Symbol" pitchFamily="18" charset="2"/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2pPr>
    <a:lvl3pPr marL="914400" algn="ctr" rtl="0" fontAlgn="base">
      <a:spcBef>
        <a:spcPct val="0"/>
      </a:spcBef>
      <a:spcAft>
        <a:spcPct val="0"/>
      </a:spcAft>
      <a:buFont typeface="Symbol" pitchFamily="18" charset="2"/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3pPr>
    <a:lvl4pPr marL="1371600" algn="ctr" rtl="0" fontAlgn="base">
      <a:spcBef>
        <a:spcPct val="0"/>
      </a:spcBef>
      <a:spcAft>
        <a:spcPct val="0"/>
      </a:spcAft>
      <a:buFont typeface="Symbol" pitchFamily="18" charset="2"/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4pPr>
    <a:lvl5pPr marL="1828800" algn="ctr" rtl="0" fontAlgn="base">
      <a:spcBef>
        <a:spcPct val="0"/>
      </a:spcBef>
      <a:spcAft>
        <a:spcPct val="0"/>
      </a:spcAft>
      <a:buFont typeface="Symbol" pitchFamily="18" charset="2"/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5pPr>
    <a:lvl6pPr marL="2286000" algn="l" defTabSz="914400" rtl="0" eaLnBrk="1" latinLnBrk="0" hangingPunct="1"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6pPr>
    <a:lvl7pPr marL="2743200" algn="l" defTabSz="914400" rtl="0" eaLnBrk="1" latinLnBrk="0" hangingPunct="1"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7pPr>
    <a:lvl8pPr marL="3200400" algn="l" defTabSz="914400" rtl="0" eaLnBrk="1" latinLnBrk="0" hangingPunct="1"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8pPr>
    <a:lvl9pPr marL="3657600" algn="l" defTabSz="914400" rtl="0" eaLnBrk="1" latinLnBrk="0" hangingPunct="1">
      <a:defRPr b="1" u="sng" kern="1200">
        <a:solidFill>
          <a:schemeClr val="accent2"/>
        </a:solidFill>
        <a:latin typeface="Palatino Linotype" pitchFamily="18" charset="0"/>
        <a:ea typeface="+mn-ea"/>
        <a:cs typeface="Times New Roman" pitchFamily="18" charset="0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709"/>
    <a:srgbClr val="2704FC"/>
    <a:srgbClr val="FF0000"/>
    <a:srgbClr val="FA0C06"/>
    <a:srgbClr val="FFFF66"/>
    <a:srgbClr val="FF3300"/>
    <a:srgbClr val="DDDDDD"/>
    <a:srgbClr val="DEE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17" autoAdjust="0"/>
  </p:normalViewPr>
  <p:slideViewPr>
    <p:cSldViewPr showGuides="1">
      <p:cViewPr varScale="1">
        <p:scale>
          <a:sx n="65" d="100"/>
          <a:sy n="65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423C-8300-4FA9-AE53-A84C0866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E5E0-4628-44F8-9385-6ABDC0CD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1256-66E1-41C3-88E2-DDDFDD4D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E4D1-534F-498F-A515-C778EDB4C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0E52-45DF-4E61-A560-02D5600F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C488-9DA5-43BB-B288-C36B391D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A36C-57E9-4BC9-84F1-B33A700D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585B-B25E-4E09-9B5F-F042798B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2FE5-F0F9-45E2-96E0-CEB0F355A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0789-DF28-420E-AEC1-2E398F1DB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9EC8-6629-4746-A1D6-747B038CF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 b="0" u="none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b="0" u="none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b="0" u="none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21E51C3-F1D6-4E77-9DC9-B72AFF312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jelika Rose" pitchFamily="2" charset="0"/>
                <a:ea typeface="Anjelika Rose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00200" y="1501914"/>
            <a:ext cx="6019800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chemeClr val="tx1"/>
                </a:solidFill>
                <a:latin typeface="Animated" pitchFamily="2" charset="0"/>
              </a:rPr>
              <a:t>Tujuan Pembelajaran</a:t>
            </a:r>
            <a:endParaRPr lang="en-US" sz="4000" u="none" dirty="0">
              <a:solidFill>
                <a:schemeClr val="tx1"/>
              </a:solidFill>
              <a:latin typeface="Animated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90600" y="2721114"/>
            <a:ext cx="71247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3600" u="none" dirty="0" smtClean="0">
                <a:solidFill>
                  <a:srgbClr val="14F709"/>
                </a:solidFill>
                <a:latin typeface="Animated" pitchFamily="2" charset="0"/>
              </a:rPr>
              <a:t>Peserta didik dapat menentukan Luas Permukaan dan volume bangun ruang sisi datar</a:t>
            </a:r>
            <a:endParaRPr lang="en-US" sz="3600" u="none" dirty="0">
              <a:solidFill>
                <a:srgbClr val="14F709"/>
              </a:solidFill>
              <a:latin typeface="Anim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70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FA0C06"/>
                </a:solidFill>
                <a:latin typeface="Anjelika Rose" pitchFamily="2" charset="0"/>
              </a:rPr>
              <a:t>Luas Permukaan Balok</a:t>
            </a:r>
            <a:endParaRPr lang="en-US" sz="2000" u="none" dirty="0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 dirty="0">
                <a:solidFill>
                  <a:schemeClr val="tx1"/>
                </a:solidFill>
                <a:latin typeface="Animated" pitchFamily="2" charset="0"/>
              </a:rPr>
              <a:t>9</a:t>
            </a:r>
            <a:endParaRPr lang="en-US" sz="6000" u="none" dirty="0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923381" y="2283618"/>
            <a:ext cx="3297237" cy="2290763"/>
            <a:chOff x="512620" y="2737945"/>
            <a:chExt cx="3297380" cy="2291255"/>
          </a:xfrm>
        </p:grpSpPr>
        <p:pic>
          <p:nvPicPr>
            <p:cNvPr id="82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760205" y="2988302"/>
              <a:ext cx="2785331" cy="179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" name="TextBox 17"/>
            <p:cNvSpPr txBox="1">
              <a:spLocks noChangeArrowheads="1"/>
            </p:cNvSpPr>
            <p:nvPr/>
          </p:nvSpPr>
          <p:spPr bwMode="auto">
            <a:xfrm>
              <a:off x="585770" y="4662089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4" name="TextBox 18"/>
            <p:cNvSpPr txBox="1">
              <a:spLocks noChangeArrowheads="1"/>
            </p:cNvSpPr>
            <p:nvPr/>
          </p:nvSpPr>
          <p:spPr bwMode="auto">
            <a:xfrm>
              <a:off x="1227233" y="409288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D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5" name="TextBox 19"/>
            <p:cNvSpPr txBox="1">
              <a:spLocks noChangeArrowheads="1"/>
            </p:cNvSpPr>
            <p:nvPr/>
          </p:nvSpPr>
          <p:spPr bwMode="auto">
            <a:xfrm>
              <a:off x="2763393" y="46741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6" name="TextBox 20"/>
            <p:cNvSpPr txBox="1">
              <a:spLocks noChangeArrowheads="1"/>
            </p:cNvSpPr>
            <p:nvPr/>
          </p:nvSpPr>
          <p:spPr bwMode="auto">
            <a:xfrm>
              <a:off x="3500519" y="416554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7" name="TextBox 21"/>
            <p:cNvSpPr txBox="1">
              <a:spLocks noChangeArrowheads="1"/>
            </p:cNvSpPr>
            <p:nvPr/>
          </p:nvSpPr>
          <p:spPr bwMode="auto">
            <a:xfrm>
              <a:off x="512620" y="3367706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8" name="TextBox 22"/>
            <p:cNvSpPr txBox="1">
              <a:spLocks noChangeArrowheads="1"/>
            </p:cNvSpPr>
            <p:nvPr/>
          </p:nvSpPr>
          <p:spPr bwMode="auto">
            <a:xfrm>
              <a:off x="1244117" y="2737945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H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9" name="TextBox 23"/>
            <p:cNvSpPr txBox="1">
              <a:spLocks noChangeArrowheads="1"/>
            </p:cNvSpPr>
            <p:nvPr/>
          </p:nvSpPr>
          <p:spPr bwMode="auto">
            <a:xfrm>
              <a:off x="2864677" y="33798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0" name="TextBox 24"/>
            <p:cNvSpPr txBox="1">
              <a:spLocks noChangeArrowheads="1"/>
            </p:cNvSpPr>
            <p:nvPr/>
          </p:nvSpPr>
          <p:spPr bwMode="auto">
            <a:xfrm>
              <a:off x="3483639" y="279703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1" name="TextBox 54"/>
            <p:cNvSpPr txBox="1">
              <a:spLocks noChangeArrowheads="1"/>
            </p:cNvSpPr>
            <p:nvPr/>
          </p:nvSpPr>
          <p:spPr bwMode="auto">
            <a:xfrm>
              <a:off x="1676395" y="462909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2" name="TextBox 55"/>
            <p:cNvSpPr txBox="1">
              <a:spLocks noChangeArrowheads="1"/>
            </p:cNvSpPr>
            <p:nvPr/>
          </p:nvSpPr>
          <p:spPr bwMode="auto">
            <a:xfrm>
              <a:off x="3221185" y="44143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 dirty="0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 dirty="0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3" name="TextBox 56"/>
            <p:cNvSpPr txBox="1">
              <a:spLocks noChangeArrowheads="1"/>
            </p:cNvSpPr>
            <p:nvPr/>
          </p:nvSpPr>
          <p:spPr bwMode="auto">
            <a:xfrm>
              <a:off x="3477485" y="353542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00200" y="19812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002060"/>
                </a:solidFill>
                <a:latin typeface="Anjelika Rose" pitchFamily="2" charset="0"/>
              </a:rPr>
              <a:t>LP = 2 . ( p.l + p.t + l.t)</a:t>
            </a:r>
            <a:endParaRPr lang="en-US" sz="2000" u="none" dirty="0">
              <a:solidFill>
                <a:srgbClr val="002060"/>
              </a:solidFill>
              <a:latin typeface="Anjelika Rose" pitchFamily="2" charset="0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4099861" y="3775375"/>
            <a:ext cx="776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none" dirty="0">
                <a:solidFill>
                  <a:srgbClr val="FA0C06"/>
                </a:solidFill>
                <a:latin typeface="Animated" pitchFamily="2" charset="0"/>
              </a:rPr>
              <a:t>1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197915" y="2445325"/>
            <a:ext cx="62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rgbClr val="14F709"/>
                </a:solidFill>
                <a:latin typeface="Animated" pitchFamily="2" charset="0"/>
              </a:rPr>
              <a:t>2</a:t>
            </a:r>
            <a:endParaRPr lang="en-US" sz="4000" u="none" dirty="0">
              <a:solidFill>
                <a:srgbClr val="14F709"/>
              </a:solidFill>
              <a:latin typeface="Animated" pitchFamily="2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7718054" y="2098950"/>
            <a:ext cx="62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chemeClr val="bg1"/>
                </a:solidFill>
                <a:latin typeface="Animated" pitchFamily="2" charset="0"/>
              </a:rPr>
              <a:t>2</a:t>
            </a:r>
            <a:endParaRPr lang="en-US" sz="4000" u="none" dirty="0">
              <a:solidFill>
                <a:schemeClr val="bg1"/>
              </a:solidFill>
              <a:latin typeface="Animated" pitchFamily="2" charset="0"/>
            </a:endParaRP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181600" y="4939145"/>
            <a:ext cx="1143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P 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  <a:sym typeface="Symbol"/>
              </a:rPr>
              <a:t>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 l</a:t>
            </a:r>
            <a:endParaRPr lang="en-US" sz="2800" u="none" dirty="0">
              <a:solidFill>
                <a:schemeClr val="tx1"/>
              </a:solidFill>
              <a:latin typeface="Anjelika Rose" pitchFamily="2" charset="0"/>
              <a:ea typeface="Anjelika Rose" pitchFamily="2" charset="0"/>
            </a:endParaRPr>
          </a:p>
        </p:txBody>
      </p:sp>
      <p:cxnSp>
        <p:nvCxnSpPr>
          <p:cNvPr id="124" name="Straight Connector 123"/>
          <p:cNvCxnSpPr/>
          <p:nvPr/>
        </p:nvCxnSpPr>
        <p:spPr bwMode="auto">
          <a:xfrm>
            <a:off x="4572000" y="4191000"/>
            <a:ext cx="76200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4572000" y="2743200"/>
            <a:ext cx="990600" cy="205047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3795061" y="3075057"/>
            <a:ext cx="776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none" dirty="0">
                <a:solidFill>
                  <a:srgbClr val="FA0C06"/>
                </a:solidFill>
                <a:latin typeface="Animated" pitchFamily="2" charset="0"/>
              </a:rPr>
              <a:t>1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724400" y="2949714"/>
            <a:ext cx="62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rgbClr val="14F709"/>
                </a:solidFill>
                <a:latin typeface="Animated" pitchFamily="2" charset="0"/>
              </a:rPr>
              <a:t>2</a:t>
            </a:r>
            <a:endParaRPr lang="en-US" sz="4000" u="none" dirty="0">
              <a:solidFill>
                <a:srgbClr val="14F709"/>
              </a:solidFill>
              <a:latin typeface="Animated" pitchFamily="2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133600" y="4648200"/>
            <a:ext cx="1143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P 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  <a:sym typeface="Symbol"/>
              </a:rPr>
              <a:t>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 t</a:t>
            </a:r>
            <a:endParaRPr lang="en-US" sz="2800" u="none" dirty="0">
              <a:solidFill>
                <a:schemeClr val="tx1"/>
              </a:solidFill>
              <a:latin typeface="Anjelika Rose" pitchFamily="2" charset="0"/>
              <a:ea typeface="Anjelika Rose" pitchFamily="2" charset="0"/>
            </a:endParaRPr>
          </a:p>
        </p:txBody>
      </p:sp>
      <p:cxnSp>
        <p:nvCxnSpPr>
          <p:cNvPr id="132" name="Straight Connector 131"/>
          <p:cNvCxnSpPr/>
          <p:nvPr/>
        </p:nvCxnSpPr>
        <p:spPr bwMode="auto">
          <a:xfrm flipH="1">
            <a:off x="2667000" y="3429000"/>
            <a:ext cx="15240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3" name="Straight Connector 132"/>
          <p:cNvCxnSpPr>
            <a:endCxn id="131" idx="3"/>
          </p:cNvCxnSpPr>
          <p:nvPr/>
        </p:nvCxnSpPr>
        <p:spPr bwMode="auto">
          <a:xfrm flipH="1">
            <a:off x="3276600" y="3429000"/>
            <a:ext cx="1828800" cy="148081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5181600" y="3075057"/>
            <a:ext cx="7769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none" dirty="0">
                <a:solidFill>
                  <a:srgbClr val="FA0C06"/>
                </a:solidFill>
                <a:latin typeface="Animated" pitchFamily="2" charset="0"/>
              </a:rPr>
              <a:t>1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3193470" y="3165755"/>
            <a:ext cx="62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rgbClr val="14F709"/>
                </a:solidFill>
                <a:latin typeface="Animated" pitchFamily="2" charset="0"/>
              </a:rPr>
              <a:t>2</a:t>
            </a:r>
            <a:endParaRPr lang="en-US" sz="4000" u="none" dirty="0">
              <a:solidFill>
                <a:srgbClr val="14F709"/>
              </a:solidFill>
              <a:latin typeface="Animated" pitchFamily="2" charset="0"/>
            </a:endParaRP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6553200" y="1828800"/>
            <a:ext cx="1143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u="none" dirty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l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 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  <a:sym typeface="Symbol"/>
              </a:rPr>
              <a:t></a:t>
            </a:r>
            <a:r>
              <a:rPr lang="id-ID" sz="2800" u="none" dirty="0" smtClean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</a:rPr>
              <a:t> t</a:t>
            </a:r>
            <a:endParaRPr lang="en-US" sz="2800" u="none" dirty="0">
              <a:solidFill>
                <a:schemeClr val="tx1"/>
              </a:solidFill>
              <a:latin typeface="Anjelika Rose" pitchFamily="2" charset="0"/>
              <a:ea typeface="Anjelika Rose" pitchFamily="2" charset="0"/>
            </a:endParaRPr>
          </a:p>
        </p:txBody>
      </p:sp>
      <p:cxnSp>
        <p:nvCxnSpPr>
          <p:cNvPr id="147" name="Straight Connector 146"/>
          <p:cNvCxnSpPr/>
          <p:nvPr/>
        </p:nvCxnSpPr>
        <p:spPr bwMode="auto">
          <a:xfrm flipV="1">
            <a:off x="3581400" y="2209800"/>
            <a:ext cx="2743200" cy="1447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flipV="1">
            <a:off x="5638800" y="2514600"/>
            <a:ext cx="1143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70" grpId="0"/>
      <p:bldP spid="114" grpId="0"/>
      <p:bldP spid="114" grpId="1"/>
      <p:bldP spid="114" grpId="2"/>
      <p:bldP spid="115" grpId="0"/>
      <p:bldP spid="115" grpId="1"/>
      <p:bldP spid="115" grpId="2"/>
      <p:bldP spid="117" grpId="0"/>
      <p:bldP spid="117" grpId="1"/>
      <p:bldP spid="122" grpId="0" animBg="1"/>
      <p:bldP spid="122" grpId="1" animBg="1"/>
      <p:bldP spid="122" grpId="2" animBg="1"/>
      <p:bldP spid="129" grpId="0"/>
      <p:bldP spid="129" grpId="1"/>
      <p:bldP spid="130" grpId="0"/>
      <p:bldP spid="130" grpId="1"/>
      <p:bldP spid="131" grpId="0" animBg="1"/>
      <p:bldP spid="131" grpId="1" animBg="1"/>
      <p:bldP spid="136" grpId="0"/>
      <p:bldP spid="136" grpId="1"/>
      <p:bldP spid="141" grpId="0"/>
      <p:bldP spid="141" grpId="1"/>
      <p:bldP spid="144" grpId="0" animBg="1"/>
      <p:bldP spid="1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FA0C06"/>
                </a:solidFill>
                <a:latin typeface="Anjelika Rose" pitchFamily="2" charset="0"/>
              </a:rPr>
              <a:t>Volume Balok</a:t>
            </a:r>
            <a:endParaRPr lang="en-US" sz="2000" u="none" dirty="0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 dirty="0" smtClean="0">
                <a:solidFill>
                  <a:schemeClr val="tx1"/>
                </a:solidFill>
                <a:latin typeface="Animated" pitchFamily="2" charset="0"/>
              </a:rPr>
              <a:t>10</a:t>
            </a:r>
            <a:endParaRPr lang="en-US" sz="6000" u="none" dirty="0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923381" y="2283618"/>
            <a:ext cx="3297237" cy="2290763"/>
            <a:chOff x="512620" y="2737945"/>
            <a:chExt cx="3297380" cy="2291255"/>
          </a:xfrm>
        </p:grpSpPr>
        <p:pic>
          <p:nvPicPr>
            <p:cNvPr id="82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760205" y="2988302"/>
              <a:ext cx="2785331" cy="179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" name="TextBox 17"/>
            <p:cNvSpPr txBox="1">
              <a:spLocks noChangeArrowheads="1"/>
            </p:cNvSpPr>
            <p:nvPr/>
          </p:nvSpPr>
          <p:spPr bwMode="auto">
            <a:xfrm>
              <a:off x="585770" y="4662089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4" name="TextBox 18"/>
            <p:cNvSpPr txBox="1">
              <a:spLocks noChangeArrowheads="1"/>
            </p:cNvSpPr>
            <p:nvPr/>
          </p:nvSpPr>
          <p:spPr bwMode="auto">
            <a:xfrm>
              <a:off x="1227233" y="409288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D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5" name="TextBox 19"/>
            <p:cNvSpPr txBox="1">
              <a:spLocks noChangeArrowheads="1"/>
            </p:cNvSpPr>
            <p:nvPr/>
          </p:nvSpPr>
          <p:spPr bwMode="auto">
            <a:xfrm>
              <a:off x="2763393" y="46741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6" name="TextBox 20"/>
            <p:cNvSpPr txBox="1">
              <a:spLocks noChangeArrowheads="1"/>
            </p:cNvSpPr>
            <p:nvPr/>
          </p:nvSpPr>
          <p:spPr bwMode="auto">
            <a:xfrm>
              <a:off x="3500519" y="416554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7" name="TextBox 21"/>
            <p:cNvSpPr txBox="1">
              <a:spLocks noChangeArrowheads="1"/>
            </p:cNvSpPr>
            <p:nvPr/>
          </p:nvSpPr>
          <p:spPr bwMode="auto">
            <a:xfrm>
              <a:off x="512620" y="3367706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8" name="TextBox 22"/>
            <p:cNvSpPr txBox="1">
              <a:spLocks noChangeArrowheads="1"/>
            </p:cNvSpPr>
            <p:nvPr/>
          </p:nvSpPr>
          <p:spPr bwMode="auto">
            <a:xfrm>
              <a:off x="1244117" y="2737945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H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9" name="TextBox 23"/>
            <p:cNvSpPr txBox="1">
              <a:spLocks noChangeArrowheads="1"/>
            </p:cNvSpPr>
            <p:nvPr/>
          </p:nvSpPr>
          <p:spPr bwMode="auto">
            <a:xfrm>
              <a:off x="2864677" y="33798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0" name="TextBox 24"/>
            <p:cNvSpPr txBox="1">
              <a:spLocks noChangeArrowheads="1"/>
            </p:cNvSpPr>
            <p:nvPr/>
          </p:nvSpPr>
          <p:spPr bwMode="auto">
            <a:xfrm>
              <a:off x="3483639" y="279703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1" name="TextBox 54"/>
            <p:cNvSpPr txBox="1">
              <a:spLocks noChangeArrowheads="1"/>
            </p:cNvSpPr>
            <p:nvPr/>
          </p:nvSpPr>
          <p:spPr bwMode="auto">
            <a:xfrm>
              <a:off x="1676395" y="462909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2" name="TextBox 55"/>
            <p:cNvSpPr txBox="1">
              <a:spLocks noChangeArrowheads="1"/>
            </p:cNvSpPr>
            <p:nvPr/>
          </p:nvSpPr>
          <p:spPr bwMode="auto">
            <a:xfrm>
              <a:off x="3221185" y="44143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 dirty="0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 dirty="0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3" name="TextBox 56"/>
            <p:cNvSpPr txBox="1">
              <a:spLocks noChangeArrowheads="1"/>
            </p:cNvSpPr>
            <p:nvPr/>
          </p:nvSpPr>
          <p:spPr bwMode="auto">
            <a:xfrm>
              <a:off x="3477485" y="353542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00200" y="19812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002060"/>
                </a:solidFill>
                <a:latin typeface="Anjelika Rose" pitchFamily="2" charset="0"/>
              </a:rPr>
              <a:t>V = p . l . t</a:t>
            </a:r>
            <a:endParaRPr lang="en-US" sz="2000" u="none" dirty="0">
              <a:solidFill>
                <a:srgbClr val="002060"/>
              </a:solidFill>
              <a:latin typeface="Anjelika Rose" pitchFamily="2" charset="0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7718054" y="2098950"/>
            <a:ext cx="62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000" u="none" dirty="0" smtClean="0">
                <a:solidFill>
                  <a:schemeClr val="bg1"/>
                </a:solidFill>
                <a:latin typeface="Animated" pitchFamily="2" charset="0"/>
              </a:rPr>
              <a:t>2</a:t>
            </a:r>
            <a:endParaRPr lang="en-US" sz="4000" u="none" dirty="0">
              <a:solidFill>
                <a:schemeClr val="bg1"/>
              </a:solidFill>
              <a:latin typeface="Animated" pitchFamily="2" charset="0"/>
            </a:endParaRPr>
          </a:p>
        </p:txBody>
      </p:sp>
      <p:sp>
        <p:nvSpPr>
          <p:cNvPr id="37" name="Flowchart: Data 36"/>
          <p:cNvSpPr/>
          <p:nvPr/>
        </p:nvSpPr>
        <p:spPr bwMode="auto">
          <a:xfrm>
            <a:off x="3276000" y="3960000"/>
            <a:ext cx="2592000" cy="360000"/>
          </a:xfrm>
          <a:prstGeom prst="flowChartInputOutpu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id-ID" sz="1800" b="1" i="0" u="sng" strike="noStrike" cap="none" normalizeH="0" baseline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759 L 0.00417 -0.182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70" grpId="0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jelika Rose" pitchFamily="2" charset="0"/>
                <a:ea typeface="Anjelika Rose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76400"/>
            <a:ext cx="398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13716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u="none" dirty="0" err="1">
                <a:solidFill>
                  <a:schemeClr val="tx1"/>
                </a:solidFill>
                <a:latin typeface="Anjelika Rose" pitchFamily="2" charset="0"/>
              </a:rPr>
              <a:t>Bidang</a:t>
            </a:r>
            <a:r>
              <a:rPr lang="id-ID" sz="2000" u="none" dirty="0">
                <a:solidFill>
                  <a:schemeClr val="tx1"/>
                </a:solidFill>
                <a:latin typeface="Anjelika Rose" pitchFamily="2" charset="0"/>
              </a:rPr>
              <a:t>/sisi Balok</a:t>
            </a:r>
            <a:r>
              <a:rPr lang="en-US" sz="2000" u="none" dirty="0">
                <a:solidFill>
                  <a:schemeClr val="tx1"/>
                </a:solidFill>
                <a:latin typeface="Anjelika Rose" pitchFamily="2" charset="0"/>
              </a:rPr>
              <a:t> </a:t>
            </a:r>
            <a:r>
              <a:rPr lang="en-US" sz="2000" u="none" dirty="0" err="1">
                <a:solidFill>
                  <a:schemeClr val="tx1"/>
                </a:solidFill>
                <a:latin typeface="Anjelika Rose" pitchFamily="2" charset="0"/>
              </a:rPr>
              <a:t>Memiliki</a:t>
            </a:r>
            <a:r>
              <a:rPr lang="en-US" sz="2000" u="none" dirty="0">
                <a:solidFill>
                  <a:schemeClr val="tx1"/>
                </a:solidFill>
                <a:latin typeface="Anjelika Rose" pitchFamily="2" charset="0"/>
              </a:rPr>
              <a:t>  . . . . </a:t>
            </a:r>
            <a:r>
              <a:rPr lang="en-US" sz="2000" u="none" dirty="0" err="1">
                <a:solidFill>
                  <a:schemeClr val="tx1"/>
                </a:solidFill>
                <a:latin typeface="Anjelika Rose" pitchFamily="2" charset="0"/>
              </a:rPr>
              <a:t>Pasang</a:t>
            </a:r>
            <a:r>
              <a:rPr lang="en-US" sz="2000" u="none" dirty="0">
                <a:solidFill>
                  <a:schemeClr val="tx1"/>
                </a:solidFill>
                <a:latin typeface="Anjelika Rose" pitchFamily="2" charset="0"/>
              </a:rPr>
              <a:t> </a:t>
            </a:r>
            <a:r>
              <a:rPr lang="en-US" sz="2000" u="none" dirty="0" err="1">
                <a:solidFill>
                  <a:schemeClr val="tx1"/>
                </a:solidFill>
                <a:latin typeface="Anjelika Rose" pitchFamily="2" charset="0"/>
              </a:rPr>
              <a:t>bidang</a:t>
            </a:r>
            <a:r>
              <a:rPr lang="en-US" sz="2000" u="none" dirty="0">
                <a:solidFill>
                  <a:schemeClr val="tx1"/>
                </a:solidFill>
                <a:latin typeface="Anjelika Rose" pitchFamily="2" charset="0"/>
              </a:rPr>
              <a:t> yang </a:t>
            </a:r>
            <a:r>
              <a:rPr lang="en-US" sz="2000" u="none" dirty="0" err="1">
                <a:solidFill>
                  <a:schemeClr val="tx1"/>
                </a:solidFill>
                <a:latin typeface="Anjelika Rose" pitchFamily="2" charset="0"/>
              </a:rPr>
              <a:t>kongruen</a:t>
            </a:r>
            <a:endParaRPr lang="en-US" sz="2000" u="none" dirty="0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7200" y="13716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u="none">
                <a:solidFill>
                  <a:schemeClr val="tx1"/>
                </a:solidFill>
                <a:latin typeface="Animated" pitchFamily="2" charset="0"/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29013" y="2667000"/>
            <a:ext cx="833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none" dirty="0">
                <a:solidFill>
                  <a:srgbClr val="FF0000"/>
                </a:solidFill>
                <a:latin typeface="Animated" pitchFamily="2" charset="0"/>
              </a:rPr>
              <a:t>1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2503488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none">
                <a:solidFill>
                  <a:srgbClr val="FF0000"/>
                </a:solidFill>
                <a:latin typeface="Animated" pitchFamily="2" charset="0"/>
              </a:rPr>
              <a:t>2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905250" y="18288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none">
                <a:solidFill>
                  <a:srgbClr val="FF0000"/>
                </a:solidFill>
                <a:latin typeface="Animated" pitchFamily="2" charset="0"/>
              </a:rPr>
              <a:t>3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567113" y="1060450"/>
            <a:ext cx="774700" cy="708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none">
                <a:solidFill>
                  <a:srgbClr val="0070C0"/>
                </a:solidFill>
                <a:latin typeface="Animated" pitchFamily="2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8588" y="4111625"/>
            <a:ext cx="1501775" cy="67945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4787900"/>
            <a:ext cx="1503363" cy="844550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3888" y="4110038"/>
            <a:ext cx="774700" cy="681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3825" y="3275013"/>
            <a:ext cx="1501775" cy="844550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2598738"/>
            <a:ext cx="1501775" cy="67945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0838" y="4110038"/>
            <a:ext cx="773112" cy="681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0" u="none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70" grpId="0" animBg="1"/>
      <p:bldP spid="5" grpId="0"/>
      <p:bldP spid="5" grpId="1"/>
      <p:bldP spid="72" grpId="0"/>
      <p:bldP spid="72" grpId="1"/>
      <p:bldP spid="73" grpId="0"/>
      <p:bldP spid="73" grpId="1"/>
      <p:bldP spid="75" grpId="0" animBg="1"/>
      <p:bldP spid="75" grpId="1" animBg="1"/>
      <p:bldP spid="75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jelika Rose" pitchFamily="2" charset="0"/>
                <a:ea typeface="Anjelika Rose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24150"/>
            <a:ext cx="398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7200" y="13716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>
                <a:solidFill>
                  <a:schemeClr val="tx1"/>
                </a:solidFill>
                <a:latin typeface="Animated" pitchFamily="2" charset="0"/>
              </a:rPr>
              <a:t>2</a:t>
            </a:r>
            <a:endParaRPr lang="en-US" sz="6000" u="none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819650" y="2419350"/>
            <a:ext cx="2392363" cy="811213"/>
            <a:chOff x="4819650" y="1371600"/>
            <a:chExt cx="2392361" cy="811213"/>
          </a:xfrm>
        </p:grpSpPr>
        <p:sp>
          <p:nvSpPr>
            <p:cNvPr id="3087" name="TextBox 2"/>
            <p:cNvSpPr txBox="1">
              <a:spLocks noChangeArrowheads="1"/>
            </p:cNvSpPr>
            <p:nvPr/>
          </p:nvSpPr>
          <p:spPr bwMode="auto">
            <a:xfrm>
              <a:off x="6057900" y="1371600"/>
              <a:ext cx="11541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u="none">
                  <a:solidFill>
                    <a:schemeClr val="tx1"/>
                  </a:solidFill>
                  <a:latin typeface="Anjelika Rose" pitchFamily="2" charset="0"/>
                </a:rPr>
                <a:t>S</a:t>
              </a:r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isi </a:t>
              </a:r>
              <a:r>
                <a:rPr lang="id-ID" sz="2000" u="none">
                  <a:solidFill>
                    <a:srgbClr val="FF0000"/>
                  </a:solidFill>
                  <a:latin typeface="Anjelika Rose" pitchFamily="2" charset="0"/>
                </a:rPr>
                <a:t>Atas</a:t>
              </a:r>
              <a:endParaRPr lang="en-US" sz="2000" u="none">
                <a:solidFill>
                  <a:srgbClr val="FF0000"/>
                </a:solidFill>
                <a:latin typeface="Anjelika Rose" pitchFamily="2" charset="0"/>
              </a:endParaRPr>
            </a:p>
          </p:txBody>
        </p:sp>
        <p:cxnSp>
          <p:nvCxnSpPr>
            <p:cNvPr id="3088" name="Shape 12"/>
            <p:cNvCxnSpPr>
              <a:cxnSpLocks noChangeShapeType="1"/>
            </p:cNvCxnSpPr>
            <p:nvPr/>
          </p:nvCxnSpPr>
          <p:spPr bwMode="auto">
            <a:xfrm flipV="1">
              <a:off x="4819650" y="1600200"/>
              <a:ext cx="1276350" cy="58261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95950" y="3333750"/>
            <a:ext cx="2457450" cy="811213"/>
            <a:chOff x="5695950" y="2286000"/>
            <a:chExt cx="2457450" cy="811213"/>
          </a:xfrm>
        </p:grpSpPr>
        <p:sp>
          <p:nvSpPr>
            <p:cNvPr id="3085" name="TextBox 15"/>
            <p:cNvSpPr txBox="1">
              <a:spLocks noChangeArrowheads="1"/>
            </p:cNvSpPr>
            <p:nvPr/>
          </p:nvSpPr>
          <p:spPr bwMode="auto">
            <a:xfrm>
              <a:off x="6999289" y="2286000"/>
              <a:ext cx="11541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u="none">
                  <a:solidFill>
                    <a:schemeClr val="tx1"/>
                  </a:solidFill>
                  <a:latin typeface="Anjelika Rose" pitchFamily="2" charset="0"/>
                </a:rPr>
                <a:t>S</a:t>
              </a:r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isi </a:t>
              </a:r>
              <a:r>
                <a:rPr lang="id-ID" sz="2000" u="none">
                  <a:solidFill>
                    <a:srgbClr val="FF0000"/>
                  </a:solidFill>
                  <a:latin typeface="Anjelika Rose" pitchFamily="2" charset="0"/>
                </a:rPr>
                <a:t>Tegak</a:t>
              </a:r>
              <a:endParaRPr lang="en-US" sz="2000" u="none">
                <a:solidFill>
                  <a:srgbClr val="FF0000"/>
                </a:solidFill>
                <a:latin typeface="Anjelika Rose" pitchFamily="2" charset="0"/>
              </a:endParaRPr>
            </a:p>
          </p:txBody>
        </p:sp>
        <p:cxnSp>
          <p:nvCxnSpPr>
            <p:cNvPr id="3086" name="Shape 12"/>
            <p:cNvCxnSpPr>
              <a:cxnSpLocks noChangeShapeType="1"/>
            </p:cNvCxnSpPr>
            <p:nvPr/>
          </p:nvCxnSpPr>
          <p:spPr bwMode="auto">
            <a:xfrm flipV="1">
              <a:off x="5695950" y="2514600"/>
              <a:ext cx="1276350" cy="582613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33825" y="4476750"/>
            <a:ext cx="2097088" cy="933450"/>
            <a:chOff x="3933825" y="3429001"/>
            <a:chExt cx="2097086" cy="933509"/>
          </a:xfrm>
        </p:grpSpPr>
        <p:sp>
          <p:nvSpPr>
            <p:cNvPr id="3083" name="TextBox 17"/>
            <p:cNvSpPr txBox="1">
              <a:spLocks noChangeArrowheads="1"/>
            </p:cNvSpPr>
            <p:nvPr/>
          </p:nvSpPr>
          <p:spPr bwMode="auto">
            <a:xfrm>
              <a:off x="4876800" y="3962400"/>
              <a:ext cx="11541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000" u="none">
                  <a:solidFill>
                    <a:schemeClr val="tx1"/>
                  </a:solidFill>
                  <a:latin typeface="Anjelika Rose" pitchFamily="2" charset="0"/>
                </a:rPr>
                <a:t>S</a:t>
              </a:r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isi </a:t>
              </a:r>
              <a:r>
                <a:rPr lang="id-ID" sz="2000" u="none">
                  <a:solidFill>
                    <a:srgbClr val="FF0000"/>
                  </a:solidFill>
                  <a:latin typeface="Anjelika Rose" pitchFamily="2" charset="0"/>
                </a:rPr>
                <a:t>Alas</a:t>
              </a:r>
              <a:endParaRPr lang="en-US" sz="2000" u="none">
                <a:solidFill>
                  <a:srgbClr val="FF0000"/>
                </a:solidFill>
                <a:latin typeface="Anjelika Rose" pitchFamily="2" charset="0"/>
              </a:endParaRPr>
            </a:p>
          </p:txBody>
        </p:sp>
        <p:cxnSp>
          <p:nvCxnSpPr>
            <p:cNvPr id="3084" name="Shape 12"/>
            <p:cNvCxnSpPr>
              <a:cxnSpLocks noChangeShapeType="1"/>
            </p:cNvCxnSpPr>
            <p:nvPr/>
          </p:nvCxnSpPr>
          <p:spPr bwMode="auto">
            <a:xfrm>
              <a:off x="3933825" y="3429001"/>
              <a:ext cx="1019175" cy="76199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71600" y="13716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u="none">
                <a:solidFill>
                  <a:schemeClr val="tx1"/>
                </a:solidFill>
                <a:latin typeface="Anjelika Rose" pitchFamily="2" charset="0"/>
              </a:rPr>
              <a:t>Bidang</a:t>
            </a:r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/sisi pada Balok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7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9088" y="1677988"/>
            <a:ext cx="703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imated" pitchFamily="2" charset="0"/>
              </a:rPr>
              <a:t>RUSUK </a:t>
            </a:r>
            <a:r>
              <a:rPr lang="id-ID" sz="2000" u="none">
                <a:solidFill>
                  <a:schemeClr val="tx1"/>
                </a:solidFill>
                <a:latin typeface="Animated" pitchFamily="2" charset="0"/>
              </a:rPr>
              <a:t>P</a:t>
            </a:r>
            <a:r>
              <a:rPr lang="en-US" sz="2000" u="none">
                <a:solidFill>
                  <a:schemeClr val="tx1"/>
                </a:solidFill>
                <a:latin typeface="Animated" pitchFamily="2" charset="0"/>
              </a:rPr>
              <a:t>ada BALOK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7200" y="13716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>
                <a:solidFill>
                  <a:schemeClr val="tx1"/>
                </a:solidFill>
                <a:latin typeface="Animated" pitchFamily="2" charset="0"/>
              </a:rPr>
              <a:t>3</a:t>
            </a:r>
            <a:endParaRPr lang="en-US" sz="6000" u="none">
              <a:solidFill>
                <a:schemeClr val="tx1"/>
              </a:solidFill>
              <a:latin typeface="Animated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95800" y="2895600"/>
            <a:ext cx="1752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14575"/>
            <a:ext cx="3762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0000" y="4235450"/>
            <a:ext cx="2847975" cy="933450"/>
            <a:chOff x="3933825" y="4476691"/>
            <a:chExt cx="2847975" cy="933509"/>
          </a:xfrm>
        </p:grpSpPr>
        <p:sp>
          <p:nvSpPr>
            <p:cNvPr id="4124" name="TextBox 27"/>
            <p:cNvSpPr txBox="1">
              <a:spLocks noChangeArrowheads="1"/>
            </p:cNvSpPr>
            <p:nvPr/>
          </p:nvSpPr>
          <p:spPr bwMode="auto">
            <a:xfrm>
              <a:off x="4876800" y="501009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Rusuk </a:t>
              </a:r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Panjang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  <p:cxnSp>
          <p:nvCxnSpPr>
            <p:cNvPr id="4125" name="Shape 12"/>
            <p:cNvCxnSpPr>
              <a:cxnSpLocks noChangeShapeType="1"/>
            </p:cNvCxnSpPr>
            <p:nvPr/>
          </p:nvCxnSpPr>
          <p:spPr bwMode="auto">
            <a:xfrm>
              <a:off x="3933825" y="4476691"/>
              <a:ext cx="1019175" cy="76199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3352800" y="3848100"/>
            <a:ext cx="2311400" cy="127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2667000" y="2971800"/>
            <a:ext cx="2311400" cy="127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3327400" y="2616200"/>
            <a:ext cx="2311400" cy="127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2616200" y="4191000"/>
            <a:ext cx="2311400" cy="127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V="1">
            <a:off x="4940300" y="3822700"/>
            <a:ext cx="838200" cy="4191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flipV="1">
            <a:off x="2514600" y="3810000"/>
            <a:ext cx="838200" cy="4191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V="1">
            <a:off x="2514600" y="2590800"/>
            <a:ext cx="838200" cy="4191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4876800" y="2590800"/>
            <a:ext cx="838200" cy="4191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5410200" y="2743200"/>
            <a:ext cx="2847975" cy="933450"/>
            <a:chOff x="3933825" y="4476691"/>
            <a:chExt cx="2847975" cy="933509"/>
          </a:xfrm>
        </p:grpSpPr>
        <p:sp>
          <p:nvSpPr>
            <p:cNvPr id="4122" name="TextBox 55"/>
            <p:cNvSpPr txBox="1">
              <a:spLocks noChangeArrowheads="1"/>
            </p:cNvSpPr>
            <p:nvPr/>
          </p:nvSpPr>
          <p:spPr bwMode="auto">
            <a:xfrm>
              <a:off x="4876800" y="501009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Rusuk </a:t>
              </a:r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Lebar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  <p:cxnSp>
          <p:nvCxnSpPr>
            <p:cNvPr id="4123" name="Shape 12"/>
            <p:cNvCxnSpPr>
              <a:cxnSpLocks noChangeShapeType="1"/>
            </p:cNvCxnSpPr>
            <p:nvPr/>
          </p:nvCxnSpPr>
          <p:spPr bwMode="auto">
            <a:xfrm>
              <a:off x="3933825" y="4476691"/>
              <a:ext cx="1019175" cy="76199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715000" y="3581400"/>
            <a:ext cx="2847975" cy="933450"/>
            <a:chOff x="3933825" y="4476691"/>
            <a:chExt cx="2847975" cy="933509"/>
          </a:xfrm>
        </p:grpSpPr>
        <p:sp>
          <p:nvSpPr>
            <p:cNvPr id="4120" name="TextBox 58"/>
            <p:cNvSpPr txBox="1">
              <a:spLocks noChangeArrowheads="1"/>
            </p:cNvSpPr>
            <p:nvPr/>
          </p:nvSpPr>
          <p:spPr bwMode="auto">
            <a:xfrm>
              <a:off x="4876800" y="501009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Rusuk </a:t>
              </a:r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Tinggi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  <p:cxnSp>
          <p:nvCxnSpPr>
            <p:cNvPr id="4121" name="Shape 12"/>
            <p:cNvCxnSpPr>
              <a:cxnSpLocks noChangeShapeType="1"/>
            </p:cNvCxnSpPr>
            <p:nvPr/>
          </p:nvCxnSpPr>
          <p:spPr bwMode="auto">
            <a:xfrm>
              <a:off x="3933825" y="4476691"/>
              <a:ext cx="1019175" cy="76199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stealth" w="med" len="med"/>
            </a:ln>
          </p:spPr>
        </p:cxnSp>
      </p:grp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5715000" y="2590800"/>
            <a:ext cx="0" cy="12954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4953000" y="2971800"/>
            <a:ext cx="0" cy="12954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3352800" y="2590800"/>
            <a:ext cx="0" cy="12954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2552700" y="2933700"/>
            <a:ext cx="0" cy="1295400"/>
          </a:xfrm>
          <a:prstGeom prst="straightConnector1">
            <a:avLst/>
          </a:prstGeom>
          <a:noFill/>
          <a:ln w="76200" algn="ctr">
            <a:solidFill>
              <a:srgbClr val="FA0C06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9088" y="1677988"/>
            <a:ext cx="703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jelika Rose" pitchFamily="2" charset="0"/>
              </a:rPr>
              <a:t>Keliling RUSUK BALOK </a:t>
            </a:r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= 4 . ( p + l + t)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95800" y="2895600"/>
            <a:ext cx="1752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>
                <a:solidFill>
                  <a:schemeClr val="tx1"/>
                </a:solidFill>
                <a:latin typeface="Animated" pitchFamily="2" charset="0"/>
              </a:rPr>
              <a:t>4</a:t>
            </a:r>
            <a:endParaRPr lang="en-US" sz="6000" u="none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133600" y="2314575"/>
            <a:ext cx="4267200" cy="1952625"/>
            <a:chOff x="2133600" y="2314545"/>
            <a:chExt cx="5451770" cy="2248855"/>
          </a:xfrm>
        </p:grpSpPr>
        <p:pic>
          <p:nvPicPr>
            <p:cNvPr id="5134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2314545"/>
              <a:ext cx="3762785" cy="2228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TextBox 31"/>
            <p:cNvSpPr txBox="1">
              <a:spLocks noChangeArrowheads="1"/>
            </p:cNvSpPr>
            <p:nvPr/>
          </p:nvSpPr>
          <p:spPr bwMode="auto">
            <a:xfrm>
              <a:off x="3235035" y="416329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 = 6 cm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  <p:sp>
          <p:nvSpPr>
            <p:cNvPr id="5136" name="TextBox 33"/>
            <p:cNvSpPr txBox="1">
              <a:spLocks noChangeArrowheads="1"/>
            </p:cNvSpPr>
            <p:nvPr/>
          </p:nvSpPr>
          <p:spPr bwMode="auto">
            <a:xfrm>
              <a:off x="5389425" y="390698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l = 5 cm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  <p:sp>
          <p:nvSpPr>
            <p:cNvPr id="5137" name="TextBox 34"/>
            <p:cNvSpPr txBox="1">
              <a:spLocks noChangeArrowheads="1"/>
            </p:cNvSpPr>
            <p:nvPr/>
          </p:nvSpPr>
          <p:spPr bwMode="auto">
            <a:xfrm>
              <a:off x="5680370" y="302889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 = 4 cm</a:t>
              </a:r>
              <a:endParaRPr lang="en-US" sz="2000" u="none">
                <a:solidFill>
                  <a:srgbClr val="FA0C06"/>
                </a:solidFill>
                <a:latin typeface="Anjelika Rose" pitchFamily="2" charset="0"/>
              </a:endParaRPr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2000" y="4419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Hitunglah keliling rusuk pada gambar diatas !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2000" y="4684713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jelika Rose" pitchFamily="2" charset="0"/>
              </a:rPr>
              <a:t>Jawab :</a:t>
            </a:r>
            <a:endParaRPr lang="en-US" sz="2000" u="none">
              <a:solidFill>
                <a:srgbClr val="FA0C06"/>
              </a:solidFill>
              <a:latin typeface="Anjelika Rose" pitchFamily="2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76288" y="4973638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Keliling rusuk = 4.(p + l + t) = 4.(6+5+4) 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117850" y="531971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= 4 . (15)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24200" y="56959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jelika Rose" pitchFamily="2" charset="0"/>
              </a:rPr>
              <a:t>= 60 CM</a:t>
            </a:r>
            <a:endParaRPr lang="en-US" sz="2000" u="none">
              <a:solidFill>
                <a:srgbClr val="FA0C06"/>
              </a:solidFill>
              <a:latin typeface="Anjelika Ros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38" grpId="0"/>
      <p:bldP spid="43" grpId="0"/>
      <p:bldP spid="44" grpId="0"/>
      <p:bldP spid="45" grpId="0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jelika Rose" pitchFamily="2" charset="0"/>
              </a:rPr>
              <a:t>Titik SUDUT   : </a:t>
            </a:r>
            <a:r>
              <a:rPr lang="id-ID" sz="2000" u="none">
                <a:solidFill>
                  <a:schemeClr val="tx1"/>
                </a:solidFill>
                <a:latin typeface="Anjelika Rose" pitchFamily="2" charset="0"/>
              </a:rPr>
              <a:t>Pertemuan antara TIGA rusuk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95800" y="2895600"/>
            <a:ext cx="1752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>
                <a:solidFill>
                  <a:schemeClr val="tx1"/>
                </a:solidFill>
                <a:latin typeface="Animated" pitchFamily="2" charset="0"/>
              </a:rPr>
              <a:t>5</a:t>
            </a:r>
            <a:endParaRPr lang="en-US" sz="6000" u="none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286000" y="2667000"/>
            <a:ext cx="4059238" cy="2614613"/>
            <a:chOff x="2286000" y="2667000"/>
            <a:chExt cx="4059380" cy="2615160"/>
          </a:xfrm>
        </p:grpSpPr>
        <p:pic>
          <p:nvPicPr>
            <p:cNvPr id="616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2590800" y="2895600"/>
              <a:ext cx="34290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3" name="Group 40"/>
            <p:cNvGrpSpPr>
              <a:grpSpLocks/>
            </p:cNvGrpSpPr>
            <p:nvPr/>
          </p:nvGrpSpPr>
          <p:grpSpPr bwMode="auto">
            <a:xfrm>
              <a:off x="2286000" y="2667000"/>
              <a:ext cx="4059380" cy="2615160"/>
              <a:chOff x="2286000" y="2675600"/>
              <a:chExt cx="4059380" cy="2615160"/>
            </a:xfrm>
          </p:grpSpPr>
          <p:sp>
            <p:nvSpPr>
              <p:cNvPr id="6164" name="TextBox 17"/>
              <p:cNvSpPr txBox="1">
                <a:spLocks noChangeArrowheads="1"/>
              </p:cNvSpPr>
              <p:nvPr/>
            </p:nvSpPr>
            <p:spPr bwMode="auto">
              <a:xfrm>
                <a:off x="2376055" y="4876800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A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65" name="TextBox 18"/>
              <p:cNvSpPr txBox="1">
                <a:spLocks noChangeArrowheads="1"/>
              </p:cNvSpPr>
              <p:nvPr/>
            </p:nvSpPr>
            <p:spPr bwMode="auto">
              <a:xfrm>
                <a:off x="3165755" y="4225635"/>
                <a:ext cx="381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D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66" name="TextBox 19"/>
              <p:cNvSpPr txBox="1">
                <a:spLocks noChangeArrowheads="1"/>
              </p:cNvSpPr>
              <p:nvPr/>
            </p:nvSpPr>
            <p:spPr bwMode="auto">
              <a:xfrm>
                <a:off x="5056910" y="4890650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B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67" name="TextBox 20"/>
              <p:cNvSpPr txBox="1">
                <a:spLocks noChangeArrowheads="1"/>
              </p:cNvSpPr>
              <p:nvPr/>
            </p:nvSpPr>
            <p:spPr bwMode="auto">
              <a:xfrm>
                <a:off x="5964380" y="4308760"/>
                <a:ext cx="381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C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68" name="TextBox 21"/>
              <p:cNvSpPr txBox="1">
                <a:spLocks noChangeArrowheads="1"/>
              </p:cNvSpPr>
              <p:nvPr/>
            </p:nvSpPr>
            <p:spPr bwMode="auto">
              <a:xfrm>
                <a:off x="2286000" y="3396040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E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69" name="TextBox 22"/>
              <p:cNvSpPr txBox="1">
                <a:spLocks noChangeArrowheads="1"/>
              </p:cNvSpPr>
              <p:nvPr/>
            </p:nvSpPr>
            <p:spPr bwMode="auto">
              <a:xfrm>
                <a:off x="3186540" y="2675600"/>
                <a:ext cx="381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H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70" name="TextBox 23"/>
              <p:cNvSpPr txBox="1">
                <a:spLocks noChangeArrowheads="1"/>
              </p:cNvSpPr>
              <p:nvPr/>
            </p:nvSpPr>
            <p:spPr bwMode="auto">
              <a:xfrm>
                <a:off x="5181600" y="3409890"/>
                <a:ext cx="381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F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6171" name="TextBox 24"/>
              <p:cNvSpPr txBox="1">
                <a:spLocks noChangeArrowheads="1"/>
              </p:cNvSpPr>
              <p:nvPr/>
            </p:nvSpPr>
            <p:spPr bwMode="auto">
              <a:xfrm>
                <a:off x="5943600" y="2743200"/>
                <a:ext cx="3810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G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</p:grpSp>
      </p:grpSp>
      <p:sp>
        <p:nvSpPr>
          <p:cNvPr id="28" name="Oval 27"/>
          <p:cNvSpPr/>
          <p:nvPr/>
        </p:nvSpPr>
        <p:spPr bwMode="auto">
          <a:xfrm>
            <a:off x="2320925" y="4683125"/>
            <a:ext cx="609600" cy="519113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633913"/>
            <a:ext cx="609600" cy="519112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15000" y="4176713"/>
            <a:ext cx="609600" cy="519112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124200" y="4176713"/>
            <a:ext cx="609600" cy="519112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286000" y="3155950"/>
            <a:ext cx="609600" cy="519113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76800" y="3155950"/>
            <a:ext cx="609600" cy="519113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715000" y="2728913"/>
            <a:ext cx="609600" cy="519112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124200" y="2728913"/>
            <a:ext cx="609600" cy="519112"/>
          </a:xfrm>
          <a:prstGeom prst="ellipse">
            <a:avLst/>
          </a:prstGeom>
          <a:solidFill>
            <a:srgbClr val="14F7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5410200"/>
            <a:ext cx="2438400" cy="519113"/>
          </a:xfrm>
          <a:prstGeom prst="ellipse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d-ID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8 Titik Sudut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4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7" grpId="0" animBg="1"/>
      <p:bldP spid="47" grpId="1" animBg="1"/>
      <p:bldP spid="47" grpId="2" animBg="1"/>
      <p:bldP spid="47" grpId="3" animBg="1"/>
      <p:bldP spid="47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>
                <a:solidFill>
                  <a:srgbClr val="FA0C06"/>
                </a:solidFill>
                <a:latin typeface="Anjelika Rose" pitchFamily="2" charset="0"/>
              </a:rPr>
              <a:t>Diagonal Bidang</a:t>
            </a:r>
            <a:endParaRPr lang="en-US" sz="2000" u="none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>
                <a:solidFill>
                  <a:schemeClr val="tx1"/>
                </a:solidFill>
                <a:latin typeface="Animated" pitchFamily="2" charset="0"/>
              </a:rPr>
              <a:t>6</a:t>
            </a:r>
            <a:endParaRPr lang="en-US" sz="6000" u="none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84163" y="2743200"/>
            <a:ext cx="3297237" cy="2290763"/>
            <a:chOff x="512620" y="2737945"/>
            <a:chExt cx="3297380" cy="2291255"/>
          </a:xfrm>
        </p:grpSpPr>
        <p:pic>
          <p:nvPicPr>
            <p:cNvPr id="82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760205" y="2988302"/>
              <a:ext cx="2785331" cy="179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" name="TextBox 17"/>
            <p:cNvSpPr txBox="1">
              <a:spLocks noChangeArrowheads="1"/>
            </p:cNvSpPr>
            <p:nvPr/>
          </p:nvSpPr>
          <p:spPr bwMode="auto">
            <a:xfrm>
              <a:off x="585770" y="4662089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4" name="TextBox 18"/>
            <p:cNvSpPr txBox="1">
              <a:spLocks noChangeArrowheads="1"/>
            </p:cNvSpPr>
            <p:nvPr/>
          </p:nvSpPr>
          <p:spPr bwMode="auto">
            <a:xfrm>
              <a:off x="1227233" y="409288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D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5" name="TextBox 19"/>
            <p:cNvSpPr txBox="1">
              <a:spLocks noChangeArrowheads="1"/>
            </p:cNvSpPr>
            <p:nvPr/>
          </p:nvSpPr>
          <p:spPr bwMode="auto">
            <a:xfrm>
              <a:off x="2763393" y="46741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6" name="TextBox 20"/>
            <p:cNvSpPr txBox="1">
              <a:spLocks noChangeArrowheads="1"/>
            </p:cNvSpPr>
            <p:nvPr/>
          </p:nvSpPr>
          <p:spPr bwMode="auto">
            <a:xfrm>
              <a:off x="3500519" y="416554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7" name="TextBox 21"/>
            <p:cNvSpPr txBox="1">
              <a:spLocks noChangeArrowheads="1"/>
            </p:cNvSpPr>
            <p:nvPr/>
          </p:nvSpPr>
          <p:spPr bwMode="auto">
            <a:xfrm>
              <a:off x="512620" y="3367706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8" name="TextBox 22"/>
            <p:cNvSpPr txBox="1">
              <a:spLocks noChangeArrowheads="1"/>
            </p:cNvSpPr>
            <p:nvPr/>
          </p:nvSpPr>
          <p:spPr bwMode="auto">
            <a:xfrm>
              <a:off x="1244117" y="2737945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H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9" name="TextBox 23"/>
            <p:cNvSpPr txBox="1">
              <a:spLocks noChangeArrowheads="1"/>
            </p:cNvSpPr>
            <p:nvPr/>
          </p:nvSpPr>
          <p:spPr bwMode="auto">
            <a:xfrm>
              <a:off x="2864677" y="33798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0" name="TextBox 24"/>
            <p:cNvSpPr txBox="1">
              <a:spLocks noChangeArrowheads="1"/>
            </p:cNvSpPr>
            <p:nvPr/>
          </p:nvSpPr>
          <p:spPr bwMode="auto">
            <a:xfrm>
              <a:off x="3483639" y="279703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1" name="TextBox 54"/>
            <p:cNvSpPr txBox="1">
              <a:spLocks noChangeArrowheads="1"/>
            </p:cNvSpPr>
            <p:nvPr/>
          </p:nvSpPr>
          <p:spPr bwMode="auto">
            <a:xfrm>
              <a:off x="1676395" y="462909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2" name="TextBox 55"/>
            <p:cNvSpPr txBox="1">
              <a:spLocks noChangeArrowheads="1"/>
            </p:cNvSpPr>
            <p:nvPr/>
          </p:nvSpPr>
          <p:spPr bwMode="auto">
            <a:xfrm>
              <a:off x="3221185" y="44143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3" name="TextBox 56"/>
            <p:cNvSpPr txBox="1">
              <a:spLocks noChangeArrowheads="1"/>
            </p:cNvSpPr>
            <p:nvPr/>
          </p:nvSpPr>
          <p:spPr bwMode="auto">
            <a:xfrm>
              <a:off x="3477485" y="353542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126038" y="3165475"/>
            <a:ext cx="1960562" cy="1330325"/>
            <a:chOff x="4973780" y="3079303"/>
            <a:chExt cx="1960420" cy="1329827"/>
          </a:xfrm>
        </p:grpSpPr>
        <p:grpSp>
          <p:nvGrpSpPr>
            <p:cNvPr id="8224" name="Group 43"/>
            <p:cNvGrpSpPr>
              <a:grpSpLocks/>
            </p:cNvGrpSpPr>
            <p:nvPr/>
          </p:nvGrpSpPr>
          <p:grpSpPr bwMode="auto">
            <a:xfrm>
              <a:off x="4973780" y="3079303"/>
              <a:ext cx="1840411" cy="1329827"/>
              <a:chOff x="4973780" y="3079303"/>
              <a:chExt cx="1840411" cy="132982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181727" y="3428422"/>
                <a:ext cx="1501666" cy="68078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id-ID" u="none" kern="0" dirty="0">
                    <a:solidFill>
                      <a:schemeClr val="bg1"/>
                    </a:solidFill>
                    <a:latin typeface="Anjelika Rose" pitchFamily="2" charset="0"/>
                    <a:ea typeface="Anjelika Rose" pitchFamily="2" charset="0"/>
                    <a:cs typeface="+mn-cs"/>
                  </a:rPr>
                  <a:t>Bidang ABCD</a:t>
                </a:r>
                <a:endParaRPr lang="en-US" u="none" kern="0" dirty="0">
                  <a:solidFill>
                    <a:schemeClr val="bg1"/>
                  </a:solidFill>
                  <a:latin typeface="Anjelika Rose" pitchFamily="2" charset="0"/>
                  <a:ea typeface="Anjelika Rose" pitchFamily="2" charset="0"/>
                  <a:cs typeface="+mn-cs"/>
                </a:endParaRPr>
              </a:p>
            </p:txBody>
          </p:sp>
          <p:sp>
            <p:nvSpPr>
              <p:cNvPr id="8228" name="TextBox 37"/>
              <p:cNvSpPr txBox="1">
                <a:spLocks noChangeArrowheads="1"/>
              </p:cNvSpPr>
              <p:nvPr/>
            </p:nvSpPr>
            <p:spPr bwMode="auto">
              <a:xfrm>
                <a:off x="4973780" y="4059380"/>
                <a:ext cx="309481" cy="34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A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8229" name="TextBox 40"/>
              <p:cNvSpPr txBox="1">
                <a:spLocks noChangeArrowheads="1"/>
              </p:cNvSpPr>
              <p:nvPr/>
            </p:nvSpPr>
            <p:spPr bwMode="auto">
              <a:xfrm>
                <a:off x="4980710" y="3093158"/>
                <a:ext cx="309481" cy="349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D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8230" name="TextBox 41"/>
              <p:cNvSpPr txBox="1">
                <a:spLocks noChangeArrowheads="1"/>
              </p:cNvSpPr>
              <p:nvPr/>
            </p:nvSpPr>
            <p:spPr bwMode="auto">
              <a:xfrm>
                <a:off x="6504710" y="4059380"/>
                <a:ext cx="309481" cy="34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B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  <p:sp>
            <p:nvSpPr>
              <p:cNvPr id="8231" name="TextBox 42"/>
              <p:cNvSpPr txBox="1">
                <a:spLocks noChangeArrowheads="1"/>
              </p:cNvSpPr>
              <p:nvPr/>
            </p:nvSpPr>
            <p:spPr bwMode="auto">
              <a:xfrm>
                <a:off x="6504710" y="3079303"/>
                <a:ext cx="309481" cy="349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id-ID" sz="2000" u="none">
                    <a:solidFill>
                      <a:srgbClr val="FA0C06"/>
                    </a:solidFill>
                    <a:latin typeface="Anjelika Rose" pitchFamily="2" charset="0"/>
                  </a:rPr>
                  <a:t>C</a:t>
                </a:r>
                <a:endParaRPr lang="en-US" sz="2000" u="none">
                  <a:solidFill>
                    <a:schemeClr val="tx1"/>
                  </a:solidFill>
                  <a:latin typeface="Anjelika Rose" pitchFamily="2" charset="0"/>
                </a:endParaRPr>
              </a:p>
            </p:txBody>
          </p:sp>
        </p:grpSp>
        <p:sp>
          <p:nvSpPr>
            <p:cNvPr id="8225" name="TextBox 57"/>
            <p:cNvSpPr txBox="1">
              <a:spLocks noChangeArrowheads="1"/>
            </p:cNvSpPr>
            <p:nvPr/>
          </p:nvSpPr>
          <p:spPr bwMode="auto">
            <a:xfrm>
              <a:off x="5749635" y="4005635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26" name="TextBox 58"/>
            <p:cNvSpPr txBox="1">
              <a:spLocks noChangeArrowheads="1"/>
            </p:cNvSpPr>
            <p:nvPr/>
          </p:nvSpPr>
          <p:spPr bwMode="auto">
            <a:xfrm>
              <a:off x="6624719" y="359693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462588" y="4724400"/>
            <a:ext cx="1319212" cy="1358900"/>
            <a:chOff x="7406713" y="3855158"/>
            <a:chExt cx="1319403" cy="1359402"/>
          </a:xfrm>
        </p:grpSpPr>
        <p:sp>
          <p:nvSpPr>
            <p:cNvPr id="35" name="Rectangle 34"/>
            <p:cNvSpPr/>
            <p:nvPr/>
          </p:nvSpPr>
          <p:spPr>
            <a:xfrm>
              <a:off x="7619469" y="4190245"/>
              <a:ext cx="849435" cy="681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id-ID" u="none" kern="0" dirty="0">
                  <a:solidFill>
                    <a:schemeClr val="tx1"/>
                  </a:solidFill>
                  <a:latin typeface="Anjelika Rose" pitchFamily="2" charset="0"/>
                  <a:ea typeface="Anjelika Rose" pitchFamily="2" charset="0"/>
                  <a:cs typeface="+mn-cs"/>
                </a:rPr>
                <a:t>Bidang BCEG</a:t>
              </a:r>
              <a:endParaRPr lang="en-US" u="none" kern="0" dirty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  <a:cs typeface="+mn-cs"/>
              </a:endParaRPr>
            </a:p>
          </p:txBody>
        </p:sp>
        <p:sp>
          <p:nvSpPr>
            <p:cNvPr id="8218" name="TextBox 44"/>
            <p:cNvSpPr txBox="1">
              <a:spLocks noChangeArrowheads="1"/>
            </p:cNvSpPr>
            <p:nvPr/>
          </p:nvSpPr>
          <p:spPr bwMode="auto">
            <a:xfrm>
              <a:off x="7443979" y="48179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9" name="TextBox 45"/>
            <p:cNvSpPr txBox="1">
              <a:spLocks noChangeArrowheads="1"/>
            </p:cNvSpPr>
            <p:nvPr/>
          </p:nvSpPr>
          <p:spPr bwMode="auto">
            <a:xfrm>
              <a:off x="8305800" y="478341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20" name="TextBox 47"/>
            <p:cNvSpPr txBox="1">
              <a:spLocks noChangeArrowheads="1"/>
            </p:cNvSpPr>
            <p:nvPr/>
          </p:nvSpPr>
          <p:spPr bwMode="auto">
            <a:xfrm>
              <a:off x="7406713" y="3875890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21" name="TextBox 48"/>
            <p:cNvSpPr txBox="1">
              <a:spLocks noChangeArrowheads="1"/>
            </p:cNvSpPr>
            <p:nvPr/>
          </p:nvSpPr>
          <p:spPr bwMode="auto">
            <a:xfrm>
              <a:off x="8330485" y="3855158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22" name="TextBox 59"/>
            <p:cNvSpPr txBox="1">
              <a:spLocks noChangeArrowheads="1"/>
            </p:cNvSpPr>
            <p:nvPr/>
          </p:nvSpPr>
          <p:spPr bwMode="auto">
            <a:xfrm>
              <a:off x="7968609" y="481445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23" name="TextBox 60"/>
            <p:cNvSpPr txBox="1">
              <a:spLocks noChangeArrowheads="1"/>
            </p:cNvSpPr>
            <p:nvPr/>
          </p:nvSpPr>
          <p:spPr bwMode="auto">
            <a:xfrm>
              <a:off x="8416635" y="43295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937125" y="1409700"/>
            <a:ext cx="1997075" cy="1463675"/>
            <a:chOff x="4800600" y="1409775"/>
            <a:chExt cx="1997482" cy="1463249"/>
          </a:xfrm>
        </p:grpSpPr>
        <p:sp>
          <p:nvSpPr>
            <p:cNvPr id="34" name="Rectangle 33"/>
            <p:cNvSpPr/>
            <p:nvPr/>
          </p:nvSpPr>
          <p:spPr>
            <a:xfrm>
              <a:off x="5049889" y="1752575"/>
              <a:ext cx="1503668" cy="844304"/>
            </a:xfrm>
            <a:prstGeom prst="rect">
              <a:avLst/>
            </a:prstGeom>
            <a:solidFill>
              <a:srgbClr val="FFFF66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id-ID" u="none" kern="0" dirty="0">
                  <a:solidFill>
                    <a:schemeClr val="tx1"/>
                  </a:solidFill>
                  <a:latin typeface="Anjelika Rose" pitchFamily="2" charset="0"/>
                  <a:ea typeface="Anjelika Rose" pitchFamily="2" charset="0"/>
                  <a:cs typeface="+mn-cs"/>
                </a:rPr>
                <a:t>Bidang ABEF</a:t>
              </a:r>
              <a:endParaRPr lang="en-US" u="none" kern="0" dirty="0">
                <a:solidFill>
                  <a:schemeClr val="tx1"/>
                </a:solidFill>
                <a:latin typeface="Anjelika Rose" pitchFamily="2" charset="0"/>
                <a:ea typeface="Anjelika Rose" pitchFamily="2" charset="0"/>
                <a:cs typeface="+mn-cs"/>
              </a:endParaRPr>
            </a:p>
          </p:txBody>
        </p:sp>
        <p:sp>
          <p:nvSpPr>
            <p:cNvPr id="8211" name="TextBox 50"/>
            <p:cNvSpPr txBox="1">
              <a:spLocks noChangeArrowheads="1"/>
            </p:cNvSpPr>
            <p:nvPr/>
          </p:nvSpPr>
          <p:spPr bwMode="auto">
            <a:xfrm>
              <a:off x="4828310" y="2523274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2" name="TextBox 51"/>
            <p:cNvSpPr txBox="1">
              <a:spLocks noChangeArrowheads="1"/>
            </p:cNvSpPr>
            <p:nvPr/>
          </p:nvSpPr>
          <p:spPr bwMode="auto">
            <a:xfrm>
              <a:off x="6453374" y="2507670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3" name="TextBox 52"/>
            <p:cNvSpPr txBox="1">
              <a:spLocks noChangeArrowheads="1"/>
            </p:cNvSpPr>
            <p:nvPr/>
          </p:nvSpPr>
          <p:spPr bwMode="auto">
            <a:xfrm>
              <a:off x="4800600" y="140977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4" name="TextBox 53"/>
            <p:cNvSpPr txBox="1">
              <a:spLocks noChangeArrowheads="1"/>
            </p:cNvSpPr>
            <p:nvPr/>
          </p:nvSpPr>
          <p:spPr bwMode="auto">
            <a:xfrm>
              <a:off x="6471528" y="14211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5" name="TextBox 61"/>
            <p:cNvSpPr txBox="1">
              <a:spLocks noChangeArrowheads="1"/>
            </p:cNvSpPr>
            <p:nvPr/>
          </p:nvSpPr>
          <p:spPr bwMode="auto">
            <a:xfrm>
              <a:off x="5615771" y="245918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16" name="TextBox 62"/>
            <p:cNvSpPr txBox="1">
              <a:spLocks noChangeArrowheads="1"/>
            </p:cNvSpPr>
            <p:nvPr/>
          </p:nvSpPr>
          <p:spPr bwMode="auto">
            <a:xfrm>
              <a:off x="6488601" y="198120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5257800" y="1828800"/>
            <a:ext cx="1371600" cy="685800"/>
          </a:xfrm>
          <a:prstGeom prst="line">
            <a:avLst/>
          </a:prstGeom>
          <a:noFill/>
          <a:ln w="38100" algn="ctr">
            <a:solidFill>
              <a:srgbClr val="FA0C06"/>
            </a:solidFill>
            <a:round/>
            <a:headEnd/>
            <a:tailEnd/>
          </a:ln>
        </p:spPr>
      </p:cxnSp>
      <p:cxnSp>
        <p:nvCxnSpPr>
          <p:cNvPr id="74" name="Straight Connector 73"/>
          <p:cNvCxnSpPr>
            <a:cxnSpLocks noChangeShapeType="1"/>
            <a:endCxn id="8231" idx="2"/>
          </p:cNvCxnSpPr>
          <p:nvPr/>
        </p:nvCxnSpPr>
        <p:spPr bwMode="auto">
          <a:xfrm flipV="1">
            <a:off x="5334000" y="3516313"/>
            <a:ext cx="1477963" cy="59848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flipV="1">
            <a:off x="5715000" y="5105400"/>
            <a:ext cx="762000" cy="598488"/>
          </a:xfrm>
          <a:prstGeom prst="line">
            <a:avLst/>
          </a:prstGeom>
          <a:noFill/>
          <a:ln w="38100" algn="ctr">
            <a:solidFill>
              <a:srgbClr val="2704FC"/>
            </a:solidFill>
            <a:round/>
            <a:headEnd/>
            <a:tailEnd/>
          </a:ln>
        </p:spPr>
      </p:cxnSp>
      <p:grpSp>
        <p:nvGrpSpPr>
          <p:cNvPr id="57" name="Group 56"/>
          <p:cNvGrpSpPr/>
          <p:nvPr/>
        </p:nvGrpSpPr>
        <p:grpSpPr>
          <a:xfrm>
            <a:off x="6913415" y="1939635"/>
            <a:ext cx="1974275" cy="457200"/>
            <a:chOff x="6864925" y="2057400"/>
            <a:chExt cx="1974275" cy="45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7543800" y="2057400"/>
              <a:ext cx="990600" cy="457200"/>
              <a:chOff x="7543800" y="2057400"/>
              <a:chExt cx="990600" cy="457200"/>
            </a:xfrm>
          </p:grpSpPr>
          <p:cxnSp>
            <p:nvCxnSpPr>
              <p:cNvPr id="8208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7543800" y="2057400"/>
                <a:ext cx="228600" cy="457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09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7772400" y="2057400"/>
                <a:ext cx="7620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207" name="TextBox 82"/>
            <p:cNvSpPr txBox="1">
              <a:spLocks noChangeArrowheads="1"/>
            </p:cNvSpPr>
            <p:nvPr/>
          </p:nvSpPr>
          <p:spPr bwMode="auto">
            <a:xfrm>
              <a:off x="7391400" y="2133600"/>
              <a:ext cx="1447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u="none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id-ID" u="none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>
                  <a:latin typeface="Arial" pitchFamily="34" charset="0"/>
                  <a:cs typeface="Arial" pitchFamily="34" charset="0"/>
                </a:rPr>
                <a:t> + t</a:t>
              </a:r>
              <a:r>
                <a:rPr lang="id-ID" u="none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id-ID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82"/>
            <p:cNvSpPr txBox="1">
              <a:spLocks noChangeArrowheads="1"/>
            </p:cNvSpPr>
            <p:nvPr/>
          </p:nvSpPr>
          <p:spPr bwMode="auto">
            <a:xfrm>
              <a:off x="6864925" y="214053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u="none" dirty="0" smtClean="0">
                  <a:latin typeface="Comic Sans MS" pitchFamily="66" charset="0"/>
                  <a:ea typeface="Batang" pitchFamily="18" charset="-127"/>
                  <a:cs typeface="Arial" pitchFamily="34" charset="0"/>
                </a:rPr>
                <a:t>AF =</a:t>
              </a:r>
              <a:endParaRPr lang="id-ID" u="none" dirty="0"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34200" y="3733800"/>
            <a:ext cx="1974275" cy="457200"/>
            <a:chOff x="6864925" y="2057400"/>
            <a:chExt cx="1974275" cy="457200"/>
          </a:xfrm>
        </p:grpSpPr>
        <p:grpSp>
          <p:nvGrpSpPr>
            <p:cNvPr id="59" name="Group 55"/>
            <p:cNvGrpSpPr/>
            <p:nvPr/>
          </p:nvGrpSpPr>
          <p:grpSpPr>
            <a:xfrm>
              <a:off x="7543800" y="2057400"/>
              <a:ext cx="990600" cy="457200"/>
              <a:chOff x="7543800" y="2057400"/>
              <a:chExt cx="990600" cy="457200"/>
            </a:xfrm>
          </p:grpSpPr>
          <p:cxnSp>
            <p:nvCxnSpPr>
              <p:cNvPr id="62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7543800" y="2057400"/>
                <a:ext cx="228600" cy="457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7772400" y="2057400"/>
                <a:ext cx="7620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0" name="TextBox 82"/>
            <p:cNvSpPr txBox="1">
              <a:spLocks noChangeArrowheads="1"/>
            </p:cNvSpPr>
            <p:nvPr/>
          </p:nvSpPr>
          <p:spPr bwMode="auto">
            <a:xfrm>
              <a:off x="7391400" y="2133600"/>
              <a:ext cx="1447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u="none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id-ID" u="none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>
                  <a:latin typeface="Arial" pitchFamily="34" charset="0"/>
                  <a:cs typeface="Arial" pitchFamily="34" charset="0"/>
                </a:rPr>
                <a:t> + 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id-ID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82"/>
            <p:cNvSpPr txBox="1">
              <a:spLocks noChangeArrowheads="1"/>
            </p:cNvSpPr>
            <p:nvPr/>
          </p:nvSpPr>
          <p:spPr bwMode="auto">
            <a:xfrm>
              <a:off x="6864925" y="214053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u="none" dirty="0" smtClean="0">
                  <a:latin typeface="Comic Sans MS" pitchFamily="66" charset="0"/>
                  <a:ea typeface="Batang" pitchFamily="18" charset="-127"/>
                  <a:cs typeface="Arial" pitchFamily="34" charset="0"/>
                </a:rPr>
                <a:t>AC =</a:t>
              </a:r>
              <a:endParaRPr lang="id-ID" u="none" dirty="0"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58000" y="5181600"/>
            <a:ext cx="1974275" cy="457200"/>
            <a:chOff x="6864925" y="2057400"/>
            <a:chExt cx="1974275" cy="457200"/>
          </a:xfrm>
        </p:grpSpPr>
        <p:grpSp>
          <p:nvGrpSpPr>
            <p:cNvPr id="65" name="Group 55"/>
            <p:cNvGrpSpPr/>
            <p:nvPr/>
          </p:nvGrpSpPr>
          <p:grpSpPr>
            <a:xfrm>
              <a:off x="7543800" y="2057400"/>
              <a:ext cx="990600" cy="457200"/>
              <a:chOff x="7543800" y="2057400"/>
              <a:chExt cx="990600" cy="457200"/>
            </a:xfrm>
          </p:grpSpPr>
          <p:cxnSp>
            <p:nvCxnSpPr>
              <p:cNvPr id="68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7543800" y="2057400"/>
                <a:ext cx="228600" cy="457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7772400" y="2057400"/>
                <a:ext cx="7620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6" name="TextBox 82"/>
            <p:cNvSpPr txBox="1">
              <a:spLocks noChangeArrowheads="1"/>
            </p:cNvSpPr>
            <p:nvPr/>
          </p:nvSpPr>
          <p:spPr bwMode="auto">
            <a:xfrm>
              <a:off x="7391400" y="2133600"/>
              <a:ext cx="1447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u="none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u="none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id-ID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82"/>
            <p:cNvSpPr txBox="1">
              <a:spLocks noChangeArrowheads="1"/>
            </p:cNvSpPr>
            <p:nvPr/>
          </p:nvSpPr>
          <p:spPr bwMode="auto">
            <a:xfrm>
              <a:off x="6864925" y="214053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u="none" dirty="0" smtClean="0">
                  <a:latin typeface="Comic Sans MS" pitchFamily="66" charset="0"/>
                  <a:ea typeface="Batang" pitchFamily="18" charset="-127"/>
                  <a:cs typeface="Arial" pitchFamily="34" charset="0"/>
                </a:rPr>
                <a:t>BG =</a:t>
              </a:r>
              <a:endParaRPr lang="id-ID" u="none" dirty="0"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 dirty="0">
                <a:solidFill>
                  <a:srgbClr val="FA0C06"/>
                </a:solidFill>
                <a:latin typeface="Anjelika Rose" pitchFamily="2" charset="0"/>
              </a:rPr>
              <a:t>Diagonal </a:t>
            </a:r>
            <a:r>
              <a:rPr lang="id-ID" sz="2000" u="none" dirty="0" smtClean="0">
                <a:solidFill>
                  <a:srgbClr val="FA0C06"/>
                </a:solidFill>
                <a:latin typeface="Anjelika Rose" pitchFamily="2" charset="0"/>
              </a:rPr>
              <a:t>Ruang ( DR )</a:t>
            </a:r>
            <a:endParaRPr lang="en-US" sz="2000" u="none" dirty="0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 dirty="0" smtClean="0">
                <a:solidFill>
                  <a:schemeClr val="tx1"/>
                </a:solidFill>
                <a:latin typeface="Animated" pitchFamily="2" charset="0"/>
              </a:rPr>
              <a:t>7</a:t>
            </a:r>
            <a:endParaRPr lang="en-US" sz="6000" u="none" dirty="0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524000" y="3195637"/>
            <a:ext cx="3297237" cy="2290763"/>
            <a:chOff x="512620" y="2737945"/>
            <a:chExt cx="3297380" cy="2291255"/>
          </a:xfrm>
        </p:grpSpPr>
        <p:pic>
          <p:nvPicPr>
            <p:cNvPr id="82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760205" y="2988302"/>
              <a:ext cx="2785331" cy="179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" name="TextBox 17"/>
            <p:cNvSpPr txBox="1">
              <a:spLocks noChangeArrowheads="1"/>
            </p:cNvSpPr>
            <p:nvPr/>
          </p:nvSpPr>
          <p:spPr bwMode="auto">
            <a:xfrm>
              <a:off x="585770" y="4662089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4" name="TextBox 18"/>
            <p:cNvSpPr txBox="1">
              <a:spLocks noChangeArrowheads="1"/>
            </p:cNvSpPr>
            <p:nvPr/>
          </p:nvSpPr>
          <p:spPr bwMode="auto">
            <a:xfrm>
              <a:off x="1227233" y="409288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D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5" name="TextBox 19"/>
            <p:cNvSpPr txBox="1">
              <a:spLocks noChangeArrowheads="1"/>
            </p:cNvSpPr>
            <p:nvPr/>
          </p:nvSpPr>
          <p:spPr bwMode="auto">
            <a:xfrm>
              <a:off x="2763393" y="46741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6" name="TextBox 20"/>
            <p:cNvSpPr txBox="1">
              <a:spLocks noChangeArrowheads="1"/>
            </p:cNvSpPr>
            <p:nvPr/>
          </p:nvSpPr>
          <p:spPr bwMode="auto">
            <a:xfrm>
              <a:off x="3500519" y="416554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7" name="TextBox 21"/>
            <p:cNvSpPr txBox="1">
              <a:spLocks noChangeArrowheads="1"/>
            </p:cNvSpPr>
            <p:nvPr/>
          </p:nvSpPr>
          <p:spPr bwMode="auto">
            <a:xfrm>
              <a:off x="512620" y="3367706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8" name="TextBox 22"/>
            <p:cNvSpPr txBox="1">
              <a:spLocks noChangeArrowheads="1"/>
            </p:cNvSpPr>
            <p:nvPr/>
          </p:nvSpPr>
          <p:spPr bwMode="auto">
            <a:xfrm>
              <a:off x="1244117" y="2737945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H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9" name="TextBox 23"/>
            <p:cNvSpPr txBox="1">
              <a:spLocks noChangeArrowheads="1"/>
            </p:cNvSpPr>
            <p:nvPr/>
          </p:nvSpPr>
          <p:spPr bwMode="auto">
            <a:xfrm>
              <a:off x="2864677" y="33798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0" name="TextBox 24"/>
            <p:cNvSpPr txBox="1">
              <a:spLocks noChangeArrowheads="1"/>
            </p:cNvSpPr>
            <p:nvPr/>
          </p:nvSpPr>
          <p:spPr bwMode="auto">
            <a:xfrm>
              <a:off x="3483639" y="279703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1" name="TextBox 54"/>
            <p:cNvSpPr txBox="1">
              <a:spLocks noChangeArrowheads="1"/>
            </p:cNvSpPr>
            <p:nvPr/>
          </p:nvSpPr>
          <p:spPr bwMode="auto">
            <a:xfrm>
              <a:off x="1676395" y="462909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2" name="TextBox 55"/>
            <p:cNvSpPr txBox="1">
              <a:spLocks noChangeArrowheads="1"/>
            </p:cNvSpPr>
            <p:nvPr/>
          </p:nvSpPr>
          <p:spPr bwMode="auto">
            <a:xfrm>
              <a:off x="3221185" y="44143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 dirty="0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 dirty="0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3" name="TextBox 56"/>
            <p:cNvSpPr txBox="1">
              <a:spLocks noChangeArrowheads="1"/>
            </p:cNvSpPr>
            <p:nvPr/>
          </p:nvSpPr>
          <p:spPr bwMode="auto">
            <a:xfrm>
              <a:off x="3477485" y="353542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cxnSp>
        <p:nvCxnSpPr>
          <p:cNvPr id="74" name="Straight Connector 73"/>
          <p:cNvCxnSpPr>
            <a:cxnSpLocks noChangeShapeType="1"/>
            <a:endCxn id="8231" idx="2"/>
          </p:cNvCxnSpPr>
          <p:nvPr/>
        </p:nvCxnSpPr>
        <p:spPr bwMode="auto">
          <a:xfrm flipV="1">
            <a:off x="5334000" y="3516313"/>
            <a:ext cx="1477963" cy="59848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85" name="Group 84"/>
          <p:cNvGrpSpPr/>
          <p:nvPr/>
        </p:nvGrpSpPr>
        <p:grpSpPr>
          <a:xfrm>
            <a:off x="5181600" y="4114800"/>
            <a:ext cx="2057400" cy="457200"/>
            <a:chOff x="5181600" y="4114800"/>
            <a:chExt cx="2057400" cy="457200"/>
          </a:xfrm>
        </p:grpSpPr>
        <p:grpSp>
          <p:nvGrpSpPr>
            <p:cNvPr id="13" name="Group 55"/>
            <p:cNvGrpSpPr/>
            <p:nvPr/>
          </p:nvGrpSpPr>
          <p:grpSpPr>
            <a:xfrm>
              <a:off x="5860475" y="4114800"/>
              <a:ext cx="1302325" cy="457200"/>
              <a:chOff x="7543800" y="2057400"/>
              <a:chExt cx="1302325" cy="457200"/>
            </a:xfrm>
          </p:grpSpPr>
          <p:cxnSp>
            <p:nvCxnSpPr>
              <p:cNvPr id="68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7543800" y="2057400"/>
                <a:ext cx="228600" cy="457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7772400" y="2057400"/>
                <a:ext cx="1073725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6" name="TextBox 82"/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447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 + l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 + t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 </a:t>
              </a:r>
              <a:endParaRPr lang="id-ID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82"/>
            <p:cNvSpPr txBox="1">
              <a:spLocks noChangeArrowheads="1"/>
            </p:cNvSpPr>
            <p:nvPr/>
          </p:nvSpPr>
          <p:spPr bwMode="auto">
            <a:xfrm>
              <a:off x="5181600" y="419793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u="none" dirty="0" smtClean="0">
                  <a:latin typeface="Comic Sans MS" pitchFamily="66" charset="0"/>
                  <a:ea typeface="Batang" pitchFamily="18" charset="-127"/>
                  <a:cs typeface="Arial" pitchFamily="34" charset="0"/>
                </a:rPr>
                <a:t>DR =</a:t>
              </a:r>
              <a:endParaRPr lang="id-ID" u="none" dirty="0"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00200" y="19812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002060"/>
                </a:solidFill>
                <a:latin typeface="Anjelika Rose" pitchFamily="2" charset="0"/>
              </a:rPr>
              <a:t>Garis yang menghubungkan 2 titik sudut yang berhadapan</a:t>
            </a:r>
            <a:endParaRPr lang="en-US" sz="2000" u="none" dirty="0">
              <a:solidFill>
                <a:srgbClr val="002060"/>
              </a:solidFill>
              <a:latin typeface="Anjelika Rose" pitchFamily="2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V="1">
            <a:off x="1773237" y="3576637"/>
            <a:ext cx="2743200" cy="1676400"/>
          </a:xfrm>
          <a:prstGeom prst="line">
            <a:avLst/>
          </a:prstGeom>
          <a:noFill/>
          <a:ln w="41275" cap="flat" cmpd="sng" algn="ctr">
            <a:solidFill>
              <a:srgbClr val="14F7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endCxn id="8239" idx="1"/>
          </p:cNvCxnSpPr>
          <p:nvPr/>
        </p:nvCxnSpPr>
        <p:spPr bwMode="auto">
          <a:xfrm flipV="1">
            <a:off x="2382837" y="4012205"/>
            <a:ext cx="1493118" cy="859832"/>
          </a:xfrm>
          <a:prstGeom prst="line">
            <a:avLst/>
          </a:prstGeom>
          <a:noFill/>
          <a:ln w="41275" cap="flat" cmpd="sng" algn="ctr">
            <a:solidFill>
              <a:srgbClr val="14F7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459037" y="3576637"/>
            <a:ext cx="1371600" cy="1600200"/>
          </a:xfrm>
          <a:prstGeom prst="line">
            <a:avLst/>
          </a:prstGeom>
          <a:noFill/>
          <a:ln w="41275" cap="flat" cmpd="sng" algn="ctr">
            <a:solidFill>
              <a:srgbClr val="14F7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8237" idx="3"/>
          </p:cNvCxnSpPr>
          <p:nvPr/>
        </p:nvCxnSpPr>
        <p:spPr bwMode="auto">
          <a:xfrm>
            <a:off x="1833468" y="4000101"/>
            <a:ext cx="2682969" cy="871936"/>
          </a:xfrm>
          <a:prstGeom prst="line">
            <a:avLst/>
          </a:prstGeom>
          <a:noFill/>
          <a:ln w="41275" cap="flat" cmpd="sng" algn="ctr">
            <a:solidFill>
              <a:srgbClr val="14F7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189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nimated" pitchFamily="2" charset="0"/>
              </a:rPr>
              <a:t>BALOK</a:t>
            </a:r>
          </a:p>
        </p:txBody>
      </p:sp>
      <p:sp>
        <p:nvSpPr>
          <p:cNvPr id="5123" name="Rectangle 3" descr="Pink tissue paper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id-ID" sz="2400" u="none">
                <a:solidFill>
                  <a:srgbClr val="2704FC"/>
                </a:solidFill>
                <a:latin typeface="Monotype Corsiva" pitchFamily="66" charset="0"/>
              </a:rPr>
              <a:t>Sunggul Panjaitan, S.Pd . . . . Talenta Junior High School</a:t>
            </a:r>
          </a:p>
        </p:txBody>
      </p:sp>
      <p:pic>
        <p:nvPicPr>
          <p:cNvPr id="5185" name="Picture 65" descr="talenta-scho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6000"/>
          </a:blip>
          <a:srcRect/>
          <a:stretch>
            <a:fillRect/>
          </a:stretch>
        </p:blipFill>
        <p:spPr bwMode="auto">
          <a:xfrm>
            <a:off x="1905000" y="31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00200" y="16764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FA0C06"/>
                </a:solidFill>
                <a:latin typeface="Anjelika Rose" pitchFamily="2" charset="0"/>
              </a:rPr>
              <a:t>Bidang Diagonal ( BD )</a:t>
            </a:r>
            <a:endParaRPr lang="en-US" sz="2000" u="none" dirty="0">
              <a:solidFill>
                <a:schemeClr val="tx1"/>
              </a:solidFill>
              <a:latin typeface="Anjelika Rose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600" y="1524000"/>
            <a:ext cx="762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 u="none" dirty="0" smtClean="0">
                <a:solidFill>
                  <a:schemeClr val="tx1"/>
                </a:solidFill>
                <a:latin typeface="Animated" pitchFamily="2" charset="0"/>
              </a:rPr>
              <a:t>8</a:t>
            </a:r>
            <a:endParaRPr lang="en-US" sz="6000" u="none" dirty="0">
              <a:solidFill>
                <a:schemeClr val="tx1"/>
              </a:solidFill>
              <a:latin typeface="Animated" pitchFamily="2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524000" y="3195637"/>
            <a:ext cx="3297237" cy="2290763"/>
            <a:chOff x="512620" y="2737945"/>
            <a:chExt cx="3297380" cy="2291255"/>
          </a:xfrm>
        </p:grpSpPr>
        <p:pic>
          <p:nvPicPr>
            <p:cNvPr id="8232" name="Picture 68"/>
            <p:cNvPicPr>
              <a:picLocks noChangeAspect="1" noChangeArrowheads="1"/>
            </p:cNvPicPr>
            <p:nvPr/>
          </p:nvPicPr>
          <p:blipFill>
            <a:blip r:embed="rId4" cstate="print"/>
            <a:srcRect l="11266" t="8571" r="4250" b="14285"/>
            <a:stretch>
              <a:fillRect/>
            </a:stretch>
          </p:blipFill>
          <p:spPr bwMode="auto">
            <a:xfrm>
              <a:off x="760205" y="2988302"/>
              <a:ext cx="2785331" cy="179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" name="TextBox 17"/>
            <p:cNvSpPr txBox="1">
              <a:spLocks noChangeArrowheads="1"/>
            </p:cNvSpPr>
            <p:nvPr/>
          </p:nvSpPr>
          <p:spPr bwMode="auto">
            <a:xfrm>
              <a:off x="585770" y="4662089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A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4" name="TextBox 18"/>
            <p:cNvSpPr txBox="1">
              <a:spLocks noChangeArrowheads="1"/>
            </p:cNvSpPr>
            <p:nvPr/>
          </p:nvSpPr>
          <p:spPr bwMode="auto">
            <a:xfrm>
              <a:off x="1227233" y="4092883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D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5" name="TextBox 19"/>
            <p:cNvSpPr txBox="1">
              <a:spLocks noChangeArrowheads="1"/>
            </p:cNvSpPr>
            <p:nvPr/>
          </p:nvSpPr>
          <p:spPr bwMode="auto">
            <a:xfrm>
              <a:off x="2763393" y="4674195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B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6" name="TextBox 20"/>
            <p:cNvSpPr txBox="1">
              <a:spLocks noChangeArrowheads="1"/>
            </p:cNvSpPr>
            <p:nvPr/>
          </p:nvSpPr>
          <p:spPr bwMode="auto">
            <a:xfrm>
              <a:off x="3500519" y="416554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C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7" name="TextBox 21"/>
            <p:cNvSpPr txBox="1">
              <a:spLocks noChangeArrowheads="1"/>
            </p:cNvSpPr>
            <p:nvPr/>
          </p:nvSpPr>
          <p:spPr bwMode="auto">
            <a:xfrm>
              <a:off x="512620" y="3367706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E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8" name="TextBox 22"/>
            <p:cNvSpPr txBox="1">
              <a:spLocks noChangeArrowheads="1"/>
            </p:cNvSpPr>
            <p:nvPr/>
          </p:nvSpPr>
          <p:spPr bwMode="auto">
            <a:xfrm>
              <a:off x="1244117" y="2737945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H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39" name="TextBox 23"/>
            <p:cNvSpPr txBox="1">
              <a:spLocks noChangeArrowheads="1"/>
            </p:cNvSpPr>
            <p:nvPr/>
          </p:nvSpPr>
          <p:spPr bwMode="auto">
            <a:xfrm>
              <a:off x="2864677" y="3379813"/>
              <a:ext cx="309481" cy="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F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0" name="TextBox 24"/>
            <p:cNvSpPr txBox="1">
              <a:spLocks noChangeArrowheads="1"/>
            </p:cNvSpPr>
            <p:nvPr/>
          </p:nvSpPr>
          <p:spPr bwMode="auto">
            <a:xfrm>
              <a:off x="3483639" y="2797036"/>
              <a:ext cx="309481" cy="349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rgbClr val="FA0C06"/>
                  </a:solidFill>
                  <a:latin typeface="Anjelika Rose" pitchFamily="2" charset="0"/>
                </a:rPr>
                <a:t>G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1" name="TextBox 54"/>
            <p:cNvSpPr txBox="1">
              <a:spLocks noChangeArrowheads="1"/>
            </p:cNvSpPr>
            <p:nvPr/>
          </p:nvSpPr>
          <p:spPr bwMode="auto">
            <a:xfrm>
              <a:off x="1676395" y="462909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p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2" name="TextBox 55"/>
            <p:cNvSpPr txBox="1">
              <a:spLocks noChangeArrowheads="1"/>
            </p:cNvSpPr>
            <p:nvPr/>
          </p:nvSpPr>
          <p:spPr bwMode="auto">
            <a:xfrm>
              <a:off x="3221185" y="4414345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 dirty="0">
                  <a:solidFill>
                    <a:schemeClr val="tx1"/>
                  </a:solidFill>
                  <a:latin typeface="Anjelika Rose" pitchFamily="2" charset="0"/>
                </a:rPr>
                <a:t>l</a:t>
              </a:r>
              <a:endParaRPr lang="en-US" sz="2000" u="none" dirty="0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  <p:sp>
          <p:nvSpPr>
            <p:cNvPr id="8243" name="TextBox 56"/>
            <p:cNvSpPr txBox="1">
              <a:spLocks noChangeArrowheads="1"/>
            </p:cNvSpPr>
            <p:nvPr/>
          </p:nvSpPr>
          <p:spPr bwMode="auto">
            <a:xfrm>
              <a:off x="3477485" y="3535420"/>
              <a:ext cx="309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id-ID" sz="2000" u="none">
                  <a:solidFill>
                    <a:schemeClr val="tx1"/>
                  </a:solidFill>
                  <a:latin typeface="Anjelika Rose" pitchFamily="2" charset="0"/>
                </a:rPr>
                <a:t>t</a:t>
              </a:r>
              <a:endParaRPr lang="en-US" sz="2000" u="none">
                <a:solidFill>
                  <a:schemeClr val="tx1"/>
                </a:solidFill>
                <a:latin typeface="Anjelika Rose" pitchFamily="2" charset="0"/>
              </a:endParaRPr>
            </a:p>
          </p:txBody>
        </p:sp>
      </p:grpSp>
      <p:cxnSp>
        <p:nvCxnSpPr>
          <p:cNvPr id="74" name="Straight Connector 73"/>
          <p:cNvCxnSpPr>
            <a:cxnSpLocks noChangeShapeType="1"/>
            <a:endCxn id="8231" idx="2"/>
          </p:cNvCxnSpPr>
          <p:nvPr/>
        </p:nvCxnSpPr>
        <p:spPr bwMode="auto">
          <a:xfrm flipV="1">
            <a:off x="5334000" y="3516313"/>
            <a:ext cx="1477963" cy="598487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4" name="Group 84"/>
          <p:cNvGrpSpPr/>
          <p:nvPr/>
        </p:nvGrpSpPr>
        <p:grpSpPr>
          <a:xfrm>
            <a:off x="5181600" y="4114800"/>
            <a:ext cx="2057400" cy="457200"/>
            <a:chOff x="5181600" y="4114800"/>
            <a:chExt cx="2057400" cy="457200"/>
          </a:xfrm>
        </p:grpSpPr>
        <p:grpSp>
          <p:nvGrpSpPr>
            <p:cNvPr id="5" name="Group 55"/>
            <p:cNvGrpSpPr/>
            <p:nvPr/>
          </p:nvGrpSpPr>
          <p:grpSpPr>
            <a:xfrm>
              <a:off x="5860475" y="4114800"/>
              <a:ext cx="1302325" cy="457200"/>
              <a:chOff x="7543800" y="2057400"/>
              <a:chExt cx="1302325" cy="457200"/>
            </a:xfrm>
          </p:grpSpPr>
          <p:cxnSp>
            <p:nvCxnSpPr>
              <p:cNvPr id="68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7543800" y="2057400"/>
                <a:ext cx="228600" cy="4572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7772400" y="2057400"/>
                <a:ext cx="1073725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6" name="TextBox 82"/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447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 + l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id-ID" u="none" dirty="0" smtClean="0">
                  <a:latin typeface="Arial" pitchFamily="34" charset="0"/>
                  <a:cs typeface="Arial" pitchFamily="34" charset="0"/>
                </a:rPr>
                <a:t> + t</a:t>
              </a:r>
              <a:r>
                <a:rPr lang="id-ID" u="none" baseline="30000" dirty="0" smtClean="0">
                  <a:latin typeface="Arial" pitchFamily="34" charset="0"/>
                  <a:cs typeface="Arial" pitchFamily="34" charset="0"/>
                </a:rPr>
                <a:t>2 </a:t>
              </a:r>
              <a:endParaRPr lang="id-ID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82"/>
            <p:cNvSpPr txBox="1">
              <a:spLocks noChangeArrowheads="1"/>
            </p:cNvSpPr>
            <p:nvPr/>
          </p:nvSpPr>
          <p:spPr bwMode="auto">
            <a:xfrm>
              <a:off x="5181600" y="419793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u="none" dirty="0" smtClean="0">
                  <a:latin typeface="Comic Sans MS" pitchFamily="66" charset="0"/>
                  <a:ea typeface="Batang" pitchFamily="18" charset="-127"/>
                  <a:cs typeface="Arial" pitchFamily="34" charset="0"/>
                </a:rPr>
                <a:t>DR =</a:t>
              </a:r>
              <a:endParaRPr lang="id-ID" u="none" dirty="0"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00200" y="19812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d-ID" sz="2000" u="none" dirty="0" smtClean="0">
                <a:solidFill>
                  <a:srgbClr val="002060"/>
                </a:solidFill>
                <a:latin typeface="Anjelika Rose" pitchFamily="2" charset="0"/>
              </a:rPr>
              <a:t>Garis yang menghubungkan 2 titik sudut yang berhadapan</a:t>
            </a:r>
            <a:endParaRPr lang="en-US" sz="2000" u="none" dirty="0">
              <a:solidFill>
                <a:srgbClr val="002060"/>
              </a:solidFill>
              <a:latin typeface="Anjelika Rose" pitchFamily="2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466975" y="3575050"/>
            <a:ext cx="1404000" cy="1654175"/>
            <a:chOff x="2466975" y="3575050"/>
            <a:chExt cx="1404000" cy="1654175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471740" y="3586960"/>
              <a:ext cx="1385888" cy="37544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466975" y="4856529"/>
              <a:ext cx="1404000" cy="3600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2482126" y="3575050"/>
              <a:ext cx="8661" cy="12960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3773487" y="3926685"/>
              <a:ext cx="30886" cy="1260000"/>
            </a:xfrm>
            <a:prstGeom prst="line">
              <a:avLst/>
            </a:prstGeom>
            <a:noFill/>
            <a:ln w="104775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488407" y="409460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490787" y="413226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500312" y="443901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500312" y="459141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500312" y="474381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493962" y="365681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490787" y="38441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569582" y="485465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00312" y="465376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500312" y="450136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490787" y="42251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2491363" y="3725653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488407" y="405801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490787" y="42251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486025" y="39965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490787" y="37679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2490787" y="36917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2478087" y="3615535"/>
              <a:ext cx="1381993" cy="393495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2490787" y="39203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488406" y="3763173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2490787" y="3910811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2485812" y="403420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2566987" y="42251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2486025" y="387263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478882" y="3955196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476500" y="3800841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502692" y="405888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2490787" y="456652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493167" y="460418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496342" y="412873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493167" y="431605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493743" y="4197573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2490787" y="452993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2488405" y="446845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2493167" y="423985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2493167" y="416365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2496342" y="409063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2493167" y="439225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490786" y="4235093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2493167" y="4382731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2488192" y="450612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2488405" y="435090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2481262" y="4427116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2478880" y="4272761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2500312" y="4333147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2488407" y="4840787"/>
              <a:ext cx="1295400" cy="2880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2493962" y="4402997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490787" y="4590322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491363" y="447184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2507457" y="4804202"/>
              <a:ext cx="1245393" cy="301198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486025" y="4742722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2490787" y="4514122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490787" y="4437922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2493962" y="4364897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2490787" y="4666522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2488406" y="450936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2490787" y="465699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2485812" y="476769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486025" y="462517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2478882" y="4701383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476500" y="4547028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 flipV="1">
              <a:off x="3840953" y="3962400"/>
              <a:ext cx="1681" cy="759142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841750" y="4622006"/>
              <a:ext cx="0" cy="607219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2517775" y="383540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2533650" y="3981450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2511425" y="486727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2489200" y="4803775"/>
              <a:ext cx="231775" cy="9525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501900" y="4822825"/>
              <a:ext cx="231775" cy="9525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2522537" y="3748885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2507471" y="4311734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2545566" y="4813306"/>
              <a:ext cx="1295400" cy="304800"/>
            </a:xfrm>
            <a:prstGeom prst="line">
              <a:avLst/>
            </a:prstGeom>
            <a:noFill/>
            <a:ln w="38100" cap="flat" cmpd="sng" algn="ctr">
              <a:solidFill>
                <a:srgbClr val="14F7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" grpId="0"/>
      <p:bldP spid="30" grpId="0" animBg="1"/>
      <p:bldP spid="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itchFamily="18" charset="0"/>
            <a:cs typeface="Times New Roman" pitchFamily="18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latino Linotype" pitchFamily="18" charset="0"/>
            <a:cs typeface="Times New Roman" pitchFamily="18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459</Words>
  <Application>Microsoft Office PowerPoint</Application>
  <PresentationFormat>On-screen Show (4:3)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Anjelika Rose</vt:lpstr>
      <vt:lpstr>Monotype Corsiva</vt:lpstr>
      <vt:lpstr>Times New Roman</vt:lpstr>
      <vt:lpstr>Symbol</vt:lpstr>
      <vt:lpstr>Animated</vt:lpstr>
      <vt:lpstr>Calibri</vt:lpstr>
      <vt:lpstr>Palatino Linotype</vt:lpstr>
      <vt:lpstr>Open Sans</vt:lpstr>
      <vt:lpstr>Comic Sans MS</vt:lpstr>
      <vt:lpstr>Batang</vt:lpstr>
      <vt:lpstr>Default Design</vt:lpstr>
      <vt:lpstr>BALOK</vt:lpstr>
      <vt:lpstr>BALOK</vt:lpstr>
      <vt:lpstr>BALOK</vt:lpstr>
      <vt:lpstr>BALOK</vt:lpstr>
      <vt:lpstr>BALOK</vt:lpstr>
      <vt:lpstr>BALOK</vt:lpstr>
      <vt:lpstr>BALOK</vt:lpstr>
      <vt:lpstr>BALOK</vt:lpstr>
      <vt:lpstr>BALOK</vt:lpstr>
      <vt:lpstr>BALOK</vt:lpstr>
      <vt:lpstr>BALOK</vt:lpstr>
    </vt:vector>
  </TitlesOfParts>
  <Company>SIMPEL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SUDUT PUSAT &amp; SUDUT KELILING</dc:title>
  <dc:creator>SAUT PANDJAITAN</dc:creator>
  <cp:lastModifiedBy>ICT001</cp:lastModifiedBy>
  <cp:revision>82</cp:revision>
  <dcterms:created xsi:type="dcterms:W3CDTF">2009-02-15T18:21:17Z</dcterms:created>
  <dcterms:modified xsi:type="dcterms:W3CDTF">2019-10-15T09:18:51Z</dcterms:modified>
</cp:coreProperties>
</file>