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96" r:id="rId3"/>
    <p:sldId id="263" r:id="rId4"/>
    <p:sldId id="264" r:id="rId5"/>
    <p:sldId id="266" r:id="rId6"/>
    <p:sldId id="267" r:id="rId7"/>
    <p:sldId id="268" r:id="rId8"/>
    <p:sldId id="279" r:id="rId9"/>
    <p:sldId id="271" r:id="rId10"/>
    <p:sldId id="272" r:id="rId11"/>
    <p:sldId id="273" r:id="rId12"/>
    <p:sldId id="275" r:id="rId13"/>
    <p:sldId id="278" r:id="rId14"/>
    <p:sldId id="274" r:id="rId15"/>
    <p:sldId id="280" r:id="rId16"/>
    <p:sldId id="283" r:id="rId17"/>
    <p:sldId id="281" r:id="rId18"/>
    <p:sldId id="282" r:id="rId19"/>
    <p:sldId id="260" r:id="rId20"/>
    <p:sldId id="257" r:id="rId21"/>
    <p:sldId id="285" r:id="rId22"/>
    <p:sldId id="284" r:id="rId23"/>
    <p:sldId id="286" r:id="rId24"/>
    <p:sldId id="291" r:id="rId25"/>
    <p:sldId id="292" r:id="rId26"/>
    <p:sldId id="297" r:id="rId27"/>
    <p:sldId id="298" r:id="rId28"/>
    <p:sldId id="287" r:id="rId29"/>
    <p:sldId id="288" r:id="rId30"/>
    <p:sldId id="294" r:id="rId31"/>
    <p:sldId id="299" r:id="rId32"/>
    <p:sldId id="302" r:id="rId33"/>
    <p:sldId id="303" r:id="rId34"/>
    <p:sldId id="301" r:id="rId35"/>
    <p:sldId id="300" r:id="rId36"/>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E8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33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56CFDF86-FFB5-4CBF-B228-97D1FAB6F454}" type="datetimeFigureOut">
              <a:rPr lang="id-ID" smtClean="0"/>
              <a:t>05/04/2019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0116B0B-7631-449E-A045-74BF129794A1}" type="slidenum">
              <a:rPr lang="id-ID" smtClean="0"/>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56CFDF86-FFB5-4CBF-B228-97D1FAB6F454}" type="datetimeFigureOut">
              <a:rPr lang="id-ID" smtClean="0"/>
              <a:t>05/04/2019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0116B0B-7631-449E-A045-74BF129794A1}" type="slidenum">
              <a:rPr lang="id-ID" smtClean="0"/>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56CFDF86-FFB5-4CBF-B228-97D1FAB6F454}" type="datetimeFigureOut">
              <a:rPr lang="id-ID" smtClean="0"/>
              <a:t>05/04/2019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0116B0B-7631-449E-A045-74BF129794A1}" type="slidenum">
              <a:rPr lang="id-ID" smtClean="0"/>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56CFDF86-FFB5-4CBF-B228-97D1FAB6F454}" type="datetimeFigureOut">
              <a:rPr lang="id-ID" smtClean="0"/>
              <a:t>05/04/2019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0116B0B-7631-449E-A045-74BF129794A1}" type="slidenum">
              <a:rPr lang="id-ID" smtClean="0"/>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CFDF86-FFB5-4CBF-B228-97D1FAB6F454}" type="datetimeFigureOut">
              <a:rPr lang="id-ID" smtClean="0"/>
              <a:t>05/04/2019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0116B0B-7631-449E-A045-74BF129794A1}" type="slidenum">
              <a:rPr lang="id-ID" smtClean="0"/>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56CFDF86-FFB5-4CBF-B228-97D1FAB6F454}" type="datetimeFigureOut">
              <a:rPr lang="id-ID" smtClean="0"/>
              <a:t>05/04/2019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0116B0B-7631-449E-A045-74BF129794A1}" type="slidenum">
              <a:rPr lang="id-ID" smtClean="0"/>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56CFDF86-FFB5-4CBF-B228-97D1FAB6F454}" type="datetimeFigureOut">
              <a:rPr lang="id-ID" smtClean="0"/>
              <a:t>05/04/2019</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10116B0B-7631-449E-A045-74BF129794A1}" type="slidenum">
              <a:rPr lang="id-ID" smtClean="0"/>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56CFDF86-FFB5-4CBF-B228-97D1FAB6F454}" type="datetimeFigureOut">
              <a:rPr lang="id-ID" smtClean="0"/>
              <a:t>05/04/2019</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10116B0B-7631-449E-A045-74BF129794A1}" type="slidenum">
              <a:rPr lang="id-ID" smtClean="0"/>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CFDF86-FFB5-4CBF-B228-97D1FAB6F454}" type="datetimeFigureOut">
              <a:rPr lang="id-ID" smtClean="0"/>
              <a:t>05/04/2019</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10116B0B-7631-449E-A045-74BF129794A1}" type="slidenum">
              <a:rPr lang="id-ID" smtClean="0"/>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CFDF86-FFB5-4CBF-B228-97D1FAB6F454}" type="datetimeFigureOut">
              <a:rPr lang="id-ID" smtClean="0"/>
              <a:t>05/04/2019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0116B0B-7631-449E-A045-74BF129794A1}" type="slidenum">
              <a:rPr lang="id-ID" smtClean="0"/>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CFDF86-FFB5-4CBF-B228-97D1FAB6F454}" type="datetimeFigureOut">
              <a:rPr lang="id-ID" smtClean="0"/>
              <a:t>05/04/2019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0116B0B-7631-449E-A045-74BF129794A1}" type="slidenum">
              <a:rPr lang="id-ID" smtClean="0"/>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2E8CA"/>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CFDF86-FFB5-4CBF-B228-97D1FAB6F454}" type="datetimeFigureOut">
              <a:rPr lang="id-ID" smtClean="0"/>
              <a:t>05/04/2019</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116B0B-7631-449E-A045-74BF129794A1}"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1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1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489" y="1728684"/>
            <a:ext cx="6840760" cy="1107996"/>
          </a:xfrm>
          <a:prstGeom prst="rect">
            <a:avLst/>
          </a:prstGeom>
          <a:noFill/>
        </p:spPr>
        <p:txBody>
          <a:bodyPr wrap="square" rtlCol="0">
            <a:spAutoFit/>
          </a:bodyPr>
          <a:lstStyle/>
          <a:p>
            <a:pPr algn="ctr"/>
            <a:r>
              <a:rPr lang="id-ID" sz="6600" dirty="0" smtClean="0"/>
              <a:t>DESCRIPTIVE TEXT</a:t>
            </a:r>
            <a:endParaRPr lang="id-ID" sz="6600" dirty="0"/>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DIALOG.jpg"/>
          <p:cNvPicPr>
            <a:picLocks noGrp="1" noChangeAspect="1"/>
          </p:cNvPicPr>
          <p:nvPr>
            <p:ph idx="1"/>
          </p:nvPr>
        </p:nvPicPr>
        <p:blipFill>
          <a:blip r:embed="rId2"/>
          <a:stretch>
            <a:fillRect/>
          </a:stretch>
        </p:blipFill>
        <p:spPr>
          <a:xfrm>
            <a:off x="0" y="0"/>
            <a:ext cx="9155783" cy="6858000"/>
          </a:xfrm>
        </p:spPr>
      </p:pic>
      <p:sp>
        <p:nvSpPr>
          <p:cNvPr id="5" name="Oval Callout 4">
            <a:hlinkClick r:id="rId3" action="ppaction://hlinksldjump"/>
          </p:cNvPr>
          <p:cNvSpPr/>
          <p:nvPr/>
        </p:nvSpPr>
        <p:spPr>
          <a:xfrm>
            <a:off x="3143240" y="0"/>
            <a:ext cx="3000396" cy="1714512"/>
          </a:xfrm>
          <a:prstGeom prst="wedgeEllipseCallout">
            <a:avLst>
              <a:gd name="adj1" fmla="val -45564"/>
              <a:gd name="adj2" fmla="val 6312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IT IS ... </a:t>
            </a:r>
            <a:endParaRPr lang="id-ID" dirty="0"/>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DIALOG.jpg"/>
          <p:cNvPicPr>
            <a:picLocks noGrp="1" noChangeAspect="1"/>
          </p:cNvPicPr>
          <p:nvPr>
            <p:ph idx="1"/>
          </p:nvPr>
        </p:nvPicPr>
        <p:blipFill>
          <a:blip r:embed="rId2"/>
          <a:stretch>
            <a:fillRect/>
          </a:stretch>
        </p:blipFill>
        <p:spPr>
          <a:xfrm>
            <a:off x="0" y="0"/>
            <a:ext cx="9155783" cy="6858000"/>
          </a:xfrm>
        </p:spPr>
      </p:pic>
      <p:sp>
        <p:nvSpPr>
          <p:cNvPr id="5" name="Oval Callout 4"/>
          <p:cNvSpPr/>
          <p:nvPr/>
        </p:nvSpPr>
        <p:spPr>
          <a:xfrm>
            <a:off x="3143240" y="0"/>
            <a:ext cx="3000396" cy="1714512"/>
          </a:xfrm>
          <a:prstGeom prst="wedgeEllipseCallout">
            <a:avLst>
              <a:gd name="adj1" fmla="val -45564"/>
              <a:gd name="adj2" fmla="val 6312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IT IS  (</a:t>
            </a:r>
            <a:r>
              <a:rPr lang="id-ID" dirty="0" smtClean="0">
                <a:solidFill>
                  <a:srgbClr val="FF0000"/>
                </a:solidFill>
              </a:rPr>
              <a:t>THICK</a:t>
            </a:r>
            <a:r>
              <a:rPr lang="id-ID" dirty="0" smtClean="0"/>
              <a:t>)</a:t>
            </a:r>
            <a:endParaRPr lang="id-ID" dirty="0"/>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DIALOG.jpg"/>
          <p:cNvPicPr>
            <a:picLocks noGrp="1" noChangeAspect="1"/>
          </p:cNvPicPr>
          <p:nvPr>
            <p:ph idx="1"/>
          </p:nvPr>
        </p:nvPicPr>
        <p:blipFill>
          <a:blip r:embed="rId2"/>
          <a:stretch>
            <a:fillRect/>
          </a:stretch>
        </p:blipFill>
        <p:spPr>
          <a:xfrm>
            <a:off x="0" y="0"/>
            <a:ext cx="9155783" cy="6858000"/>
          </a:xfrm>
        </p:spPr>
      </p:pic>
      <p:sp>
        <p:nvSpPr>
          <p:cNvPr id="5" name="Oval Callout 4">
            <a:hlinkClick r:id="rId3" action="ppaction://hlinksldjump"/>
          </p:cNvPr>
          <p:cNvSpPr/>
          <p:nvPr/>
        </p:nvSpPr>
        <p:spPr>
          <a:xfrm>
            <a:off x="3143240" y="0"/>
            <a:ext cx="3000396" cy="1714512"/>
          </a:xfrm>
          <a:prstGeom prst="wedgeEllipseCallout">
            <a:avLst>
              <a:gd name="adj1" fmla="val -45564"/>
              <a:gd name="adj2" fmla="val 6312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THE COLOUR IS ...</a:t>
            </a:r>
            <a:endParaRPr lang="id-ID" dirty="0"/>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DIALOG.jpg"/>
          <p:cNvPicPr>
            <a:picLocks noGrp="1" noChangeAspect="1"/>
          </p:cNvPicPr>
          <p:nvPr>
            <p:ph idx="1"/>
          </p:nvPr>
        </p:nvPicPr>
        <p:blipFill>
          <a:blip r:embed="rId2"/>
          <a:stretch>
            <a:fillRect/>
          </a:stretch>
        </p:blipFill>
        <p:spPr>
          <a:xfrm>
            <a:off x="0" y="0"/>
            <a:ext cx="9155783" cy="6858000"/>
          </a:xfrm>
        </p:spPr>
      </p:pic>
      <p:sp>
        <p:nvSpPr>
          <p:cNvPr id="5" name="Oval Callout 4">
            <a:hlinkClick r:id="rId3" action="ppaction://hlinksldjump"/>
          </p:cNvPr>
          <p:cNvSpPr/>
          <p:nvPr/>
        </p:nvSpPr>
        <p:spPr>
          <a:xfrm>
            <a:off x="3143240" y="0"/>
            <a:ext cx="3000396" cy="1714512"/>
          </a:xfrm>
          <a:prstGeom prst="wedgeEllipseCallout">
            <a:avLst>
              <a:gd name="adj1" fmla="val -45564"/>
              <a:gd name="adj2" fmla="val 6312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THE COLOUR IS (BROWN)</a:t>
            </a:r>
            <a:endParaRPr lang="id-ID" dirty="0"/>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DIALOG.jpg"/>
          <p:cNvPicPr>
            <a:picLocks noGrp="1" noChangeAspect="1"/>
          </p:cNvPicPr>
          <p:nvPr>
            <p:ph idx="1"/>
          </p:nvPr>
        </p:nvPicPr>
        <p:blipFill>
          <a:blip r:embed="rId2"/>
          <a:stretch>
            <a:fillRect/>
          </a:stretch>
        </p:blipFill>
        <p:spPr>
          <a:xfrm>
            <a:off x="0" y="0"/>
            <a:ext cx="9155783" cy="6858000"/>
          </a:xfrm>
        </p:spPr>
      </p:pic>
      <p:sp>
        <p:nvSpPr>
          <p:cNvPr id="6" name="Oval Callout 5"/>
          <p:cNvSpPr/>
          <p:nvPr/>
        </p:nvSpPr>
        <p:spPr>
          <a:xfrm>
            <a:off x="2928926" y="3857628"/>
            <a:ext cx="2500330" cy="1214446"/>
          </a:xfrm>
          <a:prstGeom prst="wedgeEllipseCallout">
            <a:avLst>
              <a:gd name="adj1" fmla="val 81515"/>
              <a:gd name="adj2" fmla="val -4001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I KNOW WHERE IT IS .</a:t>
            </a:r>
            <a:endParaRPr lang="id-ID" dirty="0"/>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DIALOG.jpg"/>
          <p:cNvPicPr>
            <a:picLocks noGrp="1" noChangeAspect="1"/>
          </p:cNvPicPr>
          <p:nvPr>
            <p:ph idx="1"/>
          </p:nvPr>
        </p:nvPicPr>
        <p:blipFill>
          <a:blip r:embed="rId2"/>
          <a:stretch>
            <a:fillRect/>
          </a:stretch>
        </p:blipFill>
        <p:spPr>
          <a:xfrm>
            <a:off x="0" y="0"/>
            <a:ext cx="9155783" cy="6858000"/>
          </a:xfrm>
        </p:spPr>
      </p:pic>
      <p:sp>
        <p:nvSpPr>
          <p:cNvPr id="6" name="Oval Callout 5"/>
          <p:cNvSpPr/>
          <p:nvPr/>
        </p:nvSpPr>
        <p:spPr>
          <a:xfrm>
            <a:off x="3143240" y="3857628"/>
            <a:ext cx="2286016" cy="1214446"/>
          </a:xfrm>
          <a:prstGeom prst="wedgeEllipseCallout">
            <a:avLst>
              <a:gd name="adj1" fmla="val 81515"/>
              <a:gd name="adj2" fmla="val -4001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IT IS ...</a:t>
            </a:r>
            <a:endParaRPr lang="id-ID" dirty="0"/>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RACK.jpg"/>
          <p:cNvPicPr>
            <a:picLocks noChangeAspect="1"/>
          </p:cNvPicPr>
          <p:nvPr/>
        </p:nvPicPr>
        <p:blipFill>
          <a:blip r:embed="rId2"/>
          <a:stretch>
            <a:fillRect/>
          </a:stretch>
        </p:blipFill>
        <p:spPr>
          <a:xfrm>
            <a:off x="2285984" y="857232"/>
            <a:ext cx="4120235" cy="5500726"/>
          </a:xfrm>
          <a:prstGeom prst="rect">
            <a:avLst/>
          </a:prstGeom>
        </p:spPr>
      </p:pic>
      <p:sp>
        <p:nvSpPr>
          <p:cNvPr id="6" name="Oval 5"/>
          <p:cNvSpPr/>
          <p:nvPr/>
        </p:nvSpPr>
        <p:spPr>
          <a:xfrm>
            <a:off x="6000760" y="3214686"/>
            <a:ext cx="500066" cy="1000132"/>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DIALOG.jpg"/>
          <p:cNvPicPr>
            <a:picLocks noGrp="1" noChangeAspect="1"/>
          </p:cNvPicPr>
          <p:nvPr>
            <p:ph idx="1"/>
          </p:nvPr>
        </p:nvPicPr>
        <p:blipFill>
          <a:blip r:embed="rId2"/>
          <a:stretch>
            <a:fillRect/>
          </a:stretch>
        </p:blipFill>
        <p:spPr>
          <a:xfrm>
            <a:off x="0" y="0"/>
            <a:ext cx="9155783" cy="6858000"/>
          </a:xfrm>
        </p:spPr>
      </p:pic>
      <p:sp>
        <p:nvSpPr>
          <p:cNvPr id="6" name="Oval Callout 5"/>
          <p:cNvSpPr/>
          <p:nvPr/>
        </p:nvSpPr>
        <p:spPr>
          <a:xfrm>
            <a:off x="3143240" y="3857628"/>
            <a:ext cx="2286016" cy="1214446"/>
          </a:xfrm>
          <a:prstGeom prst="wedgeEllipseCallout">
            <a:avLst>
              <a:gd name="adj1" fmla="val 81515"/>
              <a:gd name="adj2" fmla="val -4001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IT IS (ON THE BOOK RACK)</a:t>
            </a:r>
            <a:endParaRPr lang="id-ID" dirty="0"/>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DIALOG.jpg"/>
          <p:cNvPicPr>
            <a:picLocks noGrp="1" noChangeAspect="1"/>
          </p:cNvPicPr>
          <p:nvPr>
            <p:ph idx="1"/>
          </p:nvPr>
        </p:nvPicPr>
        <p:blipFill>
          <a:blip r:embed="rId2"/>
          <a:stretch>
            <a:fillRect/>
          </a:stretch>
        </p:blipFill>
        <p:spPr>
          <a:xfrm>
            <a:off x="0" y="0"/>
            <a:ext cx="9155783" cy="6858000"/>
          </a:xfrm>
        </p:spPr>
      </p:pic>
      <p:sp>
        <p:nvSpPr>
          <p:cNvPr id="5" name="Oval Callout 4">
            <a:hlinkClick r:id="rId3" action="ppaction://hlinksldjump"/>
          </p:cNvPr>
          <p:cNvSpPr/>
          <p:nvPr/>
        </p:nvSpPr>
        <p:spPr>
          <a:xfrm>
            <a:off x="3143240" y="0"/>
            <a:ext cx="3000396" cy="1714512"/>
          </a:xfrm>
          <a:prstGeom prst="wedgeEllipseCallout">
            <a:avLst>
              <a:gd name="adj1" fmla="val -45564"/>
              <a:gd name="adj2" fmla="val 6312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OH THANK YOU</a:t>
            </a:r>
            <a:endParaRPr lang="id-ID" dirty="0"/>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kang-komar-angkat-telpon-kang-komar.jpg"/>
          <p:cNvPicPr>
            <a:picLocks noGrp="1" noChangeAspect="1"/>
          </p:cNvPicPr>
          <p:nvPr>
            <p:ph idx="1"/>
          </p:nvPr>
        </p:nvPicPr>
        <p:blipFill>
          <a:blip r:embed="rId2"/>
          <a:stretch>
            <a:fillRect/>
          </a:stretch>
        </p:blipFill>
        <p:spPr>
          <a:xfrm>
            <a:off x="0" y="142876"/>
            <a:ext cx="9163235" cy="6500834"/>
          </a:xfrm>
        </p:spPr>
      </p:pic>
      <p:sp>
        <p:nvSpPr>
          <p:cNvPr id="5" name="Oval Callout 4"/>
          <p:cNvSpPr/>
          <p:nvPr/>
        </p:nvSpPr>
        <p:spPr>
          <a:xfrm>
            <a:off x="6143636" y="1071546"/>
            <a:ext cx="3143272" cy="1643074"/>
          </a:xfrm>
          <a:prstGeom prst="wedgeEllipseCallout">
            <a:avLst>
              <a:gd name="adj1" fmla="val -55294"/>
              <a:gd name="adj2" fmla="val 693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I COULD’T FIND YOUR HOUSE. CAN YOU TELL ME WHERE IT IS?</a:t>
            </a:r>
            <a:endParaRPr lang="id-ID" dirty="0"/>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baby.jpg"/>
          <p:cNvPicPr>
            <a:picLocks noChangeAspect="1"/>
          </p:cNvPicPr>
          <p:nvPr/>
        </p:nvPicPr>
        <p:blipFill>
          <a:blip r:embed="rId2"/>
          <a:stretch>
            <a:fillRect/>
          </a:stretch>
        </p:blipFill>
        <p:spPr>
          <a:xfrm>
            <a:off x="2285984" y="642918"/>
            <a:ext cx="4000521" cy="4000521"/>
          </a:xfrm>
          <a:prstGeom prst="rect">
            <a:avLst/>
          </a:prstGeom>
        </p:spPr>
      </p:pic>
    </p:spTree>
    <p:extLst>
      <p:ext uri="{BB962C8B-B14F-4D97-AF65-F5344CB8AC3E}">
        <p14:creationId xmlns:p14="http://schemas.microsoft.com/office/powerpoint/2010/main" val="713017183"/>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pic>
        <p:nvPicPr>
          <p:cNvPr id="4" name="Content Placeholder 3" descr="A(528).jpg"/>
          <p:cNvPicPr>
            <a:picLocks noGrp="1" noChangeAspect="1"/>
          </p:cNvPicPr>
          <p:nvPr>
            <p:ph idx="1"/>
          </p:nvPr>
        </p:nvPicPr>
        <p:blipFill>
          <a:blip r:embed="rId2"/>
          <a:stretch>
            <a:fillRect/>
          </a:stretch>
        </p:blipFill>
        <p:spPr>
          <a:xfrm>
            <a:off x="127377" y="0"/>
            <a:ext cx="8945217" cy="6858000"/>
          </a:xfrm>
        </p:spPr>
      </p:pic>
      <p:sp>
        <p:nvSpPr>
          <p:cNvPr id="5" name="Oval Callout 4"/>
          <p:cNvSpPr/>
          <p:nvPr/>
        </p:nvSpPr>
        <p:spPr>
          <a:xfrm>
            <a:off x="5929322" y="571480"/>
            <a:ext cx="2714644" cy="1643074"/>
          </a:xfrm>
          <a:prstGeom prst="wedgeEllipseCallout">
            <a:avLst>
              <a:gd name="adj1" fmla="val -50371"/>
              <a:gd name="adj2" fmla="val 68493"/>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solidFill>
                  <a:srgbClr val="002060"/>
                </a:solidFill>
              </a:rPr>
              <a:t>IT IS ... </a:t>
            </a:r>
            <a:endParaRPr lang="id-ID" dirty="0">
              <a:solidFill>
                <a:srgbClr val="00206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l="14275" t="29297" r="50586" b="23828"/>
          <a:stretch>
            <a:fillRect/>
          </a:stretch>
        </p:blipFill>
        <p:spPr bwMode="auto">
          <a:xfrm>
            <a:off x="428596" y="214290"/>
            <a:ext cx="8477277" cy="6357958"/>
          </a:xfrm>
          <a:prstGeom prst="rect">
            <a:avLst/>
          </a:prstGeom>
          <a:noFill/>
          <a:ln w="9525">
            <a:noFill/>
            <a:miter lim="800000"/>
            <a:headEnd/>
            <a:tailEnd/>
          </a:ln>
          <a:effectLst/>
        </p:spPr>
      </p:pic>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pic>
        <p:nvPicPr>
          <p:cNvPr id="4" name="Content Placeholder 3" descr="A(528).jpg"/>
          <p:cNvPicPr>
            <a:picLocks noGrp="1" noChangeAspect="1"/>
          </p:cNvPicPr>
          <p:nvPr>
            <p:ph idx="1"/>
          </p:nvPr>
        </p:nvPicPr>
        <p:blipFill>
          <a:blip r:embed="rId2"/>
          <a:stretch>
            <a:fillRect/>
          </a:stretch>
        </p:blipFill>
        <p:spPr>
          <a:xfrm>
            <a:off x="127377" y="0"/>
            <a:ext cx="8945217" cy="6858000"/>
          </a:xfrm>
        </p:spPr>
      </p:pic>
      <p:sp>
        <p:nvSpPr>
          <p:cNvPr id="5" name="Oval Callout 4"/>
          <p:cNvSpPr/>
          <p:nvPr/>
        </p:nvSpPr>
        <p:spPr>
          <a:xfrm>
            <a:off x="5929322" y="571480"/>
            <a:ext cx="3071834" cy="2286016"/>
          </a:xfrm>
          <a:prstGeom prst="wedgeEllipseCallout">
            <a:avLst>
              <a:gd name="adj1" fmla="val -53577"/>
              <a:gd name="adj2" fmla="val 50032"/>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solidFill>
                  <a:srgbClr val="002060"/>
                </a:solidFill>
              </a:rPr>
              <a:t>IT IS IN HOUSING COMPLEX, SO EVERY HOUSES LOOK  THE SAME. BUT THE COLOUR OF MY HOUSE IS GREEN.</a:t>
            </a:r>
            <a:endParaRPr lang="id-ID" dirty="0">
              <a:solidFill>
                <a:srgbClr val="00206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476672"/>
            <a:ext cx="8229600" cy="5832648"/>
          </a:xfrm>
        </p:spPr>
        <p:txBody>
          <a:bodyPr/>
          <a:lstStyle/>
          <a:p>
            <a:pPr marL="0" indent="0" algn="ctr">
              <a:buNone/>
            </a:pPr>
            <a:endParaRPr lang="id-ID" dirty="0" smtClean="0"/>
          </a:p>
          <a:p>
            <a:pPr marL="0" indent="0" algn="ctr">
              <a:buNone/>
            </a:pPr>
            <a:endParaRPr lang="id-ID" sz="4800" dirty="0" smtClean="0"/>
          </a:p>
          <a:p>
            <a:pPr marL="0" indent="0" algn="ctr">
              <a:buNone/>
            </a:pPr>
            <a:r>
              <a:rPr lang="id-ID" sz="4800" dirty="0" smtClean="0"/>
              <a:t>Now we are going to learn descriptive text</a:t>
            </a:r>
            <a:r>
              <a:rPr lang="id-ID" dirty="0"/>
              <a:t>!</a:t>
            </a:r>
            <a:endParaRPr lang="id-ID" dirty="0" smtClean="0"/>
          </a:p>
          <a:p>
            <a:pPr marL="0" indent="0" algn="ctr">
              <a:buNone/>
            </a:pPr>
            <a:endParaRPr lang="id-ID" dirty="0"/>
          </a:p>
          <a:p>
            <a:pPr marL="0" indent="0">
              <a:buNone/>
            </a:pPr>
            <a:endParaRPr lang="id-ID" dirty="0"/>
          </a:p>
        </p:txBody>
      </p:sp>
    </p:spTree>
    <p:extLst>
      <p:ext uri="{BB962C8B-B14F-4D97-AF65-F5344CB8AC3E}">
        <p14:creationId xmlns:p14="http://schemas.microsoft.com/office/powerpoint/2010/main" val="3029770640"/>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EXAMPLE OF DESCRIPTIVE TEXT</a:t>
            </a:r>
            <a:endParaRPr lang="id-ID" dirty="0"/>
          </a:p>
        </p:txBody>
      </p:sp>
      <p:sp>
        <p:nvSpPr>
          <p:cNvPr id="4" name="TextBox 3"/>
          <p:cNvSpPr txBox="1"/>
          <p:nvPr/>
        </p:nvSpPr>
        <p:spPr>
          <a:xfrm>
            <a:off x="827584" y="1556792"/>
            <a:ext cx="7704856" cy="5170646"/>
          </a:xfrm>
          <a:prstGeom prst="rect">
            <a:avLst/>
          </a:prstGeom>
          <a:noFill/>
        </p:spPr>
        <p:txBody>
          <a:bodyPr wrap="square" rtlCol="0">
            <a:spAutoFit/>
          </a:bodyPr>
          <a:lstStyle/>
          <a:p>
            <a:r>
              <a:rPr lang="id-ID" dirty="0" smtClean="0"/>
              <a:t>	</a:t>
            </a:r>
            <a:r>
              <a:rPr lang="en-US" sz="2400" dirty="0" smtClean="0"/>
              <a:t>My </a:t>
            </a:r>
            <a:r>
              <a:rPr lang="en-US" sz="2400" dirty="0" err="1"/>
              <a:t>Sphynx</a:t>
            </a:r>
            <a:r>
              <a:rPr lang="en-US" sz="2400" dirty="0"/>
              <a:t> cat is the only pet I have. He has a little hair but is not totally hairless as he has a peach fuzz over much of his body. His coat is often a warm chamois. My </a:t>
            </a:r>
            <a:r>
              <a:rPr lang="en-US" sz="2400" dirty="0" err="1"/>
              <a:t>Sphynx</a:t>
            </a:r>
            <a:r>
              <a:rPr lang="en-US" sz="2400" dirty="0"/>
              <a:t> has a normal cat proportion.</a:t>
            </a:r>
            <a:endParaRPr lang="id-ID" sz="2400" dirty="0"/>
          </a:p>
          <a:p>
            <a:r>
              <a:rPr lang="en-US" sz="2400" dirty="0"/>
              <a:t> </a:t>
            </a:r>
            <a:endParaRPr lang="id-ID" sz="2400" dirty="0"/>
          </a:p>
          <a:p>
            <a:r>
              <a:rPr lang="id-ID" sz="2400" dirty="0" smtClean="0"/>
              <a:t>	</a:t>
            </a:r>
            <a:r>
              <a:rPr lang="en-US" sz="2400" dirty="0" smtClean="0"/>
              <a:t>I </a:t>
            </a:r>
            <a:r>
              <a:rPr lang="en-US" sz="2400" dirty="0"/>
              <a:t>like his tail although my mom say that it is like a rats tail. I love his usual color varieties including, tortoiseshell, chocolate, black, blue, lilac, chocolate etc. He is really an amazing cat. Believe it or not, he is very intelligent cat. He can respond my voice commands.</a:t>
            </a:r>
            <a:br>
              <a:rPr lang="en-US" sz="2400" dirty="0"/>
            </a:br>
            <a:r>
              <a:rPr lang="en-US" sz="2400" dirty="0"/>
              <a:t/>
            </a:r>
            <a:br>
              <a:rPr lang="en-US" sz="2400" dirty="0"/>
            </a:br>
            <a:r>
              <a:rPr lang="id-ID" sz="2400" dirty="0" smtClean="0"/>
              <a:t>	</a:t>
            </a:r>
            <a:r>
              <a:rPr lang="en-US" sz="2400" dirty="0" smtClean="0"/>
              <a:t>He </a:t>
            </a:r>
            <a:r>
              <a:rPr lang="en-US" sz="2400" dirty="0"/>
              <a:t>is really funny as well as my friends get a joke. I love him so much as I love my mother. </a:t>
            </a:r>
            <a:endParaRPr lang="id-ID" sz="2400" dirty="0"/>
          </a:p>
          <a:p>
            <a:endParaRPr lang="id-ID" dirty="0"/>
          </a:p>
        </p:txBody>
      </p:sp>
    </p:spTree>
    <p:extLst>
      <p:ext uri="{BB962C8B-B14F-4D97-AF65-F5344CB8AC3E}">
        <p14:creationId xmlns:p14="http://schemas.microsoft.com/office/powerpoint/2010/main" val="409283805"/>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EXAMPLE OF DESCRIPTIVE TEXT</a:t>
            </a:r>
            <a:endParaRPr lang="id-ID" dirty="0"/>
          </a:p>
        </p:txBody>
      </p:sp>
      <p:sp>
        <p:nvSpPr>
          <p:cNvPr id="3" name="TextBox 2"/>
          <p:cNvSpPr txBox="1"/>
          <p:nvPr/>
        </p:nvSpPr>
        <p:spPr>
          <a:xfrm>
            <a:off x="539552" y="1628800"/>
            <a:ext cx="8208912" cy="3970318"/>
          </a:xfrm>
          <a:prstGeom prst="rect">
            <a:avLst/>
          </a:prstGeom>
          <a:noFill/>
        </p:spPr>
        <p:txBody>
          <a:bodyPr wrap="square" rtlCol="0">
            <a:spAutoFit/>
          </a:bodyPr>
          <a:lstStyle/>
          <a:p>
            <a:pPr fontAlgn="base"/>
            <a:r>
              <a:rPr lang="id-ID" dirty="0" smtClean="0"/>
              <a:t>	</a:t>
            </a:r>
            <a:r>
              <a:rPr lang="en-US" dirty="0" smtClean="0"/>
              <a:t>I </a:t>
            </a:r>
            <a:r>
              <a:rPr lang="en-US" dirty="0"/>
              <a:t>live in a small house. It has five rooms: there are two bedrooms, a living room, a bathroom, and a kitchen. Indeed it is a small house; but I like living in here for wasting my spare time.</a:t>
            </a:r>
          </a:p>
          <a:p>
            <a:pPr fontAlgn="base"/>
            <a:r>
              <a:rPr lang="id-ID" dirty="0" smtClean="0"/>
              <a:t>	</a:t>
            </a:r>
            <a:r>
              <a:rPr lang="en-US" dirty="0" smtClean="0"/>
              <a:t>When </a:t>
            </a:r>
            <a:r>
              <a:rPr lang="en-US" dirty="0"/>
              <a:t>the door is open, I can see the living room. It is so small with only three chairs and a table, nothing else. I prefer reading a novel in this room.</a:t>
            </a:r>
          </a:p>
          <a:p>
            <a:pPr fontAlgn="base"/>
            <a:r>
              <a:rPr lang="en-US" dirty="0"/>
              <a:t>My bedroom is in the left side of the living room. In this room there is a night table next to the bed, a TV, a radio, and a computer. When being bored of reading, I usually play online games, chat with my friends via Facebook and so on.</a:t>
            </a:r>
          </a:p>
          <a:p>
            <a:pPr fontAlgn="base"/>
            <a:r>
              <a:rPr lang="id-ID" dirty="0" smtClean="0"/>
              <a:t>	</a:t>
            </a:r>
            <a:r>
              <a:rPr lang="en-US" dirty="0" smtClean="0"/>
              <a:t>Next </a:t>
            </a:r>
            <a:r>
              <a:rPr lang="en-US" dirty="0"/>
              <a:t>to my bedroom is my mother’s. I do not know what is inside because I never come in to see it. In the right side of the living room there is the kitchen. In the kitchen I have everything I need when I get hungry. It is very pleasure when my mother cooks, the smell fills my whole house.</a:t>
            </a:r>
          </a:p>
          <a:p>
            <a:pPr fontAlgn="base"/>
            <a:r>
              <a:rPr lang="id-ID" dirty="0" smtClean="0"/>
              <a:t>	</a:t>
            </a:r>
            <a:r>
              <a:rPr lang="en-US" dirty="0" smtClean="0"/>
              <a:t>I </a:t>
            </a:r>
            <a:r>
              <a:rPr lang="en-US" dirty="0"/>
              <a:t>know it is a very small house; but it is the best place I have ever seen.</a:t>
            </a:r>
          </a:p>
          <a:p>
            <a:endParaRPr lang="id-ID" dirty="0"/>
          </a:p>
        </p:txBody>
      </p:sp>
    </p:spTree>
    <p:extLst>
      <p:ext uri="{BB962C8B-B14F-4D97-AF65-F5344CB8AC3E}">
        <p14:creationId xmlns:p14="http://schemas.microsoft.com/office/powerpoint/2010/main" val="2887535553"/>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EXAMPLE OF DESCRIPTIVE TEXT</a:t>
            </a:r>
            <a:endParaRPr lang="id-ID" dirty="0"/>
          </a:p>
        </p:txBody>
      </p:sp>
      <p:pic>
        <p:nvPicPr>
          <p:cNvPr id="1026" name="Picture 2" descr="Image result for DESCRIPTIVE OF PEOP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1268760"/>
            <a:ext cx="6713730" cy="50405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0192089"/>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EXAMPLE OF DESCRIPTIVE TEXT</a:t>
            </a:r>
            <a:endParaRPr lang="id-ID" dirty="0"/>
          </a:p>
        </p:txBody>
      </p:sp>
      <p:sp>
        <p:nvSpPr>
          <p:cNvPr id="3" name="TextBox 2"/>
          <p:cNvSpPr txBox="1"/>
          <p:nvPr/>
        </p:nvSpPr>
        <p:spPr>
          <a:xfrm>
            <a:off x="539552" y="1484784"/>
            <a:ext cx="8280920" cy="5632311"/>
          </a:xfrm>
          <a:prstGeom prst="rect">
            <a:avLst/>
          </a:prstGeom>
          <a:noFill/>
        </p:spPr>
        <p:txBody>
          <a:bodyPr wrap="square" rtlCol="0">
            <a:spAutoFit/>
          </a:bodyPr>
          <a:lstStyle/>
          <a:p>
            <a:r>
              <a:rPr lang="en-US" b="1" dirty="0"/>
              <a:t>My Friend, </a:t>
            </a:r>
            <a:r>
              <a:rPr lang="en-US" b="1" dirty="0" err="1"/>
              <a:t>Dinda</a:t>
            </a:r>
            <a:endParaRPr lang="en-US" b="1" dirty="0"/>
          </a:p>
          <a:p>
            <a:r>
              <a:rPr lang="id-ID" dirty="0" smtClean="0"/>
              <a:t>	</a:t>
            </a:r>
            <a:r>
              <a:rPr lang="en-US" dirty="0" smtClean="0"/>
              <a:t>A </a:t>
            </a:r>
            <a:r>
              <a:rPr lang="en-US" dirty="0"/>
              <a:t>pretty girl who is sitting on the chair is </a:t>
            </a:r>
            <a:r>
              <a:rPr lang="en-US" dirty="0" err="1"/>
              <a:t>Devya</a:t>
            </a:r>
            <a:r>
              <a:rPr lang="en-US" dirty="0"/>
              <a:t> </a:t>
            </a:r>
            <a:r>
              <a:rPr lang="en-US" dirty="0" err="1"/>
              <a:t>Dinda</a:t>
            </a:r>
            <a:r>
              <a:rPr lang="en-US" dirty="0"/>
              <a:t>. People call her </a:t>
            </a:r>
            <a:r>
              <a:rPr lang="en-US" dirty="0" err="1"/>
              <a:t>Dinda</a:t>
            </a:r>
            <a:r>
              <a:rPr lang="en-US" dirty="0"/>
              <a:t>. She has a long black hair that is always neatly tied up. The pony in front of her head covers her forehead. She has a white skin and two beautiful black round eyes with flicks eyebrow. Her noose is not too sharp but also not too flat. Her round face and chubby cheeks make people want to touch it. She has a sweet little red lip coupled with some soft hairs above look like a mustache which add her sweetness as a girl.</a:t>
            </a:r>
          </a:p>
          <a:p>
            <a:r>
              <a:rPr lang="en-US" dirty="0" err="1"/>
              <a:t>Dinda‘s</a:t>
            </a:r>
            <a:r>
              <a:rPr lang="en-US" dirty="0"/>
              <a:t> body is little bit fat. She is not too high which only around 164 cm. However, she is very energetic and active girl. She also always notices her style in dressing. She always dress attractively combined with accessories such as clocks, bracelets, rings going well with the clothes that she wears. Therefore, she is called as a Miss </a:t>
            </a:r>
            <a:r>
              <a:rPr lang="en-US" dirty="0" err="1"/>
              <a:t>Fashionista</a:t>
            </a:r>
            <a:r>
              <a:rPr lang="en-US" dirty="0"/>
              <a:t> by most of my friends.</a:t>
            </a:r>
          </a:p>
          <a:p>
            <a:r>
              <a:rPr lang="id-ID" dirty="0" smtClean="0"/>
              <a:t>	</a:t>
            </a:r>
            <a:r>
              <a:rPr lang="en-US" dirty="0" err="1" smtClean="0"/>
              <a:t>Dinda</a:t>
            </a:r>
            <a:r>
              <a:rPr lang="en-US" dirty="0" smtClean="0"/>
              <a:t> </a:t>
            </a:r>
            <a:r>
              <a:rPr lang="en-US" dirty="0"/>
              <a:t>is a cheery girl. She always laughs when I or the other friends taunt her. I also get confused because she is hard to get angry. She is also one of smart students in my class. She always gets good grades in my class and becomes teacher’s favorite students at school. Besides smart, she is also quite friendly with everyone. </a:t>
            </a:r>
            <a:r>
              <a:rPr lang="en-US" dirty="0" err="1"/>
              <a:t>Dinda</a:t>
            </a:r>
            <a:r>
              <a:rPr lang="en-US" dirty="0"/>
              <a:t> is easy to get a new friend because she is fun to talk to the new people. No wonder she is liked by everyone in the school and became the idol of the men, including myself.</a:t>
            </a:r>
          </a:p>
          <a:p>
            <a:endParaRPr lang="id-ID" dirty="0"/>
          </a:p>
        </p:txBody>
      </p:sp>
    </p:spTree>
    <p:extLst>
      <p:ext uri="{BB962C8B-B14F-4D97-AF65-F5344CB8AC3E}">
        <p14:creationId xmlns:p14="http://schemas.microsoft.com/office/powerpoint/2010/main" val="4168402186"/>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DESCRIPTIVE TEXT!</a:t>
            </a:r>
            <a:endParaRPr lang="id-ID" dirty="0"/>
          </a:p>
        </p:txBody>
      </p:sp>
      <p:sp>
        <p:nvSpPr>
          <p:cNvPr id="3" name="Content Placeholder 2"/>
          <p:cNvSpPr>
            <a:spLocks noGrp="1"/>
          </p:cNvSpPr>
          <p:nvPr>
            <p:ph idx="1"/>
          </p:nvPr>
        </p:nvSpPr>
        <p:spPr/>
        <p:txBody>
          <a:bodyPr/>
          <a:lstStyle/>
          <a:p>
            <a:pPr marL="0" indent="0">
              <a:buNone/>
            </a:pPr>
            <a:endParaRPr lang="id-ID" dirty="0" smtClean="0"/>
          </a:p>
          <a:p>
            <a:pPr marL="0" indent="0">
              <a:buNone/>
            </a:pPr>
            <a:endParaRPr lang="id-ID" dirty="0"/>
          </a:p>
          <a:p>
            <a:pPr marL="0" indent="0">
              <a:buNone/>
            </a:pPr>
            <a:r>
              <a:rPr lang="id-ID" dirty="0" smtClean="0"/>
              <a:t>FUNCTION: TO DESCRIBE THINGS, PEOPLE, 			  ANIMALS AND PLACE</a:t>
            </a:r>
          </a:p>
          <a:p>
            <a:pPr marL="0" indent="0">
              <a:buNone/>
            </a:pPr>
            <a:endParaRPr lang="id-ID" dirty="0"/>
          </a:p>
          <a:p>
            <a:pPr marL="0" indent="0">
              <a:buNone/>
            </a:pPr>
            <a:endParaRPr lang="id-ID" dirty="0"/>
          </a:p>
        </p:txBody>
      </p:sp>
    </p:spTree>
    <p:extLst>
      <p:ext uri="{BB962C8B-B14F-4D97-AF65-F5344CB8AC3E}">
        <p14:creationId xmlns:p14="http://schemas.microsoft.com/office/powerpoint/2010/main" val="997340318"/>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DESCRIPTIVE TEXT!</a:t>
            </a:r>
            <a:endParaRPr lang="id-ID" dirty="0"/>
          </a:p>
        </p:txBody>
      </p:sp>
      <p:sp>
        <p:nvSpPr>
          <p:cNvPr id="3" name="Content Placeholder 2"/>
          <p:cNvSpPr>
            <a:spLocks noGrp="1"/>
          </p:cNvSpPr>
          <p:nvPr>
            <p:ph idx="1"/>
          </p:nvPr>
        </p:nvSpPr>
        <p:spPr/>
        <p:txBody>
          <a:bodyPr/>
          <a:lstStyle/>
          <a:p>
            <a:pPr marL="0" indent="0">
              <a:buNone/>
            </a:pPr>
            <a:endParaRPr lang="id-ID" dirty="0" smtClean="0"/>
          </a:p>
          <a:p>
            <a:pPr marL="0" indent="0">
              <a:buNone/>
            </a:pPr>
            <a:endParaRPr lang="id-ID" dirty="0"/>
          </a:p>
          <a:p>
            <a:pPr marL="0" indent="0">
              <a:buNone/>
            </a:pPr>
            <a:r>
              <a:rPr lang="id-ID" dirty="0" smtClean="0"/>
              <a:t>STUCTURE:</a:t>
            </a:r>
          </a:p>
          <a:p>
            <a:pPr marL="514350" indent="-514350">
              <a:buAutoNum type="arabicPeriod"/>
            </a:pPr>
            <a:r>
              <a:rPr lang="id-ID" dirty="0" smtClean="0"/>
              <a:t>IDENTIFICATION</a:t>
            </a:r>
          </a:p>
          <a:p>
            <a:pPr marL="514350" indent="-514350">
              <a:buAutoNum type="arabicPeriod"/>
            </a:pPr>
            <a:r>
              <a:rPr lang="id-ID" dirty="0" smtClean="0"/>
              <a:t>DESCRIPTION</a:t>
            </a:r>
            <a:endParaRPr lang="id-ID" dirty="0"/>
          </a:p>
          <a:p>
            <a:pPr marL="0" indent="0">
              <a:buNone/>
            </a:pPr>
            <a:endParaRPr lang="id-ID" dirty="0"/>
          </a:p>
        </p:txBody>
      </p:sp>
    </p:spTree>
    <p:extLst>
      <p:ext uri="{BB962C8B-B14F-4D97-AF65-F5344CB8AC3E}">
        <p14:creationId xmlns:p14="http://schemas.microsoft.com/office/powerpoint/2010/main" val="3448114897"/>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4572008"/>
            <a:ext cx="8429684" cy="1500198"/>
          </a:xfrm>
        </p:spPr>
        <p:txBody>
          <a:bodyPr>
            <a:normAutofit/>
          </a:bodyPr>
          <a:lstStyle/>
          <a:p>
            <a:r>
              <a:rPr lang="id-ID" dirty="0" smtClean="0">
                <a:latin typeface="Bookman Old Style" pitchFamily="18" charset="0"/>
              </a:rPr>
              <a:t>WHAT IS HE LIKE?</a:t>
            </a:r>
            <a:endParaRPr lang="id-ID" dirty="0">
              <a:latin typeface="Bookman Old Style" pitchFamily="18" charset="0"/>
            </a:endParaRPr>
          </a:p>
        </p:txBody>
      </p:sp>
      <p:pic>
        <p:nvPicPr>
          <p:cNvPr id="6" name="Picture 5" descr="baby.jpg"/>
          <p:cNvPicPr>
            <a:picLocks noChangeAspect="1"/>
          </p:cNvPicPr>
          <p:nvPr/>
        </p:nvPicPr>
        <p:blipFill>
          <a:blip r:embed="rId2"/>
          <a:stretch>
            <a:fillRect/>
          </a:stretch>
        </p:blipFill>
        <p:spPr>
          <a:xfrm>
            <a:off x="2285984" y="642918"/>
            <a:ext cx="4000521" cy="400052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2800" dirty="0" smtClean="0"/>
              <a:t>MAKE DESRIPTIVE TEXT FROM THIS PICTURE</a:t>
            </a:r>
            <a:endParaRPr lang="id-ID" sz="2800"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843808" y="1412776"/>
            <a:ext cx="3645602" cy="4896544"/>
          </a:xfrm>
        </p:spPr>
      </p:pic>
    </p:spTree>
    <p:extLst>
      <p:ext uri="{BB962C8B-B14F-4D97-AF65-F5344CB8AC3E}">
        <p14:creationId xmlns:p14="http://schemas.microsoft.com/office/powerpoint/2010/main" val="302196504"/>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3610744" cy="5688632"/>
          </a:xfrm>
        </p:spPr>
        <p:txBody>
          <a:bodyPr>
            <a:normAutofit fontScale="40000" lnSpcReduction="20000"/>
          </a:bodyPr>
          <a:lstStyle/>
          <a:p>
            <a:r>
              <a:rPr lang="en-US" sz="5900" b="1" dirty="0"/>
              <a:t>The Face</a:t>
            </a:r>
          </a:p>
          <a:p>
            <a:r>
              <a:rPr lang="en-US" sz="5900" dirty="0"/>
              <a:t>eye, nose, mouth, ear, cheek, chin, nostril, eyebrow, eyelid, eyelash, lips.</a:t>
            </a:r>
          </a:p>
          <a:p>
            <a:r>
              <a:rPr lang="en-US" sz="5900" b="1" dirty="0"/>
              <a:t>Mouth</a:t>
            </a:r>
            <a:r>
              <a:rPr lang="en-US" sz="5900" dirty="0"/>
              <a:t> - you use your mouth to talk, to eat and to breathe.</a:t>
            </a:r>
          </a:p>
          <a:p>
            <a:r>
              <a:rPr lang="en-US" sz="5900" b="1" dirty="0"/>
              <a:t>Nose</a:t>
            </a:r>
            <a:r>
              <a:rPr lang="en-US" sz="5900" dirty="0"/>
              <a:t> - You can smell things with your nose. You can also breathe through your nose.</a:t>
            </a:r>
          </a:p>
          <a:p>
            <a:r>
              <a:rPr lang="en-US" sz="5900" b="1" dirty="0"/>
              <a:t>Nostrils</a:t>
            </a:r>
            <a:r>
              <a:rPr lang="en-US" sz="5900" dirty="0"/>
              <a:t> - these are the two holes in your nose</a:t>
            </a:r>
          </a:p>
          <a:p>
            <a:pPr marL="0" indent="0">
              <a:buNone/>
            </a:pPr>
            <a:r>
              <a:rPr lang="en-US" dirty="0"/>
              <a:t/>
            </a:r>
            <a:br>
              <a:rPr lang="en-US" dirty="0"/>
            </a:br>
            <a:endParaRPr lang="en-US" dirty="0"/>
          </a:p>
          <a:p>
            <a:pPr marL="0" indent="0">
              <a:buNone/>
            </a:pPr>
            <a:r>
              <a:rPr lang="en-US" dirty="0"/>
              <a:t/>
            </a:r>
            <a:br>
              <a:rPr lang="en-US" dirty="0"/>
            </a:br>
            <a:endParaRPr lang="id-ID"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67944" y="764787"/>
            <a:ext cx="4800533" cy="3600400"/>
          </a:xfrm>
          <a:prstGeom prst="rect">
            <a:avLst/>
          </a:prstGeom>
        </p:spPr>
      </p:pic>
    </p:spTree>
    <p:extLst>
      <p:ext uri="{BB962C8B-B14F-4D97-AF65-F5344CB8AC3E}">
        <p14:creationId xmlns:p14="http://schemas.microsoft.com/office/powerpoint/2010/main" val="4129448312"/>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34013"/>
            <a:ext cx="4824536" cy="6343333"/>
          </a:xfrm>
        </p:spPr>
        <p:txBody>
          <a:bodyPr>
            <a:normAutofit fontScale="70000" lnSpcReduction="20000"/>
          </a:bodyPr>
          <a:lstStyle/>
          <a:p>
            <a:pPr marL="0" indent="0">
              <a:buNone/>
            </a:pPr>
            <a:endParaRPr lang="en-US" dirty="0"/>
          </a:p>
          <a:p>
            <a:pPr marL="0" indent="0">
              <a:buNone/>
            </a:pPr>
            <a:r>
              <a:rPr lang="en-US" dirty="0"/>
              <a:t/>
            </a:r>
            <a:br>
              <a:rPr lang="en-US" dirty="0"/>
            </a:br>
            <a:r>
              <a:rPr lang="en-US" b="1" dirty="0"/>
              <a:t>The Arm and Hand</a:t>
            </a:r>
          </a:p>
          <a:p>
            <a:r>
              <a:rPr lang="en-US" dirty="0"/>
              <a:t>finger, palm, wrist, forearm, elbow, upper arm, shoulder, thumb</a:t>
            </a:r>
          </a:p>
          <a:p>
            <a:r>
              <a:rPr lang="en-US" b="1" dirty="0"/>
              <a:t>The Hand and Fingers</a:t>
            </a:r>
          </a:p>
          <a:p>
            <a:r>
              <a:rPr lang="en-US" dirty="0"/>
              <a:t>See the photo of the parts of the hand below</a:t>
            </a:r>
          </a:p>
          <a:p>
            <a:r>
              <a:rPr lang="en-US" dirty="0"/>
              <a:t>hand</a:t>
            </a:r>
          </a:p>
          <a:p>
            <a:r>
              <a:rPr lang="en-US" dirty="0"/>
              <a:t>thumb</a:t>
            </a:r>
          </a:p>
          <a:p>
            <a:r>
              <a:rPr lang="en-US" dirty="0"/>
              <a:t>index finger</a:t>
            </a:r>
          </a:p>
          <a:p>
            <a:r>
              <a:rPr lang="en-US" dirty="0"/>
              <a:t>middle finger</a:t>
            </a:r>
          </a:p>
          <a:p>
            <a:r>
              <a:rPr lang="en-US" dirty="0"/>
              <a:t>ring finger</a:t>
            </a:r>
          </a:p>
          <a:p>
            <a:r>
              <a:rPr lang="en-US" dirty="0"/>
              <a:t>little finger (</a:t>
            </a:r>
            <a:r>
              <a:rPr lang="en-US" i="1" dirty="0"/>
              <a:t>informal:</a:t>
            </a:r>
            <a:r>
              <a:rPr lang="en-US" dirty="0"/>
              <a:t> pinky finger)</a:t>
            </a:r>
          </a:p>
          <a:p>
            <a:r>
              <a:rPr lang="en-US" dirty="0"/>
              <a:t>nail</a:t>
            </a:r>
          </a:p>
          <a:p>
            <a:r>
              <a:rPr lang="en-US" dirty="0"/>
              <a:t>knuckle</a:t>
            </a:r>
          </a:p>
          <a:p>
            <a:r>
              <a:rPr lang="en-US" dirty="0"/>
              <a:t> </a:t>
            </a:r>
            <a:r>
              <a:rPr lang="en-US" dirty="0"/>
              <a:t/>
            </a:r>
            <a:br>
              <a:rPr lang="en-US" dirty="0"/>
            </a:br>
            <a:endParaRPr lang="id-ID"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32040" y="692696"/>
            <a:ext cx="4091680" cy="2808312"/>
          </a:xfrm>
          <a:prstGeom prst="rect">
            <a:avLst/>
          </a:prstGeom>
        </p:spPr>
      </p:pic>
    </p:spTree>
    <p:extLst>
      <p:ext uri="{BB962C8B-B14F-4D97-AF65-F5344CB8AC3E}">
        <p14:creationId xmlns:p14="http://schemas.microsoft.com/office/powerpoint/2010/main" val="2978850351"/>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476672"/>
            <a:ext cx="3456384" cy="4525963"/>
          </a:xfrm>
        </p:spPr>
        <p:txBody>
          <a:bodyPr>
            <a:normAutofit fontScale="92500" lnSpcReduction="20000"/>
          </a:bodyPr>
          <a:lstStyle/>
          <a:p>
            <a:r>
              <a:rPr lang="en-US" dirty="0"/>
              <a:t/>
            </a:r>
            <a:br>
              <a:rPr lang="en-US" dirty="0"/>
            </a:br>
            <a:r>
              <a:rPr lang="en-US" b="1" dirty="0"/>
              <a:t>The Leg and Foot</a:t>
            </a:r>
          </a:p>
          <a:p>
            <a:r>
              <a:rPr lang="en-US" dirty="0"/>
              <a:t>knee, leg, shin, calf (muscle), ankle, heel, foot, toe</a:t>
            </a:r>
          </a:p>
          <a:p>
            <a:r>
              <a:rPr lang="en-US" b="1" dirty="0"/>
              <a:t>ankle</a:t>
            </a:r>
            <a:r>
              <a:rPr lang="en-US" dirty="0"/>
              <a:t> - the joint between your leg and your foot.</a:t>
            </a:r>
          </a:p>
          <a:p>
            <a:pPr marL="0" indent="0">
              <a:buNone/>
            </a:pPr>
            <a:r>
              <a:rPr lang="en-US" dirty="0"/>
              <a:t/>
            </a:r>
            <a:br>
              <a:rPr lang="en-US" dirty="0"/>
            </a:br>
            <a:endParaRPr lang="id-ID"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27983" y="620688"/>
            <a:ext cx="4412097" cy="4392488"/>
          </a:xfrm>
          <a:prstGeom prst="rect">
            <a:avLst/>
          </a:prstGeom>
        </p:spPr>
      </p:pic>
    </p:spTree>
    <p:extLst>
      <p:ext uri="{BB962C8B-B14F-4D97-AF65-F5344CB8AC3E}">
        <p14:creationId xmlns:p14="http://schemas.microsoft.com/office/powerpoint/2010/main" val="3233429231"/>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60648"/>
            <a:ext cx="4608512" cy="6336704"/>
          </a:xfrm>
        </p:spPr>
        <p:txBody>
          <a:bodyPr>
            <a:normAutofit fontScale="55000" lnSpcReduction="20000"/>
          </a:bodyPr>
          <a:lstStyle/>
          <a:p>
            <a:r>
              <a:rPr lang="en-US" dirty="0"/>
              <a:t/>
            </a:r>
            <a:br>
              <a:rPr lang="en-US" dirty="0"/>
            </a:br>
            <a:r>
              <a:rPr lang="en-US" b="1" dirty="0"/>
              <a:t>Internal Parts of the Body</a:t>
            </a:r>
          </a:p>
          <a:p>
            <a:r>
              <a:rPr lang="en-US" b="1" dirty="0"/>
              <a:t>heart</a:t>
            </a:r>
            <a:r>
              <a:rPr lang="en-US" dirty="0"/>
              <a:t> - your heart pumps your blood around your body.</a:t>
            </a:r>
          </a:p>
          <a:p>
            <a:r>
              <a:rPr lang="en-US" b="1" dirty="0"/>
              <a:t>lungs</a:t>
            </a:r>
            <a:r>
              <a:rPr lang="en-US" dirty="0"/>
              <a:t> - when you breathe, the air goes into your lungs.</a:t>
            </a:r>
          </a:p>
          <a:p>
            <a:r>
              <a:rPr lang="en-US" b="1" dirty="0"/>
              <a:t>veins</a:t>
            </a:r>
            <a:r>
              <a:rPr lang="en-US" dirty="0"/>
              <a:t> - these transport blood through your body. They are like little tubes.</a:t>
            </a:r>
          </a:p>
          <a:p>
            <a:r>
              <a:rPr lang="en-US" b="1" dirty="0"/>
              <a:t>brain</a:t>
            </a:r>
            <a:r>
              <a:rPr lang="en-US" dirty="0"/>
              <a:t> - this is your 'thinking machine' inside your head.</a:t>
            </a:r>
          </a:p>
          <a:p>
            <a:r>
              <a:rPr lang="en-US" b="1" dirty="0"/>
              <a:t>throat</a:t>
            </a:r>
            <a:r>
              <a:rPr lang="en-US" dirty="0"/>
              <a:t> - food goes down this to get to your stomach.</a:t>
            </a:r>
          </a:p>
          <a:p>
            <a:r>
              <a:rPr lang="en-US" b="1" dirty="0"/>
              <a:t>liver</a:t>
            </a:r>
            <a:r>
              <a:rPr lang="en-US" dirty="0"/>
              <a:t> - the organ that cleans your blood.</a:t>
            </a:r>
          </a:p>
          <a:p>
            <a:r>
              <a:rPr lang="en-US" b="1" dirty="0"/>
              <a:t>stomach</a:t>
            </a:r>
            <a:r>
              <a:rPr lang="en-US" dirty="0"/>
              <a:t> - your food goes here when you swallow it.</a:t>
            </a:r>
          </a:p>
          <a:p>
            <a:r>
              <a:rPr lang="en-US" b="1" dirty="0"/>
              <a:t>kidneys</a:t>
            </a:r>
            <a:r>
              <a:rPr lang="en-US" dirty="0"/>
              <a:t> - the organs that process all your body waste.</a:t>
            </a:r>
          </a:p>
          <a:p>
            <a:r>
              <a:rPr lang="en-US" b="1" dirty="0"/>
              <a:t>skeleton</a:t>
            </a:r>
            <a:r>
              <a:rPr lang="en-US" dirty="0"/>
              <a:t> - all of the bones in your body.</a:t>
            </a:r>
          </a:p>
          <a:p>
            <a:r>
              <a:rPr lang="en-US" b="1" dirty="0"/>
              <a:t>ribs</a:t>
            </a:r>
            <a:r>
              <a:rPr lang="en-US" dirty="0"/>
              <a:t> - these are the bones that protect the organs in your chest.</a:t>
            </a:r>
          </a:p>
          <a:p>
            <a:r>
              <a:rPr lang="en-US" b="1" dirty="0"/>
              <a:t>bones</a:t>
            </a:r>
            <a:r>
              <a:rPr lang="en-US" dirty="0"/>
              <a:t> - your skeleton consists of many bones. There are about 206 in your body.</a:t>
            </a:r>
          </a:p>
          <a:p>
            <a:r>
              <a:rPr lang="en-US" b="1" dirty="0"/>
              <a:t>skin</a:t>
            </a:r>
            <a:r>
              <a:rPr lang="en-US" dirty="0"/>
              <a:t> - it covers almost the entire body and helps keep all the organs and muscles in place</a:t>
            </a:r>
            <a:r>
              <a:rPr lang="en-US" dirty="0" smtClean="0"/>
              <a: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8064" y="908720"/>
            <a:ext cx="3737502" cy="4752528"/>
          </a:xfrm>
          <a:prstGeom prst="rect">
            <a:avLst/>
          </a:prstGeom>
        </p:spPr>
      </p:pic>
    </p:spTree>
    <p:extLst>
      <p:ext uri="{BB962C8B-B14F-4D97-AF65-F5344CB8AC3E}">
        <p14:creationId xmlns:p14="http://schemas.microsoft.com/office/powerpoint/2010/main" val="4290120928"/>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260648"/>
            <a:ext cx="7056784" cy="3416320"/>
          </a:xfrm>
          <a:prstGeom prst="rect">
            <a:avLst/>
          </a:prstGeom>
        </p:spPr>
        <p:txBody>
          <a:bodyPr wrap="square">
            <a:spAutoFit/>
          </a:bodyPr>
          <a:lstStyle/>
          <a:p>
            <a:r>
              <a:rPr lang="en-US" b="1" dirty="0"/>
              <a:t>Other Parts of the Body</a:t>
            </a:r>
          </a:p>
          <a:p>
            <a:r>
              <a:rPr lang="en-US" dirty="0"/>
              <a:t>Here is a list of some other parts of the body that have not been included above. We will take some more photos of these when we find some more volunteers.</a:t>
            </a:r>
          </a:p>
          <a:p>
            <a:r>
              <a:rPr lang="en-US" dirty="0"/>
              <a:t>face - hair - tongue - tooth - back - waist - muscles</a:t>
            </a:r>
          </a:p>
          <a:p>
            <a:r>
              <a:rPr lang="en-US" b="1" dirty="0"/>
              <a:t>neck</a:t>
            </a:r>
            <a:r>
              <a:rPr lang="en-US" dirty="0"/>
              <a:t> - this connects your head with your shoulders and the rest of your body.</a:t>
            </a:r>
          </a:p>
          <a:p>
            <a:r>
              <a:rPr lang="en-US" b="1" dirty="0"/>
              <a:t>tongue</a:t>
            </a:r>
            <a:r>
              <a:rPr lang="en-US" dirty="0"/>
              <a:t> - the muscle at the bottom of your mouth that tastes things and helps you pronounce words</a:t>
            </a:r>
          </a:p>
          <a:p>
            <a:r>
              <a:rPr lang="en-US" b="1" dirty="0"/>
              <a:t>wrinkles</a:t>
            </a:r>
            <a:r>
              <a:rPr lang="en-US" dirty="0"/>
              <a:t> - the lines in your skin caused by age. Old people have a lot of wrinkles.</a:t>
            </a:r>
          </a:p>
          <a:p>
            <a:endParaRPr lang="id-ID"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3676968"/>
            <a:ext cx="4572000" cy="2571750"/>
          </a:xfrm>
          <a:prstGeom prst="rect">
            <a:avLst/>
          </a:prstGeom>
        </p:spPr>
      </p:pic>
    </p:spTree>
    <p:extLst>
      <p:ext uri="{BB962C8B-B14F-4D97-AF65-F5344CB8AC3E}">
        <p14:creationId xmlns:p14="http://schemas.microsoft.com/office/powerpoint/2010/main" val="3786251955"/>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4572008"/>
            <a:ext cx="8429684" cy="1500198"/>
          </a:xfrm>
        </p:spPr>
        <p:txBody>
          <a:bodyPr>
            <a:normAutofit/>
          </a:bodyPr>
          <a:lstStyle/>
          <a:p>
            <a:r>
              <a:rPr lang="id-ID" dirty="0" smtClean="0">
                <a:latin typeface="Bookman Old Style" pitchFamily="18" charset="0"/>
              </a:rPr>
              <a:t>HE IS ....</a:t>
            </a:r>
            <a:endParaRPr lang="id-ID" dirty="0">
              <a:latin typeface="Bookman Old Style" pitchFamily="18" charset="0"/>
            </a:endParaRPr>
          </a:p>
        </p:txBody>
      </p:sp>
      <p:pic>
        <p:nvPicPr>
          <p:cNvPr id="6" name="Picture 5" descr="baby.jpg"/>
          <p:cNvPicPr>
            <a:picLocks noChangeAspect="1"/>
          </p:cNvPicPr>
          <p:nvPr/>
        </p:nvPicPr>
        <p:blipFill>
          <a:blip r:embed="rId2"/>
          <a:stretch>
            <a:fillRect/>
          </a:stretch>
        </p:blipFill>
        <p:spPr>
          <a:xfrm>
            <a:off x="2285984" y="642918"/>
            <a:ext cx="4000521" cy="400052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4572008"/>
            <a:ext cx="8429684" cy="1500198"/>
          </a:xfrm>
        </p:spPr>
        <p:txBody>
          <a:bodyPr>
            <a:normAutofit/>
          </a:bodyPr>
          <a:lstStyle/>
          <a:p>
            <a:r>
              <a:rPr lang="id-ID" dirty="0" smtClean="0">
                <a:latin typeface="Bookman Old Style" pitchFamily="18" charset="0"/>
              </a:rPr>
              <a:t>HE IS (</a:t>
            </a:r>
            <a:r>
              <a:rPr lang="id-ID" dirty="0" smtClean="0">
                <a:solidFill>
                  <a:srgbClr val="FF0000"/>
                </a:solidFill>
                <a:latin typeface="Bookman Old Style" pitchFamily="18" charset="0"/>
              </a:rPr>
              <a:t>CUTE</a:t>
            </a:r>
            <a:r>
              <a:rPr lang="id-ID" dirty="0" smtClean="0">
                <a:latin typeface="Bookman Old Style" pitchFamily="18" charset="0"/>
              </a:rPr>
              <a:t>)</a:t>
            </a:r>
            <a:endParaRPr lang="id-ID" dirty="0">
              <a:latin typeface="Bookman Old Style" pitchFamily="18" charset="0"/>
            </a:endParaRPr>
          </a:p>
        </p:txBody>
      </p:sp>
      <p:pic>
        <p:nvPicPr>
          <p:cNvPr id="6" name="Picture 5" descr="baby.jpg"/>
          <p:cNvPicPr>
            <a:picLocks noChangeAspect="1"/>
          </p:cNvPicPr>
          <p:nvPr/>
        </p:nvPicPr>
        <p:blipFill>
          <a:blip r:embed="rId2"/>
          <a:stretch>
            <a:fillRect/>
          </a:stretch>
        </p:blipFill>
        <p:spPr>
          <a:xfrm>
            <a:off x="2285984" y="642918"/>
            <a:ext cx="4000521" cy="400052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4572008"/>
            <a:ext cx="8429684" cy="1500198"/>
          </a:xfrm>
        </p:spPr>
        <p:txBody>
          <a:bodyPr>
            <a:normAutofit/>
          </a:bodyPr>
          <a:lstStyle/>
          <a:p>
            <a:r>
              <a:rPr lang="id-ID" dirty="0" smtClean="0">
                <a:latin typeface="Bookman Old Style" pitchFamily="18" charset="0"/>
              </a:rPr>
              <a:t>HE IS (</a:t>
            </a:r>
            <a:r>
              <a:rPr lang="id-ID" dirty="0" smtClean="0">
                <a:solidFill>
                  <a:srgbClr val="FF0000"/>
                </a:solidFill>
                <a:latin typeface="Bookman Old Style" pitchFamily="18" charset="0"/>
              </a:rPr>
              <a:t>CUTE</a:t>
            </a:r>
            <a:r>
              <a:rPr lang="id-ID" dirty="0" smtClean="0">
                <a:latin typeface="Bookman Old Style" pitchFamily="18" charset="0"/>
              </a:rPr>
              <a:t>)</a:t>
            </a:r>
            <a:endParaRPr lang="id-ID" dirty="0">
              <a:latin typeface="Bookman Old Style" pitchFamily="18" charset="0"/>
            </a:endParaRPr>
          </a:p>
        </p:txBody>
      </p:sp>
      <p:pic>
        <p:nvPicPr>
          <p:cNvPr id="6" name="Picture 5" descr="baby.jpg"/>
          <p:cNvPicPr>
            <a:picLocks noChangeAspect="1"/>
          </p:cNvPicPr>
          <p:nvPr/>
        </p:nvPicPr>
        <p:blipFill>
          <a:blip r:embed="rId2"/>
          <a:stretch>
            <a:fillRect/>
          </a:stretch>
        </p:blipFill>
        <p:spPr>
          <a:xfrm>
            <a:off x="2285984" y="642918"/>
            <a:ext cx="4000521" cy="400052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baby.jpg">
            <a:hlinkClick r:id="rId2" action="ppaction://hlinksldjump"/>
          </p:cNvPr>
          <p:cNvPicPr>
            <a:picLocks noChangeAspect="1"/>
          </p:cNvPicPr>
          <p:nvPr/>
        </p:nvPicPr>
        <p:blipFill>
          <a:blip r:embed="rId3"/>
          <a:stretch>
            <a:fillRect/>
          </a:stretch>
        </p:blipFill>
        <p:spPr>
          <a:xfrm>
            <a:off x="2285984" y="642918"/>
            <a:ext cx="4000521" cy="400052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baby.jpg">
            <a:hlinkClick r:id="rId2" action="ppaction://hlinksldjump"/>
          </p:cNvPr>
          <p:cNvPicPr>
            <a:picLocks noChangeAspect="1"/>
          </p:cNvPicPr>
          <p:nvPr/>
        </p:nvPicPr>
        <p:blipFill>
          <a:blip r:embed="rId3"/>
          <a:stretch>
            <a:fillRect/>
          </a:stretch>
        </p:blipFill>
        <p:spPr>
          <a:xfrm>
            <a:off x="2285984" y="642918"/>
            <a:ext cx="4000521" cy="400052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DIALOG.jpg"/>
          <p:cNvPicPr>
            <a:picLocks noGrp="1" noChangeAspect="1"/>
          </p:cNvPicPr>
          <p:nvPr>
            <p:ph idx="1"/>
          </p:nvPr>
        </p:nvPicPr>
        <p:blipFill>
          <a:blip r:embed="rId2"/>
          <a:stretch>
            <a:fillRect/>
          </a:stretch>
        </p:blipFill>
        <p:spPr>
          <a:xfrm>
            <a:off x="0" y="0"/>
            <a:ext cx="9155783" cy="6858000"/>
          </a:xfrm>
        </p:spPr>
      </p:pic>
      <p:sp>
        <p:nvSpPr>
          <p:cNvPr id="5" name="Oval Callout 4"/>
          <p:cNvSpPr/>
          <p:nvPr/>
        </p:nvSpPr>
        <p:spPr>
          <a:xfrm>
            <a:off x="3143240" y="0"/>
            <a:ext cx="3000396" cy="1714512"/>
          </a:xfrm>
          <a:prstGeom prst="wedgeEllipseCallout">
            <a:avLst>
              <a:gd name="adj1" fmla="val -45564"/>
              <a:gd name="adj2" fmla="val 6312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DO YOU SEE MY DICTIONARY? </a:t>
            </a:r>
            <a:endParaRPr lang="id-ID" dirty="0"/>
          </a:p>
        </p:txBody>
      </p:sp>
      <p:sp>
        <p:nvSpPr>
          <p:cNvPr id="6" name="Oval Callout 5"/>
          <p:cNvSpPr/>
          <p:nvPr/>
        </p:nvSpPr>
        <p:spPr>
          <a:xfrm>
            <a:off x="3143240" y="3857628"/>
            <a:ext cx="2286016" cy="1214446"/>
          </a:xfrm>
          <a:prstGeom prst="wedgeEllipseCallout">
            <a:avLst>
              <a:gd name="adj1" fmla="val 81515"/>
              <a:gd name="adj2" fmla="val -4001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WHAT DOES IT LOOK LIKE?</a:t>
            </a:r>
            <a:endParaRPr lang="id-ID" dirty="0"/>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324</TotalTime>
  <Words>239</Words>
  <Application>Microsoft Office PowerPoint</Application>
  <PresentationFormat>On-screen Show (4:3)</PresentationFormat>
  <Paragraphs>92</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PowerPoint Presentation</vt:lpstr>
      <vt:lpstr>PowerPoint Presentation</vt:lpstr>
      <vt:lpstr>WHAT IS HE LIKE?</vt:lpstr>
      <vt:lpstr>HE IS ....</vt:lpstr>
      <vt:lpstr>HE IS (CUTE)</vt:lpstr>
      <vt:lpstr>HE IS (CUTE)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EXAMPLE OF DESCRIPTIVE TEXT</vt:lpstr>
      <vt:lpstr>EXAMPLE OF DESCRIPTIVE TEXT</vt:lpstr>
      <vt:lpstr>EXAMPLE OF DESCRIPTIVE TEXT</vt:lpstr>
      <vt:lpstr>EXAMPLE OF DESCRIPTIVE TEXT</vt:lpstr>
      <vt:lpstr>DESCRIPTIVE TEXT!</vt:lpstr>
      <vt:lpstr>DESCRIPTIVE TEXT!</vt:lpstr>
      <vt:lpstr>MAKE DESRIPTIVE TEXT FROM THIS PICTURE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S_09e40</dc:creator>
  <cp:lastModifiedBy>KOMP</cp:lastModifiedBy>
  <cp:revision>29</cp:revision>
  <dcterms:created xsi:type="dcterms:W3CDTF">2019-03-23T00:23:42Z</dcterms:created>
  <dcterms:modified xsi:type="dcterms:W3CDTF">2019-04-05T02:40:49Z</dcterms:modified>
</cp:coreProperties>
</file>