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9" r:id="rId4"/>
    <p:sldId id="289" r:id="rId5"/>
    <p:sldId id="288" r:id="rId6"/>
    <p:sldId id="258" r:id="rId7"/>
    <p:sldId id="278" r:id="rId8"/>
    <p:sldId id="259" r:id="rId9"/>
    <p:sldId id="290" r:id="rId10"/>
    <p:sldId id="264" r:id="rId11"/>
    <p:sldId id="260" r:id="rId12"/>
    <p:sldId id="263" r:id="rId13"/>
    <p:sldId id="280" r:id="rId14"/>
    <p:sldId id="281" r:id="rId15"/>
    <p:sldId id="282" r:id="rId16"/>
    <p:sldId id="284" r:id="rId17"/>
    <p:sldId id="286" r:id="rId18"/>
    <p:sldId id="285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542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4C13-7570-4B92-8A11-0B46BF935DD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52F2-6D45-49FF-B682-E6F772DF3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4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4C13-7570-4B92-8A11-0B46BF935DD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52F2-6D45-49FF-B682-E6F772DF3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4C13-7570-4B92-8A11-0B46BF935DD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52F2-6D45-49FF-B682-E6F772DF3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3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4C13-7570-4B92-8A11-0B46BF935DD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52F2-6D45-49FF-B682-E6F772DF3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4C13-7570-4B92-8A11-0B46BF935DD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52F2-6D45-49FF-B682-E6F772DF3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3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4C13-7570-4B92-8A11-0B46BF935DD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52F2-6D45-49FF-B682-E6F772DF3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5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4C13-7570-4B92-8A11-0B46BF935DD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52F2-6D45-49FF-B682-E6F772DF3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9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4C13-7570-4B92-8A11-0B46BF935DD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52F2-6D45-49FF-B682-E6F772DF3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4C13-7570-4B92-8A11-0B46BF935DD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52F2-6D45-49FF-B682-E6F772DF3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8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4C13-7570-4B92-8A11-0B46BF935DD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52F2-6D45-49FF-B682-E6F772DF3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6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4C13-7570-4B92-8A11-0B46BF935DD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52F2-6D45-49FF-B682-E6F772DF3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64C13-7570-4B92-8A11-0B46BF935DD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152F2-6D45-49FF-B682-E6F772DF3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5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D TALENTA\SAMPLE PPT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" y="9832"/>
            <a:ext cx="9130891" cy="684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1894514"/>
            <a:ext cx="5257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5400" b="1" dirty="0">
                <a:latin typeface="Century Gothic" pitchFamily="34" charset="0"/>
              </a:rPr>
              <a:t>Unit 1 Lesson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2819400"/>
            <a:ext cx="629428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entury Gothic" pitchFamily="34" charset="0"/>
              </a:rPr>
              <a:t>Can You Swim? </a:t>
            </a:r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3966608" y="388620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154518" y="533400"/>
            <a:ext cx="3093882" cy="495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800" dirty="0">
                <a:latin typeface="Century Gothic" pitchFamily="34" charset="0"/>
              </a:rPr>
              <a:t>Second Meeting</a:t>
            </a:r>
          </a:p>
        </p:txBody>
      </p:sp>
    </p:spTree>
    <p:extLst>
      <p:ext uri="{BB962C8B-B14F-4D97-AF65-F5344CB8AC3E}">
        <p14:creationId xmlns:p14="http://schemas.microsoft.com/office/powerpoint/2010/main" val="292554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-34290" y="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95696" y="533400"/>
            <a:ext cx="8305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Can you juggle?</a:t>
            </a:r>
          </a:p>
        </p:txBody>
      </p:sp>
      <p:sp>
        <p:nvSpPr>
          <p:cNvPr id="5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348843" y="3786793"/>
            <a:ext cx="4352653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Yes, I can.</a:t>
            </a:r>
          </a:p>
        </p:txBody>
      </p:sp>
      <p:pic>
        <p:nvPicPr>
          <p:cNvPr id="6146" name="Picture 2" descr="C:\Users\retno\Downloads\vector-a-girl-juggling-bal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2667000" cy="487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Users\retno\Downloads\imag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7422" r="7016" b="64000"/>
          <a:stretch/>
        </p:blipFill>
        <p:spPr bwMode="auto">
          <a:xfrm>
            <a:off x="2985655" y="4472593"/>
            <a:ext cx="1226897" cy="117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7000" y="-81688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84810" y="527957"/>
            <a:ext cx="8305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Can you walk on one’s hand?</a:t>
            </a:r>
          </a:p>
        </p:txBody>
      </p:sp>
      <p:sp>
        <p:nvSpPr>
          <p:cNvPr id="5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635331" y="4886777"/>
            <a:ext cx="3384469" cy="78291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4000" dirty="0">
                <a:latin typeface="Century Gothic" pitchFamily="34" charset="0"/>
              </a:rPr>
              <a:t>No, I can’t.</a:t>
            </a: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5" descr="C:\Users\retno\Downloads\4101941-cartwheel-kid-with-clipping-pa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05288"/>
            <a:ext cx="2288599" cy="332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retno\Downloads\imag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1" t="64445" r="8407" b="9102"/>
          <a:stretch/>
        </p:blipFill>
        <p:spPr bwMode="auto">
          <a:xfrm>
            <a:off x="1600200" y="4886777"/>
            <a:ext cx="1151103" cy="110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85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-34290" y="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84810" y="304800"/>
            <a:ext cx="8305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Can they sing?</a:t>
            </a:r>
          </a:p>
        </p:txBody>
      </p:sp>
      <p:pic>
        <p:nvPicPr>
          <p:cNvPr id="5122" name="Picture 2" descr="C:\Users\retno\Downloads\three-kids-singing-on-microphone-260nw-5376215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5"/>
          <a:stretch/>
        </p:blipFill>
        <p:spPr bwMode="auto">
          <a:xfrm>
            <a:off x="940318" y="1371600"/>
            <a:ext cx="6729963" cy="330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707354" y="5215046"/>
            <a:ext cx="4352653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Yes, they can.</a:t>
            </a:r>
          </a:p>
        </p:txBody>
      </p:sp>
      <p:pic>
        <p:nvPicPr>
          <p:cNvPr id="10" name="Picture 3" descr="C:\Users\retno\Downloads\imag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7422" r="7016" b="64000"/>
          <a:stretch/>
        </p:blipFill>
        <p:spPr bwMode="auto">
          <a:xfrm>
            <a:off x="1905000" y="4970971"/>
            <a:ext cx="1226897" cy="117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37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-34290" y="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84810" y="304800"/>
            <a:ext cx="8305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Can they play soccer?</a:t>
            </a: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707354" y="5074320"/>
            <a:ext cx="4352653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No, they can’t.</a:t>
            </a:r>
          </a:p>
        </p:txBody>
      </p:sp>
      <p:pic>
        <p:nvPicPr>
          <p:cNvPr id="11" name="Picture 4" descr="C:\Users\retno\Downloads\kid-play-soccer-friends-vector-illustration-962776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90600"/>
            <a:ext cx="3541187" cy="354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retno\Downloads\imag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1" t="64445" r="8407" b="9102"/>
          <a:stretch/>
        </p:blipFill>
        <p:spPr bwMode="auto">
          <a:xfrm>
            <a:off x="1752600" y="4865403"/>
            <a:ext cx="1151103" cy="110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46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-222732" y="1524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84810" y="304800"/>
            <a:ext cx="8305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Can he run fast?</a:t>
            </a: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707354" y="5074320"/>
            <a:ext cx="4352653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No, he can’t.</a:t>
            </a:r>
          </a:p>
        </p:txBody>
      </p:sp>
      <p:pic>
        <p:nvPicPr>
          <p:cNvPr id="12" name="Picture 3" descr="C:\Users\retno\Downloads\imag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1" t="64445" r="8407" b="9102"/>
          <a:stretch/>
        </p:blipFill>
        <p:spPr bwMode="auto">
          <a:xfrm>
            <a:off x="2093702" y="4882463"/>
            <a:ext cx="1151103" cy="110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etno\Downloads\48543510-boy-running-very-fast-illustr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54" y="1447800"/>
            <a:ext cx="3733622" cy="323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11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-34290" y="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84810" y="304800"/>
            <a:ext cx="8305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Can she jump high?</a:t>
            </a: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707354" y="5074320"/>
            <a:ext cx="4352653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Yes, she can.</a:t>
            </a:r>
          </a:p>
        </p:txBody>
      </p:sp>
      <p:pic>
        <p:nvPicPr>
          <p:cNvPr id="10" name="Picture 4" descr="C:\Users\retno\Downloads\pngtree-high-jump-boy-png-image_29742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16425" r="13533" b="16305"/>
          <a:stretch/>
        </p:blipFill>
        <p:spPr bwMode="auto">
          <a:xfrm>
            <a:off x="2707354" y="1371600"/>
            <a:ext cx="3377295" cy="319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retno\Downloads\imag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7422" r="7016" b="64000"/>
          <a:stretch/>
        </p:blipFill>
        <p:spPr bwMode="auto">
          <a:xfrm>
            <a:off x="1905000" y="4815656"/>
            <a:ext cx="1226897" cy="117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91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-20782" y="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81166" y="963991"/>
            <a:ext cx="5634990" cy="1066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3200" b="0" dirty="0">
                <a:latin typeface="Century Gothic" pitchFamily="34" charset="0"/>
              </a:rPr>
              <a:t>A : Can you _________</a:t>
            </a:r>
            <a:r>
              <a:rPr lang="en-US" sz="3200" b="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l"/>
            <a:r>
              <a:rPr lang="en-US" sz="3200" b="0" dirty="0">
                <a:latin typeface="Century Gothic" pitchFamily="34" charset="0"/>
              </a:rPr>
              <a:t>B : Yes, I ______.</a:t>
            </a: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 descr="C:\Users\retno\Downloads\imag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7422" r="7016" b="64000"/>
          <a:stretch/>
        </p:blipFill>
        <p:spPr bwMode="auto">
          <a:xfrm>
            <a:off x="7030283" y="1296343"/>
            <a:ext cx="741421" cy="70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retno\Downloads\kid-laughing-vector-illustration-classroom-987405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27" y="235160"/>
            <a:ext cx="1919258" cy="191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retno\Downloads\56426189-vector-illustration-of-a-little-girl-writing-on-a-piece-of-pap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82" y="2899351"/>
            <a:ext cx="1863418" cy="186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81166" y="3464923"/>
            <a:ext cx="5634990" cy="1066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3200" b="0" dirty="0">
                <a:latin typeface="Century Gothic" pitchFamily="34" charset="0"/>
              </a:rPr>
              <a:t>A : Can  _______ write</a:t>
            </a:r>
            <a:r>
              <a:rPr lang="en-US" sz="3200" b="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l"/>
            <a:r>
              <a:rPr lang="en-US" sz="3200" b="0" dirty="0">
                <a:latin typeface="Century Gothic" pitchFamily="34" charset="0"/>
              </a:rPr>
              <a:t>B : No, _____ can’t.</a:t>
            </a:r>
          </a:p>
        </p:txBody>
      </p:sp>
      <p:pic>
        <p:nvPicPr>
          <p:cNvPr id="15" name="Picture 3" descr="C:\Users\retno\Downloads\imag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1" t="64445" r="8407" b="9102"/>
          <a:stretch/>
        </p:blipFill>
        <p:spPr bwMode="auto">
          <a:xfrm>
            <a:off x="7420166" y="3831060"/>
            <a:ext cx="762000" cy="73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438400" y="952801"/>
            <a:ext cx="1953532" cy="57119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Century Gothic" pitchFamily="34" charset="0"/>
              </a:rPr>
              <a:t>laugh</a:t>
            </a:r>
          </a:p>
        </p:txBody>
      </p:sp>
      <p:sp>
        <p:nvSpPr>
          <p:cNvPr id="18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371600" y="1447800"/>
            <a:ext cx="1953532" cy="57119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Century Gothic" pitchFamily="34" charset="0"/>
              </a:rPr>
              <a:t>can</a:t>
            </a:r>
          </a:p>
        </p:txBody>
      </p:sp>
      <p:sp>
        <p:nvSpPr>
          <p:cNvPr id="19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990600" y="3960524"/>
            <a:ext cx="1953532" cy="57119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Century Gothic" pitchFamily="34" charset="0"/>
              </a:rPr>
              <a:t>I</a:t>
            </a:r>
          </a:p>
        </p:txBody>
      </p:sp>
      <p:sp>
        <p:nvSpPr>
          <p:cNvPr id="2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524000" y="3352800"/>
            <a:ext cx="1953532" cy="57119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Century Gothic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95641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6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0" y="1524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60384" y="159327"/>
            <a:ext cx="563499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3600" dirty="0" err="1">
                <a:latin typeface="Century Gothic" pitchFamily="34" charset="0"/>
              </a:rPr>
              <a:t>Uncramble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89515" y="1219200"/>
            <a:ext cx="6708988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3200" b="0" dirty="0">
                <a:latin typeface="Century Gothic" pitchFamily="34" charset="0"/>
              </a:rPr>
              <a:t>1.  </a:t>
            </a:r>
            <a:r>
              <a:rPr lang="en-US" sz="3200" dirty="0">
                <a:latin typeface="Century Gothic" pitchFamily="34" charset="0"/>
              </a:rPr>
              <a:t>can</a:t>
            </a:r>
            <a:r>
              <a:rPr lang="en-US" sz="3200" b="0" dirty="0">
                <a:latin typeface="Century Gothic" pitchFamily="34" charset="0"/>
              </a:rPr>
              <a:t> – jump – you - </a:t>
            </a:r>
            <a:r>
              <a:rPr lang="en-US" sz="3200" b="0" dirty="0">
                <a:latin typeface="Arial" pitchFamily="34" charset="0"/>
                <a:cs typeface="Arial" pitchFamily="34" charset="0"/>
              </a:rPr>
              <a:t>?</a:t>
            </a:r>
            <a:r>
              <a:rPr lang="en-US" sz="3200" b="0" dirty="0">
                <a:latin typeface="Century Gothic" pitchFamily="34" charset="0"/>
              </a:rPr>
              <a:t> - high</a:t>
            </a:r>
          </a:p>
        </p:txBody>
      </p:sp>
      <p:sp>
        <p:nvSpPr>
          <p:cNvPr id="1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990600" y="1884218"/>
            <a:ext cx="4992976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3200" b="0" dirty="0">
                <a:solidFill>
                  <a:srgbClr val="FF0000"/>
                </a:solidFill>
                <a:latin typeface="Century Gothic" pitchFamily="34" charset="0"/>
              </a:rPr>
              <a:t>Can you jump high</a:t>
            </a:r>
            <a:r>
              <a:rPr lang="en-US" sz="32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81000" y="3147753"/>
            <a:ext cx="72390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3200" b="0" dirty="0">
                <a:latin typeface="Century Gothic" pitchFamily="34" charset="0"/>
              </a:rPr>
              <a:t>2.  play – </a:t>
            </a:r>
            <a:r>
              <a:rPr lang="en-US" sz="3200" dirty="0">
                <a:latin typeface="Century Gothic" pitchFamily="34" charset="0"/>
              </a:rPr>
              <a:t>They</a:t>
            </a:r>
            <a:r>
              <a:rPr lang="en-US" sz="3200" b="0" dirty="0">
                <a:latin typeface="Century Gothic" pitchFamily="34" charset="0"/>
              </a:rPr>
              <a:t> – baseball - </a:t>
            </a:r>
            <a:r>
              <a:rPr lang="en-US" sz="3200" b="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3200" b="0" dirty="0">
                <a:latin typeface="Century Gothic" pitchFamily="34" charset="0"/>
              </a:rPr>
              <a:t> - can</a:t>
            </a:r>
          </a:p>
        </p:txBody>
      </p:sp>
      <p:sp>
        <p:nvSpPr>
          <p:cNvPr id="18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914400" y="3812771"/>
            <a:ext cx="4992976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3200" b="0" dirty="0">
                <a:solidFill>
                  <a:srgbClr val="FF0000"/>
                </a:solidFill>
                <a:latin typeface="Century Gothic" pitchFamily="34" charset="0"/>
              </a:rPr>
              <a:t>They can play baseball.</a:t>
            </a:r>
            <a:endParaRPr lang="en-US" sz="3200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5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 descr="D:\SD TALENTA\SCAN EC\GRADE 2\UNIT 1 LESSON 4\IMG_20200905_0004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AF8F9"/>
              </a:clrFrom>
              <a:clrTo>
                <a:srgbClr val="FAF8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" t="41441" b="2715"/>
          <a:stretch/>
        </p:blipFill>
        <p:spPr bwMode="auto">
          <a:xfrm rot="10800000">
            <a:off x="838200" y="-34636"/>
            <a:ext cx="7391400" cy="623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267200" y="3124200"/>
            <a:ext cx="304800" cy="30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1800" b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r</a:t>
            </a:r>
          </a:p>
        </p:txBody>
      </p:sp>
      <p:sp>
        <p:nvSpPr>
          <p:cNvPr id="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267200" y="4267200"/>
            <a:ext cx="304800" cy="30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1800" b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d</a:t>
            </a:r>
          </a:p>
        </p:txBody>
      </p:sp>
      <p:sp>
        <p:nvSpPr>
          <p:cNvPr id="9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267200" y="3886200"/>
            <a:ext cx="304800" cy="30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1800" b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a</a:t>
            </a:r>
          </a:p>
        </p:txBody>
      </p:sp>
      <p:sp>
        <p:nvSpPr>
          <p:cNvPr id="1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867400" y="3084216"/>
            <a:ext cx="304800" cy="30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1800" b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r</a:t>
            </a:r>
          </a:p>
        </p:txBody>
      </p:sp>
      <p:sp>
        <p:nvSpPr>
          <p:cNvPr id="11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810250" y="3810000"/>
            <a:ext cx="304800" cy="30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1800" b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d</a:t>
            </a:r>
          </a:p>
        </p:txBody>
      </p:sp>
      <p:sp>
        <p:nvSpPr>
          <p:cNvPr id="12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791200" y="4267200"/>
            <a:ext cx="304800" cy="30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1800" b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e</a:t>
            </a:r>
          </a:p>
        </p:txBody>
      </p:sp>
      <p:sp>
        <p:nvSpPr>
          <p:cNvPr id="13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362200" y="3505200"/>
            <a:ext cx="304800" cy="30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1800" b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j</a:t>
            </a:r>
          </a:p>
        </p:txBody>
      </p:sp>
      <p:sp>
        <p:nvSpPr>
          <p:cNvPr id="14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124200" y="3505200"/>
            <a:ext cx="304800" cy="30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1800" b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g</a:t>
            </a:r>
          </a:p>
        </p:txBody>
      </p:sp>
      <p:sp>
        <p:nvSpPr>
          <p:cNvPr id="15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505200" y="3505200"/>
            <a:ext cx="304800" cy="30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1800" b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g</a:t>
            </a:r>
          </a:p>
        </p:txBody>
      </p:sp>
      <p:sp>
        <p:nvSpPr>
          <p:cNvPr id="1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886200" y="3505200"/>
            <a:ext cx="304800" cy="30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1800" b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l</a:t>
            </a:r>
          </a:p>
        </p:txBody>
      </p:sp>
      <p:sp>
        <p:nvSpPr>
          <p:cNvPr id="1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105400" y="3505200"/>
            <a:ext cx="304800" cy="30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1800" b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s</a:t>
            </a:r>
          </a:p>
        </p:txBody>
      </p:sp>
      <p:sp>
        <p:nvSpPr>
          <p:cNvPr id="18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473781" y="3505200"/>
            <a:ext cx="304800" cy="30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1800" b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w</a:t>
            </a:r>
          </a:p>
        </p:txBody>
      </p:sp>
      <p:sp>
        <p:nvSpPr>
          <p:cNvPr id="19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181725" y="3505200"/>
            <a:ext cx="304800" cy="30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1800" b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m</a:t>
            </a:r>
          </a:p>
        </p:txBody>
      </p:sp>
      <p:sp>
        <p:nvSpPr>
          <p:cNvPr id="2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648200" y="4257675"/>
            <a:ext cx="304800" cy="30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1800" b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a</a:t>
            </a:r>
          </a:p>
        </p:txBody>
      </p:sp>
      <p:sp>
        <p:nvSpPr>
          <p:cNvPr id="21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010150" y="4257675"/>
            <a:ext cx="304800" cy="30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1800" b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n</a:t>
            </a:r>
          </a:p>
        </p:txBody>
      </p:sp>
      <p:sp>
        <p:nvSpPr>
          <p:cNvPr id="22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429250" y="4267200"/>
            <a:ext cx="304800" cy="30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1800" b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c</a:t>
            </a:r>
          </a:p>
        </p:txBody>
      </p:sp>
      <p:sp>
        <p:nvSpPr>
          <p:cNvPr id="2" name="Oval 1"/>
          <p:cNvSpPr/>
          <p:nvPr/>
        </p:nvSpPr>
        <p:spPr>
          <a:xfrm>
            <a:off x="562168" y="457200"/>
            <a:ext cx="657032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9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SD TALENTA\SAMPLE PPT\teno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7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-34290" y="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38800" y="6926"/>
            <a:ext cx="3505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HOMEWORK</a:t>
            </a:r>
          </a:p>
        </p:txBody>
      </p:sp>
      <p:pic>
        <p:nvPicPr>
          <p:cNvPr id="12290" name="Picture 2" descr="C:\Users\retno\Pictures\aq1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7" t="22698" r="37424" b="11184"/>
          <a:stretch/>
        </p:blipFill>
        <p:spPr bwMode="auto">
          <a:xfrm>
            <a:off x="-34291" y="12788"/>
            <a:ext cx="6060158" cy="669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26518" y="714812"/>
            <a:ext cx="3493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Century Gothic" pitchFamily="34" charset="0"/>
              </a:rPr>
              <a:t>(From EC Summary page 11)</a:t>
            </a:r>
            <a:endParaRPr lang="en-US" sz="1600" b="1" i="1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801166" y="6267931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" action="ppaction://hlinkshowjump?jump=previousslide"/>
          </p:cNvPr>
          <p:cNvSpPr/>
          <p:nvPr/>
        </p:nvSpPr>
        <p:spPr>
          <a:xfrm rot="10800000">
            <a:off x="181166" y="626768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276600" y="3429000"/>
            <a:ext cx="34290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My mom can cook</a:t>
            </a:r>
            <a:r>
              <a:rPr lang="en-US" sz="2000" b="0" dirty="0">
                <a:solidFill>
                  <a:srgbClr val="FF0000"/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1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276600" y="4191000"/>
            <a:ext cx="38862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My dad can run fast.</a:t>
            </a:r>
          </a:p>
        </p:txBody>
      </p:sp>
      <p:sp>
        <p:nvSpPr>
          <p:cNvPr id="13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311236" y="5562600"/>
            <a:ext cx="34290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My sister can sing</a:t>
            </a:r>
            <a:r>
              <a:rPr lang="en-US" sz="2000" b="0" dirty="0">
                <a:solidFill>
                  <a:srgbClr val="FF0000"/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14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276600" y="4876800"/>
            <a:ext cx="40386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My brother can ride a horse</a:t>
            </a:r>
            <a:r>
              <a:rPr lang="en-US" sz="2000" b="0" dirty="0">
                <a:solidFill>
                  <a:srgbClr val="FF0000"/>
                </a:solidFill>
                <a:latin typeface="Century Gothic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731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-44881" y="46892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594610" y="746340"/>
            <a:ext cx="3886200" cy="294249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1800" b="0" dirty="0">
                <a:latin typeface="Century Gothic" pitchFamily="34" charset="0"/>
              </a:rPr>
              <a:t>Hello, friends!</a:t>
            </a:r>
          </a:p>
          <a:p>
            <a:pPr algn="l">
              <a:lnSpc>
                <a:spcPct val="150000"/>
              </a:lnSpc>
            </a:pPr>
            <a:r>
              <a:rPr lang="en-US" sz="1800" b="0" dirty="0">
                <a:latin typeface="Century Gothic" pitchFamily="34" charset="0"/>
              </a:rPr>
              <a:t>My name is Tom.</a:t>
            </a:r>
          </a:p>
          <a:p>
            <a:pPr algn="l">
              <a:lnSpc>
                <a:spcPct val="150000"/>
              </a:lnSpc>
            </a:pPr>
            <a:r>
              <a:rPr lang="en-US" sz="1800" b="0" dirty="0">
                <a:latin typeface="Century Gothic" pitchFamily="34" charset="0"/>
              </a:rPr>
              <a:t>I can swim.</a:t>
            </a:r>
          </a:p>
          <a:p>
            <a:pPr algn="l">
              <a:lnSpc>
                <a:spcPct val="150000"/>
              </a:lnSpc>
            </a:pPr>
            <a:r>
              <a:rPr lang="en-US" sz="1800" b="0" dirty="0">
                <a:latin typeface="Century Gothic" pitchFamily="34" charset="0"/>
              </a:rPr>
              <a:t>My mom can cook.</a:t>
            </a:r>
          </a:p>
          <a:p>
            <a:pPr algn="l">
              <a:lnSpc>
                <a:spcPct val="150000"/>
              </a:lnSpc>
            </a:pPr>
            <a:r>
              <a:rPr lang="en-US" sz="1800" b="0" dirty="0">
                <a:latin typeface="Century Gothic" pitchFamily="34" charset="0"/>
              </a:rPr>
              <a:t>My dad can run fast.</a:t>
            </a:r>
          </a:p>
          <a:p>
            <a:pPr algn="l">
              <a:lnSpc>
                <a:spcPct val="150000"/>
              </a:lnSpc>
            </a:pPr>
            <a:r>
              <a:rPr lang="en-US" sz="1800" b="0" dirty="0">
                <a:latin typeface="Century Gothic" pitchFamily="34" charset="0"/>
              </a:rPr>
              <a:t>My brother can ride a horse.</a:t>
            </a:r>
          </a:p>
          <a:p>
            <a:pPr algn="l">
              <a:lnSpc>
                <a:spcPct val="150000"/>
              </a:lnSpc>
            </a:pPr>
            <a:r>
              <a:rPr lang="en-US" sz="1800" b="0" dirty="0">
                <a:latin typeface="Century Gothic" pitchFamily="34" charset="0"/>
              </a:rPr>
              <a:t>My sister can sing.</a:t>
            </a:r>
          </a:p>
        </p:txBody>
      </p:sp>
      <p:sp>
        <p:nvSpPr>
          <p:cNvPr id="19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251383" y="3814502"/>
            <a:ext cx="5506534" cy="304349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US" sz="1800" b="0" dirty="0">
                <a:latin typeface="Century Gothic" pitchFamily="34" charset="0"/>
              </a:rPr>
              <a:t>Who can cook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en-US" sz="1800" b="0" dirty="0">
                <a:latin typeface="Arial" pitchFamily="34" charset="0"/>
                <a:cs typeface="Arial" pitchFamily="34" charset="0"/>
              </a:rPr>
              <a:t>      ____________________________________.</a:t>
            </a:r>
          </a:p>
          <a:p>
            <a:pPr algn="l">
              <a:lnSpc>
                <a:spcPct val="150000"/>
              </a:lnSpc>
            </a:pPr>
            <a:r>
              <a:rPr lang="en-US" sz="1800" b="0" dirty="0">
                <a:latin typeface="Century Gothic" pitchFamily="34" charset="0"/>
              </a:rPr>
              <a:t>2.   Who can run fast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en-US" sz="1800" b="0" dirty="0">
                <a:latin typeface="Arial" pitchFamily="34" charset="0"/>
                <a:cs typeface="Arial" pitchFamily="34" charset="0"/>
              </a:rPr>
              <a:t>       _____________________________________.</a:t>
            </a:r>
          </a:p>
          <a:p>
            <a:pPr marL="342900" indent="-342900" algn="l">
              <a:lnSpc>
                <a:spcPct val="150000"/>
              </a:lnSpc>
              <a:buAutoNum type="arabicPeriod" startAt="3"/>
            </a:pPr>
            <a:r>
              <a:rPr lang="en-US" sz="1800" b="0" dirty="0">
                <a:latin typeface="Century Gothic" pitchFamily="34" charset="0"/>
              </a:rPr>
              <a:t>Who can ride a horse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en-US" sz="1800" b="0" dirty="0">
                <a:latin typeface="Arial" pitchFamily="34" charset="0"/>
                <a:cs typeface="Arial" pitchFamily="34" charset="0"/>
              </a:rPr>
              <a:t>     ______________________________________.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endParaRPr lang="en-US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752600" y="4191000"/>
            <a:ext cx="3429000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Tom’s mom can cook</a:t>
            </a:r>
            <a:r>
              <a:rPr lang="en-US" sz="2000" b="0" dirty="0">
                <a:solidFill>
                  <a:srgbClr val="FF0000"/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21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752600" y="5029200"/>
            <a:ext cx="3429000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His dad can run fast</a:t>
            </a:r>
            <a:r>
              <a:rPr lang="en-US" sz="2000" b="0" dirty="0">
                <a:solidFill>
                  <a:srgbClr val="FF0000"/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22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676400" y="5867400"/>
            <a:ext cx="4419600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 His brother can ride a horse</a:t>
            </a:r>
            <a:r>
              <a:rPr lang="en-US" sz="2000" b="0" dirty="0">
                <a:solidFill>
                  <a:srgbClr val="FF0000"/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3810" y="0"/>
            <a:ext cx="259461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11152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D TALENTA\SAMPLE PPT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2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90600" y="122348"/>
            <a:ext cx="3838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Let’s sing a song!</a:t>
            </a:r>
          </a:p>
        </p:txBody>
      </p:sp>
      <p:sp>
        <p:nvSpPr>
          <p:cNvPr id="12" name="Google Shape;267;p35"/>
          <p:cNvSpPr txBox="1">
            <a:spLocks/>
          </p:cNvSpPr>
          <p:nvPr/>
        </p:nvSpPr>
        <p:spPr>
          <a:xfrm>
            <a:off x="409434" y="914400"/>
            <a:ext cx="8505965" cy="425781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Century Gothic" pitchFamily="34" charset="0"/>
              </a:rPr>
              <a:t>Yes, I Can!</a:t>
            </a:r>
          </a:p>
          <a:p>
            <a:pPr algn="l">
              <a:spcBef>
                <a:spcPts val="0"/>
              </a:spcBef>
            </a:pPr>
            <a:endParaRPr lang="en-US" sz="20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Can you sing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2000" dirty="0">
                <a:latin typeface="Century Gothic" pitchFamily="34" charset="0"/>
              </a:rPr>
              <a:t>Can you dance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2000" dirty="0">
                <a:latin typeface="Century Gothic" pitchFamily="34" charset="0"/>
              </a:rPr>
              <a:t>Can you play the guitar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Can you draw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2000" dirty="0">
                <a:latin typeface="Century Gothic" pitchFamily="34" charset="0"/>
              </a:rPr>
              <a:t>Can you juggle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2000" dirty="0">
                <a:latin typeface="Century Gothic" pitchFamily="34" charset="0"/>
              </a:rPr>
              <a:t>Can you jump high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Can you walk on </a:t>
            </a:r>
            <a:r>
              <a:rPr lang="id-ID" sz="2000" dirty="0">
                <a:latin typeface="Century Gothic" pitchFamily="34" charset="0"/>
              </a:rPr>
              <a:t>y</a:t>
            </a:r>
            <a:r>
              <a:rPr lang="en-US" sz="2000" dirty="0">
                <a:latin typeface="Century Gothic" pitchFamily="34" charset="0"/>
              </a:rPr>
              <a:t>our hands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spcBef>
                <a:spcPts val="0"/>
              </a:spcBef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Yes, I can sing. I can dance. I can play </a:t>
            </a:r>
            <a:r>
              <a:rPr lang="id-ID" sz="2000" dirty="0">
                <a:latin typeface="Century Gothic" pitchFamily="34" charset="0"/>
              </a:rPr>
              <a:t>the </a:t>
            </a:r>
            <a:r>
              <a:rPr lang="en-US" sz="2000" dirty="0">
                <a:latin typeface="Century Gothic" pitchFamily="34" charset="0"/>
              </a:rPr>
              <a:t>guitar.</a:t>
            </a: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  <a:cs typeface="Arial" pitchFamily="34" charset="0"/>
              </a:rPr>
              <a:t>I can draw. I can juggle. I can jump high.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I can walk </a:t>
            </a:r>
            <a:r>
              <a:rPr lang="id-ID" sz="2000" dirty="0">
                <a:latin typeface="Century Gothic" pitchFamily="34" charset="0"/>
              </a:rPr>
              <a:t>on </a:t>
            </a:r>
            <a:r>
              <a:rPr lang="en-US" sz="2000" dirty="0">
                <a:latin typeface="Century Gothic" pitchFamily="34" charset="0"/>
              </a:rPr>
              <a:t>my hands.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Yes, I can!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20 Track 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1731" y="91868"/>
            <a:ext cx="609600" cy="609600"/>
          </a:xfrm>
          <a:prstGeom prst="rect">
            <a:avLst/>
          </a:prstGeom>
        </p:spPr>
      </p:pic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-34290" y="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-17585" y="46892"/>
            <a:ext cx="601599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SENTENCE PATTERN</a:t>
            </a:r>
          </a:p>
        </p:txBody>
      </p:sp>
      <p:sp>
        <p:nvSpPr>
          <p:cNvPr id="1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37210" y="1371601"/>
            <a:ext cx="8305800" cy="110730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4000" dirty="0">
                <a:latin typeface="Century Gothic" pitchFamily="34" charset="0"/>
              </a:rPr>
              <a:t>Can you   ____________ ?</a:t>
            </a:r>
          </a:p>
        </p:txBody>
      </p:sp>
      <p:pic>
        <p:nvPicPr>
          <p:cNvPr id="11" name="Picture 3" descr="C:\Users\retno\Downloads\imag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7422" r="7016" b="64000"/>
          <a:stretch/>
        </p:blipFill>
        <p:spPr bwMode="auto">
          <a:xfrm>
            <a:off x="707050" y="2625928"/>
            <a:ext cx="843580" cy="8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retno\Downloads\imag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1" t="64445" r="8407" b="9102"/>
          <a:stretch/>
        </p:blipFill>
        <p:spPr bwMode="auto">
          <a:xfrm>
            <a:off x="707050" y="4009235"/>
            <a:ext cx="833230" cy="79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351382" y="6156960"/>
            <a:ext cx="3886200" cy="685800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can’t = cannot</a:t>
            </a:r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99787" y="1571310"/>
            <a:ext cx="2798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92D050"/>
                </a:solidFill>
                <a:latin typeface="Century Gothic" pitchFamily="34" charset="0"/>
                <a:hlinkClick r:id="rId4" action="ppaction://hlinksldjump"/>
              </a:rPr>
              <a:t>(+ Verb 1</a:t>
            </a:r>
            <a:r>
              <a:rPr lang="en-US" sz="4000" b="1" u="sng" dirty="0">
                <a:solidFill>
                  <a:srgbClr val="92D050"/>
                </a:solidFill>
                <a:latin typeface="Century Gothic" pitchFamily="34" charset="0"/>
              </a:rPr>
              <a:t>)</a:t>
            </a:r>
          </a:p>
        </p:txBody>
      </p:sp>
      <p:sp>
        <p:nvSpPr>
          <p:cNvPr id="15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752599" y="2683756"/>
            <a:ext cx="5791201" cy="69151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4000" dirty="0">
                <a:latin typeface="Century Gothic" pitchFamily="34" charset="0"/>
              </a:rPr>
              <a:t>Yes, I can.</a:t>
            </a:r>
          </a:p>
        </p:txBody>
      </p:sp>
      <p:sp>
        <p:nvSpPr>
          <p:cNvPr id="1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752599" y="3810000"/>
            <a:ext cx="3810002" cy="144349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4000" dirty="0">
                <a:latin typeface="Century Gothic" pitchFamily="34" charset="0"/>
              </a:rPr>
              <a:t>         </a:t>
            </a:r>
          </a:p>
          <a:p>
            <a:pPr algn="l"/>
            <a:r>
              <a:rPr lang="en-US" sz="4000" dirty="0">
                <a:latin typeface="Century Gothic" pitchFamily="34" charset="0"/>
              </a:rPr>
              <a:t> No, I can’t.</a:t>
            </a:r>
          </a:p>
          <a:p>
            <a:pPr algn="l"/>
            <a:r>
              <a:rPr lang="en-US" sz="4000" dirty="0">
                <a:latin typeface="Century Gothic" pitchFamily="34" charset="0"/>
              </a:rPr>
              <a:t> No, I cannot.</a:t>
            </a:r>
          </a:p>
        </p:txBody>
      </p:sp>
    </p:spTree>
    <p:extLst>
      <p:ext uri="{BB962C8B-B14F-4D97-AF65-F5344CB8AC3E}">
        <p14:creationId xmlns:p14="http://schemas.microsoft.com/office/powerpoint/2010/main" val="36161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0" y="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retno\Downloads\23006529-cartoon-little-girl-riding-a-pony-hor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71" y="1637173"/>
            <a:ext cx="1823191" cy="13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0782" y="3019164"/>
            <a:ext cx="3123138" cy="45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ride a horse</a:t>
            </a: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retno\Downloads\swimming-clip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9368"/>
            <a:ext cx="1600200" cy="120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429000" y="1494945"/>
            <a:ext cx="1790170" cy="45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swim</a:t>
            </a:r>
          </a:p>
        </p:txBody>
      </p:sp>
      <p:pic>
        <p:nvPicPr>
          <p:cNvPr id="13" name="Picture 2" descr="C:\Users\retno\Downloads\three-kids-singing-on-microphone-260nw-53762155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5"/>
          <a:stretch/>
        </p:blipFill>
        <p:spPr bwMode="auto">
          <a:xfrm>
            <a:off x="3177097" y="2911121"/>
            <a:ext cx="2644472" cy="129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676915" y="4316401"/>
            <a:ext cx="1790170" cy="45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sing</a:t>
            </a:r>
          </a:p>
        </p:txBody>
      </p:sp>
      <p:pic>
        <p:nvPicPr>
          <p:cNvPr id="1026" name="Picture 2" descr="C:\Users\retno\Downloads\kid-laughing-vector-illustration-classroom-987405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119" y="1379633"/>
            <a:ext cx="1433212" cy="142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738640" y="2825304"/>
            <a:ext cx="1790170" cy="45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laugh</a:t>
            </a:r>
          </a:p>
        </p:txBody>
      </p:sp>
      <p:pic>
        <p:nvPicPr>
          <p:cNvPr id="1027" name="Picture 3" descr="C:\Users\retno\Downloads\6664205_previe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213" y="4253941"/>
            <a:ext cx="1466949" cy="146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367954" y="5673318"/>
            <a:ext cx="1790170" cy="45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read</a:t>
            </a:r>
          </a:p>
        </p:txBody>
      </p:sp>
      <p:pic>
        <p:nvPicPr>
          <p:cNvPr id="1028" name="Picture 4" descr="C:\Users\retno\Downloads\56426189-vector-illustration-of-a-little-girl-writing-on-a-piece-of-pap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68" y="4219983"/>
            <a:ext cx="1238515" cy="123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38740" y="5465872"/>
            <a:ext cx="1790170" cy="45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write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5465"/>
            <a:ext cx="1569558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latin typeface="Century Gothic" pitchFamily="34" charset="0"/>
              </a:rPr>
              <a:t>VERB </a:t>
            </a:r>
          </a:p>
        </p:txBody>
      </p:sp>
    </p:spTree>
    <p:extLst>
      <p:ext uri="{BB962C8B-B14F-4D97-AF65-F5344CB8AC3E}">
        <p14:creationId xmlns:p14="http://schemas.microsoft.com/office/powerpoint/2010/main" val="370301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4" grpId="0"/>
      <p:bldP spid="15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0" y="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0782" y="2297827"/>
            <a:ext cx="3123138" cy="45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run fast</a:t>
            </a: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1414" y="4871244"/>
            <a:ext cx="2299854" cy="45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climb</a:t>
            </a:r>
          </a:p>
        </p:txBody>
      </p:sp>
      <p:sp>
        <p:nvSpPr>
          <p:cNvPr id="14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861821" y="5471653"/>
            <a:ext cx="3466570" cy="45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walk on one’s hand</a:t>
            </a:r>
          </a:p>
        </p:txBody>
      </p:sp>
      <p:sp>
        <p:nvSpPr>
          <p:cNvPr id="15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549150" y="2280621"/>
            <a:ext cx="1790170" cy="45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jump high</a:t>
            </a:r>
          </a:p>
        </p:txBody>
      </p:sp>
      <p:sp>
        <p:nvSpPr>
          <p:cNvPr id="19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114800" y="2646060"/>
            <a:ext cx="1790170" cy="45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dance</a:t>
            </a:r>
          </a:p>
        </p:txBody>
      </p:sp>
      <p:pic>
        <p:nvPicPr>
          <p:cNvPr id="2" name="Picture 2" descr="C:\Users\retno\Downloads\illustration-boy-climbing-tree-boy-climbing-tree-101227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70" y="3447788"/>
            <a:ext cx="1056481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etno\Downloads\48543510-boy-running-very-fast-illustr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03" y="927356"/>
            <a:ext cx="1579268" cy="137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etno\Downloads\pngtree-high-jump-boy-png-image_297422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16425" r="13533" b="16305"/>
          <a:stretch/>
        </p:blipFill>
        <p:spPr bwMode="auto">
          <a:xfrm>
            <a:off x="6604174" y="539918"/>
            <a:ext cx="1753531" cy="165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etno\Downloads\4101941-cartwheel-kid-with-clipping-pat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601" y="3421381"/>
            <a:ext cx="1423011" cy="206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retno\Downloads\download (5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676" y="799620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retno\Downloads\vector-a-girl-juggling-ball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049" y="3480253"/>
            <a:ext cx="998858" cy="182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629970" y="5305350"/>
            <a:ext cx="2299854" cy="45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juggle</a:t>
            </a:r>
          </a:p>
        </p:txBody>
      </p:sp>
    </p:spTree>
    <p:extLst>
      <p:ext uri="{BB962C8B-B14F-4D97-AF65-F5344CB8AC3E}">
        <p14:creationId xmlns:p14="http://schemas.microsoft.com/office/powerpoint/2010/main" val="68737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  <p:bldP spid="15" grpId="0"/>
      <p:bldP spid="1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-34290" y="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:\Users\retno\Downloads\two-boys-playing-basketball-kids-white-background-illustration-vector-1408646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2" b="7941"/>
          <a:stretch/>
        </p:blipFill>
        <p:spPr bwMode="auto">
          <a:xfrm>
            <a:off x="3736307" y="315423"/>
            <a:ext cx="2438400" cy="196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etno\Downloads\cute-boy-playing-baseball-park-kids-sport-series-eps-file-available-841536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75" y="3814568"/>
            <a:ext cx="1854111" cy="14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etno\Downloads\kid-play-soccer-friends-vector-illustration-962776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2" y="457200"/>
            <a:ext cx="1969638" cy="196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736307" y="5574717"/>
            <a:ext cx="2925501" cy="51272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play the guitar</a:t>
            </a:r>
          </a:p>
        </p:txBody>
      </p:sp>
      <p:pic>
        <p:nvPicPr>
          <p:cNvPr id="13" name="Picture 7" descr="C:\Users\retno\Downloads\download (6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9" r="13522"/>
          <a:stretch/>
        </p:blipFill>
        <p:spPr bwMode="auto">
          <a:xfrm>
            <a:off x="4424494" y="3700933"/>
            <a:ext cx="1782870" cy="187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62694" y="5318354"/>
            <a:ext cx="2925501" cy="51272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play baseball</a:t>
            </a:r>
          </a:p>
        </p:txBody>
      </p:sp>
      <p:sp>
        <p:nvSpPr>
          <p:cNvPr id="15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667633" y="2124740"/>
            <a:ext cx="2925501" cy="51272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play basketball</a:t>
            </a:r>
          </a:p>
        </p:txBody>
      </p:sp>
      <p:sp>
        <p:nvSpPr>
          <p:cNvPr id="1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28281" y="2277530"/>
            <a:ext cx="2925501" cy="51272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play soccer</a:t>
            </a:r>
          </a:p>
        </p:txBody>
      </p:sp>
      <p:sp>
        <p:nvSpPr>
          <p:cNvPr id="1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326880" y="3734677"/>
            <a:ext cx="2390378" cy="45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play the piano</a:t>
            </a:r>
          </a:p>
        </p:txBody>
      </p:sp>
      <p:pic>
        <p:nvPicPr>
          <p:cNvPr id="18" name="Picture 6" descr="C:\Users\retno\Downloads\0bba24a79855a0f7bce87b28d8b9397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7115366" y="2068481"/>
            <a:ext cx="1371600" cy="163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09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592786" y="5791200"/>
            <a:ext cx="9906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02186" y="4876800"/>
            <a:ext cx="9906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:\SD TALENTA\SCAN EC\GRADE 2\UNIT 1 LESSON 4\IMG_20200905_000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BF9FC"/>
              </a:clrFrom>
              <a:clrTo>
                <a:srgbClr val="FBF9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" t="44298" r="4187" b="3073"/>
          <a:stretch/>
        </p:blipFill>
        <p:spPr bwMode="auto">
          <a:xfrm rot="10800000">
            <a:off x="152400" y="-37673"/>
            <a:ext cx="9144001" cy="688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9 Track 1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76800" y="609600"/>
            <a:ext cx="609600" cy="609600"/>
          </a:xfrm>
          <a:prstGeom prst="rect">
            <a:avLst/>
          </a:prstGeom>
        </p:spPr>
      </p:pic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969469" y="90388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38200" y="1219199"/>
            <a:ext cx="409771" cy="3153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8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406</Words>
  <Application>Microsoft Office PowerPoint</Application>
  <PresentationFormat>On-screen Show (4:3)</PresentationFormat>
  <Paragraphs>104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retno</dc:creator>
  <cp:lastModifiedBy>USER</cp:lastModifiedBy>
  <cp:revision>50</cp:revision>
  <dcterms:created xsi:type="dcterms:W3CDTF">2020-10-01T02:21:06Z</dcterms:created>
  <dcterms:modified xsi:type="dcterms:W3CDTF">2020-11-29T20:46:57Z</dcterms:modified>
</cp:coreProperties>
</file>