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3" r:id="rId7"/>
    <p:sldId id="258" r:id="rId8"/>
    <p:sldId id="284" r:id="rId9"/>
    <p:sldId id="267" r:id="rId10"/>
    <p:sldId id="271" r:id="rId11"/>
    <p:sldId id="277" r:id="rId12"/>
    <p:sldId id="268" r:id="rId13"/>
    <p:sldId id="269" r:id="rId14"/>
    <p:sldId id="266" r:id="rId15"/>
    <p:sldId id="270" r:id="rId16"/>
    <p:sldId id="280" r:id="rId17"/>
    <p:sldId id="286" r:id="rId18"/>
    <p:sldId id="285" r:id="rId19"/>
    <p:sldId id="287" r:id="rId20"/>
    <p:sldId id="281" r:id="rId21"/>
    <p:sldId id="282" r:id="rId22"/>
    <p:sldId id="276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1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0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681850" y="1395600"/>
            <a:ext cx="37803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466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1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8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8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4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CA63-5976-404F-A3CE-FD4EC09DE79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D TALENTA\SAMPLE PPT\blank-template-happy-kids-poster-design-vector-158477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2"/>
          <a:stretch/>
        </p:blipFill>
        <p:spPr bwMode="auto">
          <a:xfrm>
            <a:off x="-34159" y="-31531"/>
            <a:ext cx="9178159" cy="688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2286000"/>
            <a:ext cx="5029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Unit 1 Lesson 4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124200"/>
            <a:ext cx="75057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entury Gothic" pitchFamily="34" charset="0"/>
              </a:rPr>
              <a:t>What Are You Doing? 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858564" y="605432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050118" y="-38100"/>
            <a:ext cx="3093882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 smtClean="0">
                <a:latin typeface="Century Gothic" pitchFamily="34" charset="0"/>
              </a:rPr>
              <a:t>First Meeting</a:t>
            </a:r>
          </a:p>
        </p:txBody>
      </p:sp>
    </p:spTree>
    <p:extLst>
      <p:ext uri="{BB962C8B-B14F-4D97-AF65-F5344CB8AC3E}">
        <p14:creationId xmlns:p14="http://schemas.microsoft.com/office/powerpoint/2010/main" val="391000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28825" y="0"/>
            <a:ext cx="467677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Verb    +     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ing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066800"/>
            <a:ext cx="5562600" cy="5509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entury Gothic" pitchFamily="34" charset="0"/>
              </a:rPr>
              <a:t>p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lay    +   </a:t>
            </a:r>
            <a:r>
              <a:rPr lang="en-US" sz="3200" dirty="0" err="1" smtClean="0">
                <a:solidFill>
                  <a:srgbClr val="7030A0"/>
                </a:solidFill>
                <a:latin typeface="Century Gothic" pitchFamily="34" charset="0"/>
              </a:rPr>
              <a:t>ing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   =  play</a:t>
            </a:r>
            <a:r>
              <a:rPr lang="en-US" sz="3200" b="1" u="sng" dirty="0" smtClean="0">
                <a:solidFill>
                  <a:srgbClr val="7030A0"/>
                </a:solidFill>
                <a:latin typeface="Century Gothic" pitchFamily="34" charset="0"/>
              </a:rPr>
              <a:t>ing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 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   </a:t>
            </a:r>
          </a:p>
          <a:p>
            <a:r>
              <a:rPr lang="en-US" sz="3200" dirty="0">
                <a:solidFill>
                  <a:srgbClr val="7030A0"/>
                </a:solidFill>
                <a:latin typeface="Century Gothic" pitchFamily="34" charset="0"/>
              </a:rPr>
              <a:t>d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o       +   </a:t>
            </a:r>
            <a:r>
              <a:rPr lang="en-US" sz="3200" dirty="0" err="1" smtClean="0">
                <a:solidFill>
                  <a:srgbClr val="7030A0"/>
                </a:solidFill>
                <a:latin typeface="Century Gothic" pitchFamily="34" charset="0"/>
              </a:rPr>
              <a:t>ing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   =  do</a:t>
            </a:r>
            <a:r>
              <a:rPr lang="en-US" sz="3200" b="1" u="sng" dirty="0" smtClean="0">
                <a:solidFill>
                  <a:srgbClr val="7030A0"/>
                </a:solidFill>
                <a:latin typeface="Century Gothic" pitchFamily="34" charset="0"/>
              </a:rPr>
              <a:t>ing</a:t>
            </a:r>
          </a:p>
          <a:p>
            <a:endParaRPr lang="en-US" sz="3200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Century Gothic" pitchFamily="34" charset="0"/>
              </a:rPr>
              <a:t>e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at      +   </a:t>
            </a:r>
            <a:r>
              <a:rPr lang="en-US" sz="3200" dirty="0" err="1" smtClean="0">
                <a:solidFill>
                  <a:srgbClr val="7030A0"/>
                </a:solidFill>
                <a:latin typeface="Century Gothic" pitchFamily="34" charset="0"/>
              </a:rPr>
              <a:t>ing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   =  eat</a:t>
            </a:r>
            <a:r>
              <a:rPr lang="en-US" sz="3200" b="1" u="sng" dirty="0" smtClean="0">
                <a:solidFill>
                  <a:srgbClr val="7030A0"/>
                </a:solidFill>
                <a:latin typeface="Century Gothic" pitchFamily="34" charset="0"/>
              </a:rPr>
              <a:t>ing</a:t>
            </a:r>
          </a:p>
          <a:p>
            <a:endParaRPr lang="en-US" sz="3200" dirty="0">
              <a:solidFill>
                <a:srgbClr val="7030A0"/>
              </a:solidFill>
              <a:latin typeface="Century Gothic" pitchFamily="34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Century Gothic" pitchFamily="34" charset="0"/>
              </a:rPr>
              <a:t>w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atch +  </a:t>
            </a:r>
            <a:r>
              <a:rPr lang="en-US" sz="3200" dirty="0" err="1" smtClean="0">
                <a:solidFill>
                  <a:srgbClr val="7030A0"/>
                </a:solidFill>
                <a:latin typeface="Century Gothic" pitchFamily="34" charset="0"/>
              </a:rPr>
              <a:t>ing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    =  watch</a:t>
            </a:r>
            <a:r>
              <a:rPr lang="en-US" sz="3200" b="1" u="sng" dirty="0" smtClean="0">
                <a:solidFill>
                  <a:srgbClr val="7030A0"/>
                </a:solidFill>
                <a:latin typeface="Century Gothic" pitchFamily="34" charset="0"/>
              </a:rPr>
              <a:t>ing</a:t>
            </a:r>
          </a:p>
          <a:p>
            <a:endParaRPr lang="en-US" sz="3200" dirty="0">
              <a:solidFill>
                <a:srgbClr val="7030A0"/>
              </a:solidFill>
              <a:latin typeface="Century Gothic" pitchFamily="34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Century Gothic" pitchFamily="34" charset="0"/>
              </a:rPr>
              <a:t>d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rink    +  </a:t>
            </a:r>
            <a:r>
              <a:rPr lang="en-US" sz="3200" dirty="0" err="1" smtClean="0">
                <a:solidFill>
                  <a:srgbClr val="7030A0"/>
                </a:solidFill>
                <a:latin typeface="Century Gothic" pitchFamily="34" charset="0"/>
              </a:rPr>
              <a:t>ing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    =  drink</a:t>
            </a:r>
            <a:r>
              <a:rPr lang="en-US" sz="3200" b="1" u="sng" dirty="0" smtClean="0">
                <a:solidFill>
                  <a:srgbClr val="7030A0"/>
                </a:solidFill>
                <a:latin typeface="Century Gothic" pitchFamily="34" charset="0"/>
              </a:rPr>
              <a:t>ing</a:t>
            </a:r>
          </a:p>
          <a:p>
            <a:endParaRPr lang="en-US" sz="3200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Century Gothic" pitchFamily="34" charset="0"/>
              </a:rPr>
              <a:t>r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un       +  </a:t>
            </a:r>
            <a:r>
              <a:rPr lang="en-US" sz="3200" dirty="0" err="1" smtClean="0">
                <a:solidFill>
                  <a:srgbClr val="7030A0"/>
                </a:solidFill>
                <a:latin typeface="Century Gothic" pitchFamily="34" charset="0"/>
              </a:rPr>
              <a:t>ing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</a:rPr>
              <a:t>    =  run</a:t>
            </a:r>
            <a:r>
              <a:rPr lang="en-US" sz="3200" b="1" u="sng" dirty="0" smtClean="0">
                <a:solidFill>
                  <a:srgbClr val="7030A0"/>
                </a:solidFill>
                <a:latin typeface="Century Gothic" pitchFamily="34" charset="0"/>
              </a:rPr>
              <a:t>ning</a:t>
            </a:r>
            <a:endParaRPr lang="en-US" sz="3200" b="1" u="sng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28825" y="0"/>
            <a:ext cx="467677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Verb    +     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ing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21" y="1295400"/>
            <a:ext cx="4346191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w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alk    + </a:t>
            </a:r>
            <a:r>
              <a:rPr lang="en-U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ing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  = ______________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c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lean  + </a:t>
            </a:r>
            <a:r>
              <a:rPr lang="en-U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ing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  = ______________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h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old    + </a:t>
            </a:r>
            <a:r>
              <a:rPr lang="en-U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ing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  = _______________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color   + </a:t>
            </a:r>
            <a:r>
              <a:rPr lang="en-U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ing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  = _______________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w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ork   + </a:t>
            </a:r>
            <a:r>
              <a:rPr lang="en-U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ing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  = _______________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surf     + </a:t>
            </a:r>
            <a:r>
              <a:rPr lang="en-U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ing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  = _______________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f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ly       + </a:t>
            </a:r>
            <a:r>
              <a:rPr lang="en-U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ing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  = _______________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w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ash  + </a:t>
            </a:r>
            <a:r>
              <a:rPr lang="en-U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ing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  = _______________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p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aint  + </a:t>
            </a:r>
            <a:r>
              <a:rPr lang="en-U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ing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  = _______________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t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alk    + </a:t>
            </a:r>
            <a:r>
              <a:rPr lang="en-U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ing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  = _______________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s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leep + </a:t>
            </a:r>
            <a:r>
              <a:rPr lang="en-U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ing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  = _______________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1371600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walking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52600" y="5486400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talking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86758" y="5029200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painting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10558" y="5943600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sleeping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28800" y="4572000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washing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52600" y="4114800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flying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86758" y="3657600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surfing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28800" y="2743200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coloring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28800" y="3200400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working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2293532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holding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28800" y="1834844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cleaning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9209" y="1306354"/>
            <a:ext cx="4346191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entury Gothic" pitchFamily="34" charset="0"/>
              </a:rPr>
              <a:t>run     + </a:t>
            </a:r>
            <a:r>
              <a:rPr lang="en-US" sz="2000" b="1" dirty="0" err="1" smtClean="0">
                <a:latin typeface="Century Gothic" pitchFamily="34" charset="0"/>
              </a:rPr>
              <a:t>ing</a:t>
            </a:r>
            <a:r>
              <a:rPr lang="en-US" sz="2000" b="1" dirty="0" smtClean="0">
                <a:latin typeface="Century Gothic" pitchFamily="34" charset="0"/>
              </a:rPr>
              <a:t>  = ______________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entury Gothic" pitchFamily="34" charset="0"/>
              </a:rPr>
              <a:t>shop  + </a:t>
            </a:r>
            <a:r>
              <a:rPr lang="en-US" sz="2000" b="1" dirty="0" err="1" smtClean="0">
                <a:latin typeface="Century Gothic" pitchFamily="34" charset="0"/>
              </a:rPr>
              <a:t>ing</a:t>
            </a:r>
            <a:r>
              <a:rPr lang="en-US" sz="2000" b="1" dirty="0" smtClean="0">
                <a:latin typeface="Century Gothic" pitchFamily="34" charset="0"/>
              </a:rPr>
              <a:t>  = ______________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s</a:t>
            </a:r>
            <a:r>
              <a:rPr lang="en-US" sz="2000" b="1" dirty="0" smtClean="0">
                <a:latin typeface="Century Gothic" pitchFamily="34" charset="0"/>
              </a:rPr>
              <a:t>it       + </a:t>
            </a:r>
            <a:r>
              <a:rPr lang="en-US" sz="2000" b="1" dirty="0" err="1" smtClean="0">
                <a:latin typeface="Century Gothic" pitchFamily="34" charset="0"/>
              </a:rPr>
              <a:t>ing</a:t>
            </a:r>
            <a:r>
              <a:rPr lang="en-US" sz="2000" b="1" dirty="0" smtClean="0">
                <a:latin typeface="Century Gothic" pitchFamily="34" charset="0"/>
              </a:rPr>
              <a:t>  = ______________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entury Gothic" pitchFamily="34" charset="0"/>
              </a:rPr>
              <a:t>swim  + </a:t>
            </a:r>
            <a:r>
              <a:rPr lang="en-US" sz="2000" b="1" dirty="0" err="1" smtClean="0">
                <a:latin typeface="Century Gothic" pitchFamily="34" charset="0"/>
              </a:rPr>
              <a:t>ing</a:t>
            </a:r>
            <a:r>
              <a:rPr lang="en-US" sz="2000" b="1" dirty="0" smtClean="0">
                <a:latin typeface="Century Gothic" pitchFamily="34" charset="0"/>
              </a:rPr>
              <a:t> =  ______________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48400" y="1444823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running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24600" y="1855515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shopping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48400" y="2359223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sitting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82558" y="2816423"/>
            <a:ext cx="1718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swimming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1" y="3602504"/>
            <a:ext cx="1524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j</a:t>
            </a:r>
            <a:r>
              <a:rPr lang="en-US" sz="2000" b="1" dirty="0" smtClean="0">
                <a:latin typeface="Century Gothic" pitchFamily="34" charset="0"/>
              </a:rPr>
              <a:t>ogging </a:t>
            </a:r>
          </a:p>
        </p:txBody>
      </p:sp>
      <p:sp>
        <p:nvSpPr>
          <p:cNvPr id="26" name="Right Arrow 25">
            <a:hlinkClick r:id="" action="ppaction://hlinkshowjump?jump=nextslide"/>
          </p:cNvPr>
          <p:cNvSpPr/>
          <p:nvPr/>
        </p:nvSpPr>
        <p:spPr>
          <a:xfrm>
            <a:off x="7801166" y="15264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hlinkClick r:id="" action="ppaction://hlinkshowjump?jump=previousslide"/>
          </p:cNvPr>
          <p:cNvSpPr/>
          <p:nvPr/>
        </p:nvSpPr>
        <p:spPr>
          <a:xfrm rot="10800000">
            <a:off x="181166" y="152401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6926"/>
            <a:ext cx="2895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Example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838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1. I </a:t>
            </a:r>
            <a:r>
              <a:rPr lang="en-US" sz="3200" b="1" u="sng" dirty="0" smtClean="0">
                <a:latin typeface="Century Gothic" pitchFamily="34" charset="0"/>
              </a:rPr>
              <a:t>am</a:t>
            </a:r>
            <a:r>
              <a:rPr lang="en-US" sz="3200" dirty="0" smtClean="0">
                <a:latin typeface="Century Gothic" pitchFamily="34" charset="0"/>
              </a:rPr>
              <a:t> clean</a:t>
            </a:r>
            <a:r>
              <a:rPr lang="en-US" sz="3200" b="1" u="sng" dirty="0" smtClean="0">
                <a:latin typeface="Century Gothic" pitchFamily="34" charset="0"/>
              </a:rPr>
              <a:t>ing</a:t>
            </a:r>
            <a:r>
              <a:rPr lang="en-US" sz="3200" dirty="0" smtClean="0">
                <a:latin typeface="Century Gothic" pitchFamily="34" charset="0"/>
              </a:rPr>
              <a:t> the whiteboard.</a:t>
            </a:r>
            <a:endParaRPr lang="en-US" sz="3200" i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8536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itchFamily="34" charset="0"/>
              </a:rPr>
              <a:t>2</a:t>
            </a:r>
            <a:r>
              <a:rPr lang="en-US" sz="3200" dirty="0" smtClean="0">
                <a:latin typeface="Century Gothic" pitchFamily="34" charset="0"/>
              </a:rPr>
              <a:t>. You </a:t>
            </a:r>
            <a:r>
              <a:rPr lang="en-US" sz="3200" b="1" u="sng" dirty="0" smtClean="0">
                <a:latin typeface="Century Gothic" pitchFamily="34" charset="0"/>
              </a:rPr>
              <a:t>are</a:t>
            </a:r>
            <a:r>
              <a:rPr lang="en-US" sz="3200" dirty="0" smtClean="0">
                <a:latin typeface="Century Gothic" pitchFamily="34" charset="0"/>
              </a:rPr>
              <a:t> study</a:t>
            </a:r>
            <a:r>
              <a:rPr lang="en-US" sz="3200" b="1" u="sng" dirty="0" smtClean="0">
                <a:latin typeface="Century Gothic" pitchFamily="34" charset="0"/>
              </a:rPr>
              <a:t>ing</a:t>
            </a:r>
            <a:r>
              <a:rPr lang="en-US" sz="3200" dirty="0" smtClean="0">
                <a:latin typeface="Century Gothic" pitchFamily="34" charset="0"/>
              </a:rPr>
              <a:t> English.</a:t>
            </a:r>
            <a:endParaRPr lang="en-US" sz="3200" i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8442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3. We </a:t>
            </a:r>
            <a:r>
              <a:rPr lang="en-US" sz="3200" b="1" u="sng" dirty="0" smtClean="0">
                <a:latin typeface="Century Gothic" pitchFamily="34" charset="0"/>
              </a:rPr>
              <a:t>are</a:t>
            </a:r>
            <a:r>
              <a:rPr lang="en-US" sz="3200" dirty="0" smtClean="0">
                <a:latin typeface="Century Gothic" pitchFamily="34" charset="0"/>
              </a:rPr>
              <a:t> play</a:t>
            </a:r>
            <a:r>
              <a:rPr lang="en-US" sz="3200" b="1" u="sng" dirty="0" smtClean="0">
                <a:latin typeface="Century Gothic" pitchFamily="34" charset="0"/>
              </a:rPr>
              <a:t>ing</a:t>
            </a:r>
            <a:r>
              <a:rPr lang="en-US" sz="3200" dirty="0" smtClean="0">
                <a:latin typeface="Century Gothic" pitchFamily="34" charset="0"/>
              </a:rPr>
              <a:t> soccer.</a:t>
            </a:r>
            <a:endParaRPr lang="en-US" sz="3200" i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810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itchFamily="34" charset="0"/>
              </a:rPr>
              <a:t>4</a:t>
            </a:r>
            <a:r>
              <a:rPr lang="en-US" sz="3200" dirty="0" smtClean="0">
                <a:latin typeface="Century Gothic" pitchFamily="34" charset="0"/>
              </a:rPr>
              <a:t>. They </a:t>
            </a:r>
            <a:r>
              <a:rPr lang="en-US" sz="3200" b="1" u="sng" smtClean="0">
                <a:latin typeface="Century Gothic" pitchFamily="34" charset="0"/>
              </a:rPr>
              <a:t>are</a:t>
            </a:r>
            <a:r>
              <a:rPr lang="en-US" sz="3200" smtClean="0">
                <a:latin typeface="Century Gothic" pitchFamily="34" charset="0"/>
              </a:rPr>
              <a:t> fly</a:t>
            </a:r>
            <a:r>
              <a:rPr lang="en-US" sz="3200" b="1" u="sng" smtClean="0">
                <a:latin typeface="Century Gothic" pitchFamily="34" charset="0"/>
              </a:rPr>
              <a:t>ing</a:t>
            </a:r>
            <a:r>
              <a:rPr lang="en-US" sz="3200" smtClean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a kite.</a:t>
            </a:r>
            <a:endParaRPr lang="en-US" sz="3200" i="1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648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itchFamily="34" charset="0"/>
              </a:rPr>
              <a:t>5</a:t>
            </a:r>
            <a:r>
              <a:rPr lang="en-US" sz="3200" dirty="0" smtClean="0">
                <a:latin typeface="Century Gothic" pitchFamily="34" charset="0"/>
              </a:rPr>
              <a:t>. He </a:t>
            </a:r>
            <a:r>
              <a:rPr lang="en-US" sz="3200" b="1" u="sng" dirty="0" smtClean="0">
                <a:latin typeface="Century Gothic" pitchFamily="34" charset="0"/>
              </a:rPr>
              <a:t>is</a:t>
            </a:r>
            <a:r>
              <a:rPr lang="en-US" sz="3200" dirty="0" smtClean="0">
                <a:latin typeface="Century Gothic" pitchFamily="34" charset="0"/>
              </a:rPr>
              <a:t> eat</a:t>
            </a:r>
            <a:r>
              <a:rPr lang="en-US" sz="3200" b="1" u="sng" dirty="0" smtClean="0">
                <a:latin typeface="Century Gothic" pitchFamily="34" charset="0"/>
              </a:rPr>
              <a:t>ing</a:t>
            </a:r>
            <a:r>
              <a:rPr lang="en-US" sz="3200" dirty="0" smtClean="0">
                <a:latin typeface="Century Gothic" pitchFamily="34" charset="0"/>
              </a:rPr>
              <a:t> doughnut.</a:t>
            </a:r>
            <a:endParaRPr lang="en-US" sz="3200" i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55112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itchFamily="34" charset="0"/>
              </a:rPr>
              <a:t>6</a:t>
            </a:r>
            <a:r>
              <a:rPr lang="en-US" sz="3200" dirty="0" smtClean="0">
                <a:latin typeface="Century Gothic" pitchFamily="34" charset="0"/>
              </a:rPr>
              <a:t>. He </a:t>
            </a:r>
            <a:r>
              <a:rPr lang="en-US" sz="3200" b="1" u="sng" dirty="0" smtClean="0">
                <a:latin typeface="Century Gothic" pitchFamily="34" charset="0"/>
              </a:rPr>
              <a:t>is</a:t>
            </a:r>
            <a:r>
              <a:rPr lang="en-US" sz="3200" dirty="0" smtClean="0">
                <a:latin typeface="Century Gothic" pitchFamily="34" charset="0"/>
              </a:rPr>
              <a:t> cook</a:t>
            </a:r>
            <a:r>
              <a:rPr lang="en-US" sz="3200" b="1" u="sng" dirty="0" smtClean="0">
                <a:latin typeface="Century Gothic" pitchFamily="34" charset="0"/>
              </a:rPr>
              <a:t>ing</a:t>
            </a:r>
            <a:r>
              <a:rPr lang="en-US" sz="3200" dirty="0" smtClean="0">
                <a:latin typeface="Century Gothic" pitchFamily="34" charset="0"/>
              </a:rPr>
              <a:t> in the kitchen.</a:t>
            </a:r>
            <a:endParaRPr lang="en-US" sz="3200" i="1" dirty="0">
              <a:latin typeface="Century Gothic" pitchFamily="34" charset="0"/>
            </a:endParaRP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800" y="6926"/>
            <a:ext cx="518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Ask and answer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325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Lisa      : What are you doing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3200" dirty="0" smtClean="0">
                <a:latin typeface="Century Gothic" pitchFamily="34" charset="0"/>
                <a:cs typeface="Arial" pitchFamily="34" charset="0"/>
              </a:rPr>
              <a:t>Daniel : I ____________</a:t>
            </a:r>
            <a:r>
              <a:rPr lang="en-US" sz="3200" b="1" dirty="0" smtClean="0">
                <a:latin typeface="Century Gothic" pitchFamily="34" charset="0"/>
                <a:cs typeface="Arial" pitchFamily="34" charset="0"/>
              </a:rPr>
              <a:t>  (color) </a:t>
            </a:r>
            <a:r>
              <a:rPr lang="en-US" sz="3200" dirty="0" smtClean="0">
                <a:latin typeface="Century Gothic" pitchFamily="34" charset="0"/>
                <a:cs typeface="Arial" pitchFamily="34" charset="0"/>
              </a:rPr>
              <a:t>the picture.</a:t>
            </a:r>
            <a:endParaRPr lang="en-US" sz="32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8089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Jane   : What is Karen doing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3200" dirty="0" smtClean="0">
                <a:latin typeface="Century Gothic" pitchFamily="34" charset="0"/>
                <a:cs typeface="Arial" pitchFamily="34" charset="0"/>
              </a:rPr>
              <a:t>Luis      : Karen </a:t>
            </a:r>
            <a:r>
              <a:rPr lang="en-US" sz="32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Century Gothic" pitchFamily="34" charset="0"/>
                <a:cs typeface="Arial" pitchFamily="34" charset="0"/>
              </a:rPr>
              <a:t>_____________ (swim).</a:t>
            </a:r>
            <a:r>
              <a:rPr lang="en-US" sz="3200" dirty="0" smtClean="0">
                <a:latin typeface="Century Gothic" pitchFamily="34" charset="0"/>
                <a:cs typeface="Arial" pitchFamily="34" charset="0"/>
              </a:rPr>
              <a:t> </a:t>
            </a:r>
            <a:endParaRPr lang="en-US" sz="32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30772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Juan   : What is Peter doing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3200" dirty="0" smtClean="0">
                <a:latin typeface="Century Gothic" pitchFamily="34" charset="0"/>
                <a:cs typeface="Arial" pitchFamily="34" charset="0"/>
              </a:rPr>
              <a:t>Sara    : He </a:t>
            </a:r>
            <a:r>
              <a:rPr lang="en-US" sz="3200" b="1" dirty="0" smtClean="0">
                <a:latin typeface="Century Gothic" pitchFamily="34" charset="0"/>
                <a:cs typeface="Arial" pitchFamily="34" charset="0"/>
              </a:rPr>
              <a:t>______________ (watch) </a:t>
            </a:r>
            <a:r>
              <a:rPr lang="en-US" sz="3200" dirty="0" smtClean="0">
                <a:latin typeface="Century Gothic" pitchFamily="34" charset="0"/>
                <a:cs typeface="Arial" pitchFamily="34" charset="0"/>
              </a:rPr>
              <a:t>TV.</a:t>
            </a:r>
            <a:endParaRPr lang="en-US" sz="32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1600200"/>
            <a:ext cx="3200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am coloring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8000" y="3317557"/>
            <a:ext cx="3200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</a:t>
            </a:r>
            <a:r>
              <a:rPr lang="en-US" altLang="ko-KR" sz="32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s swimming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4800600"/>
            <a:ext cx="3200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</a:t>
            </a:r>
            <a:r>
              <a:rPr lang="en-US" altLang="ko-KR" sz="32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s watching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29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CAN EC\GRADE 3\UNIT 1 LESSON 4\IMG_20200905_0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1007" b="453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33606" y="445442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6396427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34200" y="445442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01000" y="6478772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86400" y="6412468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16 Track 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6319" y="2200502"/>
            <a:ext cx="457200" cy="457200"/>
          </a:xfrm>
          <a:prstGeom prst="rect">
            <a:avLst/>
          </a:prstGeom>
        </p:spPr>
      </p:pic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137160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8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CAN EC\GRADE 3\UNIT 1 LESSON 4\IMG_20200905_000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BE5E5"/>
              </a:clrFrom>
              <a:clrTo>
                <a:srgbClr val="EB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54742" r="4384" b="14549"/>
          <a:stretch/>
        </p:blipFill>
        <p:spPr bwMode="auto">
          <a:xfrm>
            <a:off x="11373" y="685799"/>
            <a:ext cx="9144001" cy="44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0050" y="5334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is she doing?</a:t>
            </a:r>
          </a:p>
        </p:txBody>
      </p:sp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143000" y="5334000"/>
            <a:ext cx="710565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She is washing the dishes.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retno\Downloads\washing-dishes-clipart-8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7"/>
          <a:stretch/>
        </p:blipFill>
        <p:spPr bwMode="auto">
          <a:xfrm>
            <a:off x="2878540" y="1296536"/>
            <a:ext cx="3276600" cy="403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0050" y="228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is he doing?</a:t>
            </a:r>
          </a:p>
        </p:txBody>
      </p:sp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000125" y="5230504"/>
            <a:ext cx="710565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He is painting the picture.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retno\Downloads\84405851-cute-artist-boy-painting-flower-on-canvas-isolated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191000" cy="3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0050" y="228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are they doing?</a:t>
            </a:r>
          </a:p>
        </p:txBody>
      </p:sp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5251" y="5257800"/>
            <a:ext cx="8896349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They are walking.</a:t>
            </a:r>
          </a:p>
        </p:txBody>
      </p:sp>
      <p:pic>
        <p:nvPicPr>
          <p:cNvPr id="7170" name="Picture 2" descr="C:\Users\retno\Downloads\basic-rgb-1439978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1"/>
          <a:stretch/>
        </p:blipFill>
        <p:spPr bwMode="auto">
          <a:xfrm>
            <a:off x="2362200" y="1219200"/>
            <a:ext cx="3962400" cy="393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0050" y="228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Where are they walking?</a:t>
            </a:r>
          </a:p>
        </p:txBody>
      </p:sp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5251" y="5257800"/>
            <a:ext cx="8896349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They are walking in the garden.</a:t>
            </a:r>
          </a:p>
        </p:txBody>
      </p:sp>
      <p:pic>
        <p:nvPicPr>
          <p:cNvPr id="7170" name="Picture 2" descr="C:\Users\retno\Downloads\basic-rgb-1439978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1"/>
          <a:stretch/>
        </p:blipFill>
        <p:spPr bwMode="auto">
          <a:xfrm>
            <a:off x="2714625" y="1295400"/>
            <a:ext cx="3657600" cy="36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0050" y="2209800"/>
            <a:ext cx="8305800" cy="198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In this lesson you will learn about activities you are doing.</a:t>
            </a: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0050" y="228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are they doing?</a:t>
            </a:r>
          </a:p>
        </p:txBody>
      </p:sp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66775" y="5292570"/>
            <a:ext cx="710565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They are playing soccer.</a:t>
            </a:r>
          </a:p>
        </p:txBody>
      </p:sp>
      <p:pic>
        <p:nvPicPr>
          <p:cNvPr id="8194" name="Picture 2" descr="C:\Users\retno\Downloads\Lain-lain\images (9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2150035" y="1553854"/>
            <a:ext cx="4539129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1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-228600" y="228600"/>
            <a:ext cx="9601200" cy="8572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Where are they playing soccer?</a:t>
            </a:r>
          </a:p>
        </p:txBody>
      </p:sp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-152400" y="5181600"/>
            <a:ext cx="9601200" cy="7429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They are playing soccer in the field.</a:t>
            </a:r>
          </a:p>
        </p:txBody>
      </p:sp>
      <p:pic>
        <p:nvPicPr>
          <p:cNvPr id="8194" name="Picture 2" descr="C:\Users\retno\Downloads\Lain-lain\images (9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2168826" y="1320461"/>
            <a:ext cx="4806347" cy="367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800" y="6926"/>
            <a:ext cx="518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HOMEWORK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42" name="Picture 2" descr="C:\Users\retno\Pictures\qq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22412" r="25102" b="9701"/>
          <a:stretch/>
        </p:blipFill>
        <p:spPr bwMode="auto">
          <a:xfrm>
            <a:off x="609600" y="714812"/>
            <a:ext cx="8062937" cy="61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25146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956846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entury Gothic" pitchFamily="34" charset="0"/>
              </a:rPr>
              <a:t>(From EC Summary page 13)</a:t>
            </a:r>
            <a:endParaRPr lang="en-US" sz="1600" b="1" i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01166" y="7644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181166" y="76201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800" y="6926"/>
            <a:ext cx="518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HOMEWORK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t="23726" r="22465" b="15904"/>
          <a:stretch/>
        </p:blipFill>
        <p:spPr bwMode="auto">
          <a:xfrm>
            <a:off x="-23648" y="685800"/>
            <a:ext cx="9167648" cy="573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1724" y="26670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doing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0330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entury Gothic" pitchFamily="34" charset="0"/>
              </a:rPr>
              <a:t>(From EC Summary page 14)</a:t>
            </a:r>
            <a:endParaRPr lang="en-US" sz="1600" b="1" i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D TALENTA\SAMPLE PPT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8" y="228600"/>
            <a:ext cx="7499684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200617" y="61305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0050" y="1019033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is he doing?</a:t>
            </a:r>
          </a:p>
        </p:txBody>
      </p:sp>
      <p:pic>
        <p:nvPicPr>
          <p:cNvPr id="4098" name="Picture 2" descr="C:\Users\retno\Downloads\happy-cute-kid-boy-drink-fresh-milk_97632-15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90132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57200" y="609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is she doing?</a:t>
            </a:r>
          </a:p>
        </p:txBody>
      </p:sp>
      <p:pic>
        <p:nvPicPr>
          <p:cNvPr id="5122" name="Picture 2" descr="C:\Users\retno\Downloads\images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2"/>
          <a:stretch/>
        </p:blipFill>
        <p:spPr bwMode="auto">
          <a:xfrm>
            <a:off x="1808184" y="1676400"/>
            <a:ext cx="5489532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1000" y="759725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 smtClean="0">
                <a:latin typeface="Century Gothic" pitchFamily="34" charset="0"/>
              </a:rPr>
              <a:t>What is he doing?</a:t>
            </a:r>
          </a:p>
        </p:txBody>
      </p:sp>
      <p:pic>
        <p:nvPicPr>
          <p:cNvPr id="6146" name="Picture 2" descr="C:\Users\retno\Downloads\download (1)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077"/>
          <a:stretch/>
        </p:blipFill>
        <p:spPr bwMode="auto">
          <a:xfrm>
            <a:off x="2110932" y="1521725"/>
            <a:ext cx="4845936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D TALENTA\SAMPLE PPT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22348"/>
            <a:ext cx="38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Let’s sing a song!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6" name="Google Shape;267;p35"/>
          <p:cNvSpPr txBox="1">
            <a:spLocks/>
          </p:cNvSpPr>
          <p:nvPr/>
        </p:nvSpPr>
        <p:spPr>
          <a:xfrm>
            <a:off x="2961876" y="928065"/>
            <a:ext cx="5801123" cy="57681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Are You Doing?</a:t>
            </a:r>
          </a:p>
          <a:p>
            <a:pPr algn="l">
              <a:spcBef>
                <a:spcPts val="0"/>
              </a:spcBef>
            </a:pPr>
            <a:endParaRPr lang="en-US" sz="2000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What, what are you doing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I’m relaxing.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What, what are you doing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I’m coloring a picture.</a:t>
            </a:r>
          </a:p>
          <a:p>
            <a:pPr algn="l">
              <a:spcBef>
                <a:spcPts val="0"/>
              </a:spcBef>
            </a:pPr>
            <a:endParaRPr lang="en-US" sz="2000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Walking to the music store!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Cleaning my bedroom!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Playing a game!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             What are you doing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i="1" dirty="0" smtClean="0">
                <a:latin typeface="Century Gothic" pitchFamily="34" charset="0"/>
              </a:rPr>
              <a:t>             Clap! Clap! Clap! Clap!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             What are you doing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             What </a:t>
            </a:r>
            <a:r>
              <a:rPr lang="en-US" sz="2000" dirty="0">
                <a:latin typeface="Century Gothic" pitchFamily="34" charset="0"/>
              </a:rPr>
              <a:t>are you doing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i="1" dirty="0" smtClean="0">
                <a:latin typeface="Century Gothic" pitchFamily="34" charset="0"/>
              </a:rPr>
              <a:t>             Clap</a:t>
            </a:r>
            <a:r>
              <a:rPr lang="en-US" sz="2000" i="1" dirty="0">
                <a:latin typeface="Century Gothic" pitchFamily="34" charset="0"/>
              </a:rPr>
              <a:t>! Clap! Clap! Clap!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             What </a:t>
            </a:r>
            <a:r>
              <a:rPr lang="en-US" sz="2000" dirty="0">
                <a:latin typeface="Century Gothic" pitchFamily="34" charset="0"/>
              </a:rPr>
              <a:t>are you doing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20 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98966" y="155358"/>
            <a:ext cx="457200" cy="457200"/>
          </a:xfrm>
          <a:prstGeom prst="rect">
            <a:avLst/>
          </a:prstGeom>
        </p:spPr>
      </p:pic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01166" y="6096248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181166" y="609600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73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2275"/>
            <a:ext cx="5029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GRAMMAR FOCUS</a:t>
            </a:r>
            <a:endParaRPr lang="en-US" sz="40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778" y="1447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Present Progressive 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2480101"/>
            <a:ext cx="824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Century Gothic" pitchFamily="34" charset="0"/>
              </a:rPr>
              <a:t>(Present Continuous Tense)</a:t>
            </a:r>
            <a:endParaRPr lang="en-US" sz="48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768" y="4330986"/>
            <a:ext cx="708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Kegiatan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yang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sedang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itchFamily="34" charset="0"/>
              </a:rPr>
              <a:t>dilakukan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" y="-238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2275"/>
            <a:ext cx="5029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SENTENCE PATTERN</a:t>
            </a:r>
            <a:endParaRPr lang="en-US" sz="4000" b="1" dirty="0">
              <a:latin typeface="Century Gothic" pitchFamily="34" charset="0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0" y="2133601"/>
            <a:ext cx="2858070" cy="13192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Subject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3124200" y="2133601"/>
            <a:ext cx="2057400" cy="13192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o be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5638800" y="2133601"/>
            <a:ext cx="3508612" cy="13192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Verb -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ing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3622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2369403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319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43025" y="76200"/>
            <a:ext cx="28956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Subject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2912" y="1038652"/>
            <a:ext cx="563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entury Gothic" pitchFamily="34" charset="0"/>
              </a:rPr>
              <a:t>I				 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83404"/>
            <a:ext cx="2743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to be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33550" y="2057400"/>
            <a:ext cx="563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entury Gothic" pitchFamily="34" charset="0"/>
              </a:rPr>
              <a:t>You			 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3486" y="2743200"/>
            <a:ext cx="563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entury Gothic" pitchFamily="34" charset="0"/>
              </a:rPr>
              <a:t>We			        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912" y="3438146"/>
            <a:ext cx="563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entury Gothic" pitchFamily="34" charset="0"/>
              </a:rPr>
              <a:t>They		        are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22912" y="4470319"/>
            <a:ext cx="563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entury Gothic" pitchFamily="34" charset="0"/>
              </a:rPr>
              <a:t>He 			        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22912" y="5175330"/>
            <a:ext cx="563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entury Gothic" pitchFamily="34" charset="0"/>
              </a:rPr>
              <a:t>She			        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22912" y="5883216"/>
            <a:ext cx="563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entury Gothic" pitchFamily="34" charset="0"/>
              </a:rPr>
              <a:t>It			        is</a:t>
            </a:r>
          </a:p>
        </p:txBody>
      </p:sp>
    </p:spTree>
    <p:extLst>
      <p:ext uri="{BB962C8B-B14F-4D97-AF65-F5344CB8AC3E}">
        <p14:creationId xmlns:p14="http://schemas.microsoft.com/office/powerpoint/2010/main" val="334639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481</Words>
  <Application>Microsoft Office PowerPoint</Application>
  <PresentationFormat>On-screen Show (4:3)</PresentationFormat>
  <Paragraphs>129</Paragraphs>
  <Slides>24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retno</cp:lastModifiedBy>
  <cp:revision>44</cp:revision>
  <dcterms:created xsi:type="dcterms:W3CDTF">2020-09-30T04:38:50Z</dcterms:created>
  <dcterms:modified xsi:type="dcterms:W3CDTF">2020-10-20T08:01:10Z</dcterms:modified>
</cp:coreProperties>
</file>