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TUGAS MATEMATIKA TEMA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(</a:t>
            </a:r>
            <a:r>
              <a:rPr lang="en-US" sz="4400" b="1" dirty="0" err="1"/>
              <a:t>Senin</a:t>
            </a:r>
            <a:r>
              <a:rPr lang="en-US" sz="4400" b="1" dirty="0"/>
              <a:t>, 19 </a:t>
            </a:r>
            <a:r>
              <a:rPr lang="en-US" sz="4400" b="1" dirty="0" err="1"/>
              <a:t>Oktober</a:t>
            </a:r>
            <a:r>
              <a:rPr lang="en-US" sz="4400" b="1" dirty="0"/>
              <a:t> 2020)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030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028" y="725713"/>
            <a:ext cx="11800114" cy="574765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/>
              <a:t> 16. 1 </a:t>
            </a:r>
            <a:r>
              <a:rPr lang="en-US" sz="2400" b="1" dirty="0" err="1"/>
              <a:t>keping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lima </a:t>
            </a:r>
            <a:r>
              <a:rPr lang="en-US" sz="2400" b="1" dirty="0" err="1"/>
              <a:t>ratusan</a:t>
            </a:r>
            <a:r>
              <a:rPr lang="en-US" sz="2400" b="1" dirty="0"/>
              <a:t>    =   ______    </a:t>
            </a:r>
            <a:r>
              <a:rPr lang="en-US" sz="2400" b="1" dirty="0" err="1"/>
              <a:t>keping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seratusan</a:t>
            </a:r>
            <a:endParaRPr lang="en-US" sz="2400" b="1" dirty="0"/>
          </a:p>
          <a:p>
            <a:pPr lvl="0"/>
            <a:r>
              <a:rPr lang="en-US" sz="2400" b="1" dirty="0"/>
              <a:t> </a:t>
            </a:r>
            <a:endParaRPr lang="en-US" sz="2400" dirty="0"/>
          </a:p>
          <a:p>
            <a:pPr lvl="0"/>
            <a:r>
              <a:rPr lang="en-US" sz="2400" b="1" dirty="0"/>
              <a:t> 17. 2 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 lima </a:t>
            </a:r>
            <a:r>
              <a:rPr lang="en-US" sz="2400" b="1" dirty="0" err="1"/>
              <a:t>ribuan</a:t>
            </a:r>
            <a:r>
              <a:rPr lang="en-US" sz="2400" b="1" dirty="0"/>
              <a:t>     =   _______   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seribuan</a:t>
            </a:r>
            <a:endParaRPr lang="en-US" sz="2400" b="1" dirty="0"/>
          </a:p>
          <a:p>
            <a:pPr lvl="0"/>
            <a:r>
              <a:rPr lang="en-US" sz="2400" b="1" dirty="0"/>
              <a:t> </a:t>
            </a:r>
            <a:endParaRPr lang="en-US" sz="2400" dirty="0"/>
          </a:p>
          <a:p>
            <a:pPr lvl="0"/>
            <a:r>
              <a:rPr lang="en-US" sz="2400" b="1" dirty="0"/>
              <a:t> 18. 2 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 </a:t>
            </a:r>
            <a:r>
              <a:rPr lang="en-US" sz="2400" b="1" dirty="0" err="1"/>
              <a:t>dua</a:t>
            </a:r>
            <a:r>
              <a:rPr lang="en-US" sz="2400" b="1" dirty="0"/>
              <a:t>  </a:t>
            </a:r>
            <a:r>
              <a:rPr lang="en-US" sz="2400" b="1" dirty="0" err="1"/>
              <a:t>ribuan</a:t>
            </a:r>
            <a:r>
              <a:rPr lang="en-US" sz="2400" b="1" dirty="0"/>
              <a:t>      =  ________  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seribuan</a:t>
            </a:r>
            <a:endParaRPr lang="en-US" sz="2400" b="1" dirty="0"/>
          </a:p>
          <a:p>
            <a:pPr lvl="0"/>
            <a:r>
              <a:rPr lang="en-US" sz="2400" b="1" dirty="0"/>
              <a:t> </a:t>
            </a:r>
            <a:endParaRPr lang="en-US" sz="2400" dirty="0"/>
          </a:p>
          <a:p>
            <a:pPr lvl="0"/>
            <a:r>
              <a:rPr lang="en-US" sz="2400" b="1" dirty="0"/>
              <a:t> 19. 1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 </a:t>
            </a:r>
            <a:r>
              <a:rPr lang="en-US" sz="2400" b="1" dirty="0" err="1"/>
              <a:t>sepuluh</a:t>
            </a:r>
            <a:r>
              <a:rPr lang="en-US" sz="2400" b="1" dirty="0"/>
              <a:t>  </a:t>
            </a:r>
            <a:r>
              <a:rPr lang="en-US" sz="2400" b="1" dirty="0" err="1"/>
              <a:t>ribuan</a:t>
            </a:r>
            <a:r>
              <a:rPr lang="en-US" sz="2400" b="1" dirty="0"/>
              <a:t>     =  __________  </a:t>
            </a:r>
            <a:r>
              <a:rPr lang="en-US" sz="2400" b="1" dirty="0" err="1"/>
              <a:t>lembar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ribuan</a:t>
            </a:r>
            <a:endParaRPr lang="en-US" sz="2400" b="1" dirty="0"/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 20. 1 </a:t>
            </a:r>
            <a:r>
              <a:rPr lang="en-US" sz="2400" b="1" dirty="0" err="1"/>
              <a:t>lembar</a:t>
            </a:r>
            <a:r>
              <a:rPr lang="en-US" sz="2400" b="1" dirty="0"/>
              <a:t> uang  </a:t>
            </a:r>
            <a:r>
              <a:rPr lang="en-US" sz="2400" b="1" dirty="0" err="1"/>
              <a:t>sepuluh</a:t>
            </a:r>
            <a:r>
              <a:rPr lang="en-US" sz="2400" b="1" dirty="0"/>
              <a:t> </a:t>
            </a:r>
            <a:r>
              <a:rPr lang="en-US" sz="2400" b="1" dirty="0" err="1"/>
              <a:t>ribuan</a:t>
            </a:r>
            <a:r>
              <a:rPr lang="en-US" sz="2400" b="1" dirty="0"/>
              <a:t>     = __________  </a:t>
            </a:r>
            <a:r>
              <a:rPr lang="en-US" sz="2400" b="1" dirty="0" err="1"/>
              <a:t>lembar</a:t>
            </a:r>
            <a:r>
              <a:rPr lang="en-US" sz="2400" b="1" dirty="0"/>
              <a:t> uang </a:t>
            </a:r>
            <a:r>
              <a:rPr lang="en-US" sz="2400" b="1" dirty="0" err="1"/>
              <a:t>seribuan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9256" y="1364343"/>
            <a:ext cx="66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rgbClr val="FFFF00"/>
                </a:solidFill>
              </a:rPr>
              <a:t>5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9256" y="2286000"/>
            <a:ext cx="80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rgbClr val="FFFF00"/>
                </a:solidFill>
              </a:rPr>
              <a:t>10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914" y="2989944"/>
            <a:ext cx="66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rgbClr val="FFFF00"/>
                </a:solidFill>
              </a:rPr>
              <a:t>4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2057" y="3795762"/>
            <a:ext cx="66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rgbClr val="FFFF00"/>
                </a:solidFill>
              </a:rPr>
              <a:t>5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9886" y="4488638"/>
            <a:ext cx="950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>
                <a:solidFill>
                  <a:srgbClr val="FFFF00"/>
                </a:solidFill>
              </a:rPr>
              <a:t>10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4" y="580571"/>
            <a:ext cx="10842171" cy="2046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7892" b="5270"/>
          <a:stretch>
            <a:fillRect/>
          </a:stretch>
        </p:blipFill>
        <p:spPr bwMode="auto">
          <a:xfrm>
            <a:off x="2162628" y="827316"/>
            <a:ext cx="1596572" cy="153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750" r="5208" b="4375"/>
          <a:stretch>
            <a:fillRect/>
          </a:stretch>
        </p:blipFill>
        <p:spPr bwMode="auto">
          <a:xfrm>
            <a:off x="4252684" y="827316"/>
            <a:ext cx="1384527" cy="15385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5849257" y="870858"/>
            <a:ext cx="4963886" cy="1378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/>
              <a:t>Dibaca</a:t>
            </a:r>
            <a:r>
              <a:rPr lang="en-US" b="1" dirty="0"/>
              <a:t> :____________________________</a:t>
            </a:r>
            <a:endParaRPr lang="en-US" dirty="0"/>
          </a:p>
          <a:p>
            <a:r>
              <a:rPr lang="en-US" b="1" dirty="0"/>
              <a:t>                                                         </a:t>
            </a:r>
            <a:r>
              <a:rPr lang="en-US" b="1" dirty="0" err="1"/>
              <a:t>Ditulis</a:t>
            </a:r>
            <a:r>
              <a:rPr lang="en-US" b="1" dirty="0"/>
              <a:t>:_____________________________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114" y="3302000"/>
            <a:ext cx="10842171" cy="248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255" y="696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1.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3769" y="3490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2.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3" y="3497943"/>
            <a:ext cx="2953359" cy="209731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49257" y="3839029"/>
            <a:ext cx="4963886" cy="1378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/>
              <a:t>Dibaca</a:t>
            </a:r>
            <a:r>
              <a:rPr lang="en-US" b="1" dirty="0"/>
              <a:t> :____________________________</a:t>
            </a:r>
            <a:endParaRPr lang="en-US" dirty="0"/>
          </a:p>
          <a:p>
            <a:r>
              <a:rPr lang="en-US" b="1" dirty="0"/>
              <a:t>                                                         </a:t>
            </a:r>
            <a:r>
              <a:rPr lang="en-US" b="1" dirty="0" err="1"/>
              <a:t>Ditulis</a:t>
            </a:r>
            <a:r>
              <a:rPr lang="en-US" b="1" dirty="0"/>
              <a:t>:_____________________________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34513" y="870858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 err="1">
                <a:solidFill>
                  <a:srgbClr val="7030A0"/>
                </a:solidFill>
              </a:rPr>
              <a:t>Tujuh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2000" b="1" dirty="0" err="1">
                <a:solidFill>
                  <a:srgbClr val="7030A0"/>
                </a:solidFill>
              </a:rPr>
              <a:t>ratus</a:t>
            </a:r>
            <a:r>
              <a:rPr lang="en-ID" sz="2000" b="1" dirty="0">
                <a:solidFill>
                  <a:srgbClr val="7030A0"/>
                </a:solidFill>
              </a:rPr>
              <a:t> rupiah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4513" y="1408370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7030A0"/>
                </a:solidFill>
              </a:rPr>
              <a:t>Rp 700, 00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34513" y="3839029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7030A0"/>
                </a:solidFill>
              </a:rPr>
              <a:t>Lima </a:t>
            </a:r>
            <a:r>
              <a:rPr lang="en-ID" sz="2000" b="1" dirty="0" err="1">
                <a:solidFill>
                  <a:srgbClr val="7030A0"/>
                </a:solidFill>
              </a:rPr>
              <a:t>ribu</a:t>
            </a:r>
            <a:r>
              <a:rPr lang="en-ID" sz="2000" b="1" dirty="0">
                <a:solidFill>
                  <a:srgbClr val="7030A0"/>
                </a:solidFill>
              </a:rPr>
              <a:t>  rupiah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2740" y="4398314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7030A0"/>
                </a:solidFill>
              </a:rPr>
              <a:t>Rp 5.000, 00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2" y="626728"/>
            <a:ext cx="10842172" cy="24502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113" y="3448957"/>
            <a:ext cx="10842171" cy="248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255" y="696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3.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7" y="786491"/>
            <a:ext cx="8682287" cy="2130772"/>
          </a:xfrm>
          <a:prstGeom prst="rect">
            <a:avLst/>
          </a:prstGeom>
        </p:spPr>
      </p:pic>
      <p:pic>
        <p:nvPicPr>
          <p:cNvPr id="12" name="Picture 11" descr="http://www.harianbernas.com/online/public/foto_news/image_news_535/01451203846Sultan%20Mahmud%20Badaruddin%20II.jfif">
            <a:extLst>
              <a:ext uri="{FF2B5EF4-FFF2-40B4-BE49-F238E27FC236}">
                <a16:creationId xmlns:a16="http://schemas.microsoft.com/office/drawing/2014/main" id="{627AE202-93F2-458C-BDD6-294D2570422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496" y="3962397"/>
            <a:ext cx="2179637" cy="146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A5272-F90B-4A24-82E6-318C4FB98F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45" y="3962398"/>
            <a:ext cx="2101182" cy="1462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11830-44E0-40CB-B979-321BAA0D725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875" y="3967839"/>
            <a:ext cx="1856933" cy="1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58956" y="3962399"/>
            <a:ext cx="1944018" cy="1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5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3" y="469051"/>
            <a:ext cx="10842171" cy="20465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                    </a:t>
            </a:r>
            <a:r>
              <a:rPr lang="en-US" sz="2800" b="1" dirty="0" err="1"/>
              <a:t>Rp</a:t>
            </a:r>
            <a:r>
              <a:rPr lang="en-US" sz="2800" b="1" dirty="0"/>
              <a:t> 10.000, 00, </a:t>
            </a:r>
            <a:r>
              <a:rPr lang="en-US" sz="2800" b="1" dirty="0" err="1"/>
              <a:t>Rp</a:t>
            </a:r>
            <a:r>
              <a:rPr lang="en-US" sz="2800" b="1" dirty="0"/>
              <a:t> 5.000,00, </a:t>
            </a:r>
            <a:r>
              <a:rPr lang="en-US" sz="2800" b="1" dirty="0" err="1"/>
              <a:t>Rp</a:t>
            </a:r>
            <a:r>
              <a:rPr lang="en-US" sz="2800" b="1" dirty="0"/>
              <a:t> 2.000,00, </a:t>
            </a:r>
            <a:r>
              <a:rPr lang="en-US" sz="2800" b="1" dirty="0" err="1"/>
              <a:t>Rp</a:t>
            </a:r>
            <a:r>
              <a:rPr lang="en-US" sz="2800" b="1" dirty="0"/>
              <a:t> 1.000,00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                    </a:t>
            </a:r>
            <a:r>
              <a:rPr lang="en-US" b="1" dirty="0" err="1"/>
              <a:t>Urutan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uang</a:t>
            </a:r>
            <a:r>
              <a:rPr lang="en-US" b="1" dirty="0"/>
              <a:t> di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yang </a:t>
            </a:r>
            <a:r>
              <a:rPr lang="en-US" b="1" dirty="0" err="1"/>
              <a:t>terkecil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:___________________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9255" y="696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4.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399" y="1603828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00" y="3138715"/>
            <a:ext cx="11415486" cy="20673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113" y="3637661"/>
            <a:ext cx="278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Rp</a:t>
            </a:r>
            <a:r>
              <a:rPr lang="en-US" sz="3600" b="1" dirty="0">
                <a:solidFill>
                  <a:srgbClr val="FFFF00"/>
                </a:solidFill>
              </a:rPr>
              <a:t> 1.000,00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026" y="3637661"/>
            <a:ext cx="278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Rp</a:t>
            </a:r>
            <a:r>
              <a:rPr lang="en-US" sz="3600" b="1" dirty="0">
                <a:solidFill>
                  <a:srgbClr val="00B0F0"/>
                </a:solidFill>
              </a:rPr>
              <a:t> 2.000,00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1141" y="3637660"/>
            <a:ext cx="329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Rp</a:t>
            </a:r>
            <a:r>
              <a:rPr lang="en-US" sz="3600" b="1" dirty="0">
                <a:solidFill>
                  <a:srgbClr val="00B0F0"/>
                </a:solidFill>
              </a:rPr>
              <a:t> 10.000, 00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7770" y="3637661"/>
            <a:ext cx="276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Rp</a:t>
            </a:r>
            <a:r>
              <a:rPr lang="en-US" sz="3600" b="1" dirty="0">
                <a:solidFill>
                  <a:srgbClr val="FFFF00"/>
                </a:solidFill>
              </a:rPr>
              <a:t> 5.000,00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2224" y="635980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5.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1" y="1480457"/>
            <a:ext cx="11161410" cy="3816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8056" y="2742519"/>
            <a:ext cx="278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err="1">
                <a:solidFill>
                  <a:srgbClr val="7030A0"/>
                </a:solidFill>
              </a:rPr>
              <a:t>lebih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r>
              <a:rPr lang="en-ID" sz="3600" b="1" dirty="0" err="1">
                <a:solidFill>
                  <a:srgbClr val="7030A0"/>
                </a:solidFill>
              </a:rPr>
              <a:t>kecil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3427" y="4180117"/>
            <a:ext cx="278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err="1">
                <a:solidFill>
                  <a:srgbClr val="7030A0"/>
                </a:solidFill>
              </a:rPr>
              <a:t>lebih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r>
              <a:rPr lang="en-ID" sz="3600" b="1" dirty="0" err="1">
                <a:solidFill>
                  <a:srgbClr val="7030A0"/>
                </a:solidFill>
              </a:rPr>
              <a:t>kecil</a:t>
            </a:r>
            <a:r>
              <a:rPr lang="en-ID" sz="3600" b="1" dirty="0">
                <a:solidFill>
                  <a:srgbClr val="7030A0"/>
                </a:solidFill>
              </a:rPr>
              <a:t>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4" y="580571"/>
            <a:ext cx="11263086" cy="20465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			</a:t>
            </a:r>
            <a:r>
              <a:rPr lang="en-US" sz="2400" b="1" dirty="0" err="1"/>
              <a:t>Bandingkan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uang</a:t>
            </a:r>
            <a:r>
              <a:rPr lang="en-US" sz="2400" b="1" dirty="0"/>
              <a:t> di </a:t>
            </a:r>
            <a:r>
              <a:rPr lang="en-US" sz="2400" b="1" dirty="0" err="1"/>
              <a:t>bawah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dirty="0"/>
              <a:t> </a:t>
            </a:r>
            <a:r>
              <a:rPr lang="en-US" sz="2400" b="1" u="sng" dirty="0" err="1"/>
              <a:t>simbol</a:t>
            </a:r>
            <a:r>
              <a:rPr lang="en-US" sz="2400" b="1" u="sng" dirty="0"/>
              <a:t> (&lt;, &gt;, =)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			a. </a:t>
            </a:r>
            <a:r>
              <a:rPr lang="en-US" sz="2400" b="1" dirty="0" err="1"/>
              <a:t>Rp</a:t>
            </a:r>
            <a:r>
              <a:rPr lang="en-US" sz="2400" b="1" dirty="0"/>
              <a:t> 2.500, 00 __________________  </a:t>
            </a:r>
            <a:r>
              <a:rPr lang="en-US" sz="2400" b="1" dirty="0" err="1"/>
              <a:t>Rp</a:t>
            </a:r>
            <a:r>
              <a:rPr lang="en-US" sz="2400" b="1" dirty="0"/>
              <a:t> 2.500, 00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                b. </a:t>
            </a:r>
            <a:r>
              <a:rPr lang="en-US" sz="2400" b="1" dirty="0" err="1"/>
              <a:t>Rp</a:t>
            </a:r>
            <a:r>
              <a:rPr lang="en-US" sz="2400" b="1" dirty="0"/>
              <a:t> 10.000, 00_________________  </a:t>
            </a:r>
            <a:r>
              <a:rPr lang="en-US" sz="2400" b="1" dirty="0" err="1"/>
              <a:t>Rp</a:t>
            </a:r>
            <a:r>
              <a:rPr lang="en-US" sz="2400" b="1" dirty="0"/>
              <a:t> 5.500, 00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24115" y="3302000"/>
            <a:ext cx="11263086" cy="248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255" y="696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6.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7657" y="3490687"/>
            <a:ext cx="899889" cy="6966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7.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4" y="3677073"/>
            <a:ext cx="9666515" cy="1739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86400" y="931706"/>
            <a:ext cx="278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5400" b="1" dirty="0">
                <a:solidFill>
                  <a:srgbClr val="FFFF00"/>
                </a:solidFill>
              </a:rPr>
              <a:t>=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1671411"/>
            <a:ext cx="278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7030A0"/>
                </a:solidFill>
              </a:rPr>
              <a:t> </a:t>
            </a:r>
            <a:r>
              <a:rPr lang="en-ID" sz="5400" b="1" dirty="0">
                <a:solidFill>
                  <a:srgbClr val="FFFF00"/>
                </a:solidFill>
              </a:rPr>
              <a:t>&gt;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5314" y="4187371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>
                <a:solidFill>
                  <a:srgbClr val="C00000"/>
                </a:solidFill>
              </a:rPr>
              <a:t> Rp.12.000, 00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4" y="580571"/>
            <a:ext cx="10842171" cy="2046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			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			</a:t>
            </a:r>
            <a:r>
              <a:rPr lang="en-US" sz="2800" b="1" dirty="0" err="1"/>
              <a:t>Rp</a:t>
            </a:r>
            <a:r>
              <a:rPr lang="en-US" sz="2800" b="1" dirty="0"/>
              <a:t> 4.000, 00 + </a:t>
            </a:r>
            <a:r>
              <a:rPr lang="en-US" sz="2800" b="1" dirty="0" err="1"/>
              <a:t>Rp</a:t>
            </a:r>
            <a:r>
              <a:rPr lang="en-US" sz="2800" b="1" dirty="0"/>
              <a:t> 2.000, 00 =_______________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pPr lvl="0"/>
            <a:r>
              <a:rPr lang="en-US" sz="2800" b="1" dirty="0"/>
              <a:t>			</a:t>
            </a:r>
            <a:r>
              <a:rPr lang="en-US" sz="2800" b="1" dirty="0" err="1"/>
              <a:t>Rp</a:t>
            </a:r>
            <a:r>
              <a:rPr lang="en-US" sz="2800" b="1" dirty="0"/>
              <a:t> 2.500, 00  +  </a:t>
            </a:r>
            <a:r>
              <a:rPr lang="en-US" sz="2800" b="1" dirty="0" err="1"/>
              <a:t>Rp</a:t>
            </a:r>
            <a:r>
              <a:rPr lang="en-US" sz="2800" b="1" dirty="0"/>
              <a:t> 2.500, 00 =______________</a:t>
            </a:r>
            <a:endParaRPr lang="en-US" sz="2800" dirty="0"/>
          </a:p>
          <a:p>
            <a:pPr lvl="0"/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24114" y="3301999"/>
            <a:ext cx="10842171" cy="248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0" dirty="0"/>
              <a:t>											        </a:t>
            </a:r>
            <a:endParaRPr lang="en-US" sz="8000" dirty="0"/>
          </a:p>
        </p:txBody>
      </p:sp>
      <p:sp>
        <p:nvSpPr>
          <p:cNvPr id="10" name="Oval 9"/>
          <p:cNvSpPr/>
          <p:nvPr/>
        </p:nvSpPr>
        <p:spPr>
          <a:xfrm>
            <a:off x="827311" y="995137"/>
            <a:ext cx="841832" cy="6086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8.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5368" y="1859643"/>
            <a:ext cx="740232" cy="5116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9.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2797" y="3463471"/>
            <a:ext cx="957946" cy="7892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10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6" y="3715658"/>
            <a:ext cx="9100460" cy="15529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26514" y="870858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rgbClr val="FFFF00"/>
                </a:solidFill>
              </a:rPr>
              <a:t>Rp 6.000, 00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6514" y="1745920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solidFill>
                  <a:srgbClr val="FFFF00"/>
                </a:solidFill>
              </a:rPr>
              <a:t>Rp 5.000, 00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2455" y="3858078"/>
            <a:ext cx="329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/>
              <a:t> </a:t>
            </a:r>
            <a:r>
              <a:rPr lang="en-ID" sz="2800" b="1" dirty="0" err="1"/>
              <a:t>Rp</a:t>
            </a:r>
            <a:r>
              <a:rPr lang="en-ID" sz="2800" b="1" dirty="0"/>
              <a:t>. 500, 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13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3" y="580570"/>
            <a:ext cx="10842171" cy="2046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			</a:t>
            </a:r>
            <a:r>
              <a:rPr lang="en-US" sz="2800" b="1" dirty="0"/>
              <a:t> </a:t>
            </a:r>
            <a:r>
              <a:rPr lang="en-US" sz="2800" b="1" dirty="0" err="1"/>
              <a:t>Rp</a:t>
            </a:r>
            <a:r>
              <a:rPr lang="en-US" sz="2800" b="1" dirty="0"/>
              <a:t> 7.000,00    -     </a:t>
            </a:r>
            <a:r>
              <a:rPr lang="en-US" sz="2800" b="1" dirty="0" err="1"/>
              <a:t>Rp</a:t>
            </a:r>
            <a:r>
              <a:rPr lang="en-US" sz="2800" b="1" dirty="0"/>
              <a:t> 4.000,00    =_______________</a:t>
            </a:r>
            <a:endParaRPr lang="en-US" sz="2800" dirty="0"/>
          </a:p>
          <a:p>
            <a:pPr lvl="0"/>
            <a:r>
              <a:rPr lang="en-US" sz="2800" b="1" dirty="0"/>
              <a:t>			</a:t>
            </a:r>
          </a:p>
          <a:p>
            <a:pPr lvl="0"/>
            <a:r>
              <a:rPr lang="en-US" sz="2800" b="1" dirty="0"/>
              <a:t>			</a:t>
            </a:r>
            <a:r>
              <a:rPr lang="en-US" sz="2800" b="1" dirty="0" err="1"/>
              <a:t>Rp</a:t>
            </a:r>
            <a:r>
              <a:rPr lang="en-US" sz="2800" b="1" dirty="0"/>
              <a:t>  5.500,00  -     </a:t>
            </a:r>
            <a:r>
              <a:rPr lang="en-US" sz="2800" b="1" dirty="0" err="1"/>
              <a:t>Rp</a:t>
            </a:r>
            <a:r>
              <a:rPr lang="en-US" sz="2800" b="1" dirty="0"/>
              <a:t> 3.500,00    =_______________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24114" y="3301999"/>
            <a:ext cx="10842171" cy="248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0" dirty="0"/>
              <a:t>											        </a:t>
            </a:r>
            <a:endParaRPr lang="en-US" sz="8000" dirty="0"/>
          </a:p>
        </p:txBody>
      </p:sp>
      <p:sp>
        <p:nvSpPr>
          <p:cNvPr id="10" name="Oval 9"/>
          <p:cNvSpPr/>
          <p:nvPr/>
        </p:nvSpPr>
        <p:spPr>
          <a:xfrm>
            <a:off x="841826" y="913495"/>
            <a:ext cx="841832" cy="6086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</a:rPr>
              <a:t>11.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3426" y="1779815"/>
            <a:ext cx="740232" cy="5116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</a:rPr>
              <a:t>12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2797" y="3463471"/>
            <a:ext cx="957946" cy="7892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13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98" y="3639456"/>
            <a:ext cx="9147031" cy="1814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34513" y="870858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FFFF00"/>
                </a:solidFill>
              </a:rPr>
              <a:t> Rp 3.000. 00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4513" y="1702284"/>
            <a:ext cx="278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FFFF00"/>
                </a:solidFill>
              </a:rPr>
              <a:t> Rp 2.000, 00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572" y="3715601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4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9085" y="3715600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113" y="580570"/>
            <a:ext cx="10842171" cy="20465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			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24114" y="3301999"/>
            <a:ext cx="10842171" cy="2489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8000" dirty="0"/>
              <a:t>											        </a:t>
            </a:r>
            <a:endParaRPr lang="en-US" sz="8000" dirty="0"/>
          </a:p>
        </p:txBody>
      </p:sp>
      <p:sp>
        <p:nvSpPr>
          <p:cNvPr id="10" name="Oval 9"/>
          <p:cNvSpPr/>
          <p:nvPr/>
        </p:nvSpPr>
        <p:spPr>
          <a:xfrm>
            <a:off x="841825" y="913495"/>
            <a:ext cx="928917" cy="6975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14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2797" y="3463471"/>
            <a:ext cx="957946" cy="7892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b="1" dirty="0">
                <a:solidFill>
                  <a:schemeClr val="tx1"/>
                </a:solidFill>
              </a:rPr>
              <a:t>15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" y="863266"/>
            <a:ext cx="9454369" cy="1481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2" y="3611144"/>
            <a:ext cx="9231087" cy="1870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2344" y="780089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</a:t>
            </a:r>
            <a:r>
              <a:rPr lang="en-ID" sz="4800" b="1" dirty="0"/>
              <a:t>5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91716" y="772829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</a:t>
            </a:r>
            <a:r>
              <a:rPr lang="en-ID" sz="4800" b="1" dirty="0"/>
              <a:t>1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93773" y="3729662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5223" y="3715601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800" b="1" dirty="0">
                <a:solidFill>
                  <a:srgbClr val="C00000"/>
                </a:solidFill>
              </a:rPr>
              <a:t> 5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246</TotalTime>
  <Words>353</Words>
  <Application>Microsoft Office PowerPoint</Application>
  <PresentationFormat>Layar Lebar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2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TUGAS MATEMATIKA TEMA 3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thalia marta yuliana</dc:creator>
  <cp:lastModifiedBy>62821</cp:lastModifiedBy>
  <cp:revision>21</cp:revision>
  <dcterms:created xsi:type="dcterms:W3CDTF">2020-10-19T12:12:33Z</dcterms:created>
  <dcterms:modified xsi:type="dcterms:W3CDTF">2020-10-20T01:39:00Z</dcterms:modified>
</cp:coreProperties>
</file>