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94" r:id="rId3"/>
    <p:sldId id="295" r:id="rId4"/>
    <p:sldId id="276" r:id="rId5"/>
    <p:sldId id="286" r:id="rId6"/>
    <p:sldId id="277" r:id="rId7"/>
    <p:sldId id="278" r:id="rId8"/>
    <p:sldId id="279" r:id="rId9"/>
    <p:sldId id="281" r:id="rId10"/>
    <p:sldId id="282" r:id="rId11"/>
    <p:sldId id="283" r:id="rId12"/>
    <p:sldId id="284" r:id="rId13"/>
    <p:sldId id="289" r:id="rId14"/>
    <p:sldId id="290" r:id="rId15"/>
    <p:sldId id="29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DF54"/>
    <a:srgbClr val="66FFFF"/>
    <a:srgbClr val="EE42C9"/>
    <a:srgbClr val="3C443C"/>
    <a:srgbClr val="65CB67"/>
    <a:srgbClr val="E28D4E"/>
    <a:srgbClr val="BBBB75"/>
    <a:srgbClr val="7E0502"/>
    <a:srgbClr val="54DC61"/>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EEABF0-E8E1-4784-B6C7-4458106F1AA0}"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18639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EABF0-E8E1-4784-B6C7-4458106F1AA0}"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185752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EABF0-E8E1-4784-B6C7-4458106F1AA0}"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242508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EABF0-E8E1-4784-B6C7-4458106F1AA0}"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249665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EEABF0-E8E1-4784-B6C7-4458106F1AA0}"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153136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EEABF0-E8E1-4784-B6C7-4458106F1AA0}"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100178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EEABF0-E8E1-4784-B6C7-4458106F1AA0}" type="datetimeFigureOut">
              <a:rPr lang="en-US" smtClean="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258837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EEABF0-E8E1-4784-B6C7-4458106F1AA0}" type="datetimeFigureOut">
              <a:rPr lang="en-US" smtClean="0"/>
              <a:pPr/>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429088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EABF0-E8E1-4784-B6C7-4458106F1AA0}" type="datetimeFigureOut">
              <a:rPr lang="en-US" smtClean="0"/>
              <a:pPr/>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304813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EEABF0-E8E1-4784-B6C7-4458106F1AA0}"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183660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EEABF0-E8E1-4784-B6C7-4458106F1AA0}"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17743-CC13-4912-A383-2E8DFC9FBB6B}" type="slidenum">
              <a:rPr lang="en-US" smtClean="0"/>
              <a:pPr/>
              <a:t>‹#›</a:t>
            </a:fld>
            <a:endParaRPr lang="en-US"/>
          </a:p>
        </p:txBody>
      </p:sp>
    </p:spTree>
    <p:extLst>
      <p:ext uri="{BB962C8B-B14F-4D97-AF65-F5344CB8AC3E}">
        <p14:creationId xmlns:p14="http://schemas.microsoft.com/office/powerpoint/2010/main" val="121829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EABF0-E8E1-4784-B6C7-4458106F1AA0}" type="datetimeFigureOut">
              <a:rPr lang="en-US" smtClean="0"/>
              <a:pPr/>
              <a:t>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17743-CC13-4912-A383-2E8DFC9FBB6B}" type="slidenum">
              <a:rPr lang="en-US" smtClean="0"/>
              <a:pPr/>
              <a:t>‹#›</a:t>
            </a:fld>
            <a:endParaRPr lang="en-US"/>
          </a:p>
        </p:txBody>
      </p:sp>
    </p:spTree>
    <p:extLst>
      <p:ext uri="{BB962C8B-B14F-4D97-AF65-F5344CB8AC3E}">
        <p14:creationId xmlns:p14="http://schemas.microsoft.com/office/powerpoint/2010/main" val="196687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C:\Latar Bagraun\logo Talenta.jpg"/>
          <p:cNvPicPr>
            <a:picLocks noChangeAspect="1" noChangeArrowheads="1"/>
          </p:cNvPicPr>
          <p:nvPr/>
        </p:nvPicPr>
        <p:blipFill>
          <a:blip r:embed="rId2"/>
          <a:srcRect/>
          <a:stretch>
            <a:fillRect/>
          </a:stretch>
        </p:blipFill>
        <p:spPr bwMode="auto">
          <a:xfrm>
            <a:off x="3400070" y="2221864"/>
            <a:ext cx="4408616" cy="4408616"/>
          </a:xfrm>
          <a:prstGeom prst="rect">
            <a:avLst/>
          </a:prstGeom>
          <a:noFill/>
        </p:spPr>
      </p:pic>
      <p:sp>
        <p:nvSpPr>
          <p:cNvPr id="8" name="Rounded Rectangle 7"/>
          <p:cNvSpPr/>
          <p:nvPr/>
        </p:nvSpPr>
        <p:spPr>
          <a:xfrm>
            <a:off x="857225" y="557623"/>
            <a:ext cx="10120183" cy="13643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4000" b="1" dirty="0" err="1">
                <a:solidFill>
                  <a:srgbClr val="FF0000"/>
                </a:solidFill>
                <a:latin typeface="Arial Black" pitchFamily="34" charset="0"/>
              </a:rPr>
              <a:t>Menjaga</a:t>
            </a:r>
            <a:r>
              <a:rPr lang="en-ID" sz="4000" b="1" dirty="0">
                <a:solidFill>
                  <a:srgbClr val="FF0000"/>
                </a:solidFill>
                <a:latin typeface="Arial Black" pitchFamily="34" charset="0"/>
              </a:rPr>
              <a:t> </a:t>
            </a:r>
            <a:r>
              <a:rPr lang="en-ID" sz="4000" b="1" dirty="0" err="1">
                <a:solidFill>
                  <a:srgbClr val="FF0000"/>
                </a:solidFill>
                <a:latin typeface="Arial Black" pitchFamily="34" charset="0"/>
              </a:rPr>
              <a:t>Kebersihan</a:t>
            </a:r>
            <a:r>
              <a:rPr lang="en-ID" sz="4000" b="1" dirty="0">
                <a:solidFill>
                  <a:srgbClr val="FF0000"/>
                </a:solidFill>
                <a:latin typeface="Arial Black" pitchFamily="34" charset="0"/>
              </a:rPr>
              <a:t> </a:t>
            </a:r>
            <a:r>
              <a:rPr lang="en-ID" sz="4000" b="1" dirty="0" err="1">
                <a:solidFill>
                  <a:srgbClr val="FF0000"/>
                </a:solidFill>
                <a:latin typeface="Arial Black" pitchFamily="34" charset="0"/>
              </a:rPr>
              <a:t>Lingkungan</a:t>
            </a:r>
            <a:endParaRPr lang="en-US" sz="4000" b="1" dirty="0">
              <a:solidFill>
                <a:srgbClr val="FF0000"/>
              </a:solidFill>
              <a:latin typeface="Arial Black" pitchFamily="34" charset="0"/>
            </a:endParaRPr>
          </a:p>
        </p:txBody>
      </p:sp>
    </p:spTree>
    <p:extLst>
      <p:ext uri="{BB962C8B-B14F-4D97-AF65-F5344CB8AC3E}">
        <p14:creationId xmlns:p14="http://schemas.microsoft.com/office/powerpoint/2010/main" val="906764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914513" y="348929"/>
            <a:ext cx="5718628" cy="127725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b="1" dirty="0">
              <a:solidFill>
                <a:srgbClr val="FF0000"/>
              </a:solidFill>
            </a:endParaRPr>
          </a:p>
          <a:p>
            <a:pPr algn="ctr"/>
            <a:r>
              <a:rPr lang="id-ID" sz="3600" b="1" dirty="0">
                <a:solidFill>
                  <a:srgbClr val="FF0000"/>
                </a:solidFill>
              </a:rPr>
              <a:t>ALAT-ALAT KEBERSIHAN</a:t>
            </a:r>
            <a:r>
              <a:rPr lang="en-ID" sz="3600" dirty="0">
                <a:solidFill>
                  <a:srgbClr val="FF0000"/>
                </a:solidFill>
              </a:rPr>
              <a:t/>
            </a:r>
            <a:br>
              <a:rPr lang="en-ID" sz="3600" dirty="0">
                <a:solidFill>
                  <a:srgbClr val="FF0000"/>
                </a:solidFill>
              </a:rPr>
            </a:br>
            <a:endParaRPr lang="en-US" sz="3600" b="1" dirty="0">
              <a:solidFill>
                <a:srgbClr val="FF0000"/>
              </a:solidFill>
            </a:endParaRPr>
          </a:p>
        </p:txBody>
      </p:sp>
      <p:sp>
        <p:nvSpPr>
          <p:cNvPr id="7" name="Flowchart: Internal Storage 6"/>
          <p:cNvSpPr/>
          <p:nvPr/>
        </p:nvSpPr>
        <p:spPr>
          <a:xfrm>
            <a:off x="-377371" y="2394857"/>
            <a:ext cx="7619999" cy="2365829"/>
          </a:xfrm>
          <a:prstGeom prst="flowChartInternalStorag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tabLst>
                <a:tab pos="1517650" algn="l"/>
              </a:tabLst>
            </a:pPr>
            <a:r>
              <a:rPr lang="id-ID" sz="32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Pengki digunakan untuk tempat menyerok atau menampung sampah sebelum dibuang.</a:t>
            </a:r>
            <a:endParaRPr lang="en-ID"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tabLst>
                <a:tab pos="1517650" algn="l"/>
              </a:tabLst>
            </a:pPr>
            <a:endParaRPr lang="en-ID"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Users\ASUS\Documents\pengki.jpg"/>
          <p:cNvPicPr/>
          <p:nvPr/>
        </p:nvPicPr>
        <p:blipFill>
          <a:blip r:embed="rId2"/>
          <a:srcRect/>
          <a:stretch>
            <a:fillRect/>
          </a:stretch>
        </p:blipFill>
        <p:spPr bwMode="auto">
          <a:xfrm>
            <a:off x="7729665" y="2088292"/>
            <a:ext cx="3650907" cy="3398108"/>
          </a:xfrm>
          <a:prstGeom prst="rect">
            <a:avLst/>
          </a:prstGeom>
          <a:noFill/>
          <a:ln w="9525">
            <a:noFill/>
            <a:miter lim="800000"/>
            <a:headEnd/>
            <a:tailEnd/>
          </a:ln>
        </p:spPr>
      </p:pic>
    </p:spTree>
    <p:extLst>
      <p:ext uri="{BB962C8B-B14F-4D97-AF65-F5344CB8AC3E}">
        <p14:creationId xmlns:p14="http://schemas.microsoft.com/office/powerpoint/2010/main" val="3672184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2699561" y="174171"/>
            <a:ext cx="5733239" cy="1567544"/>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a:solidFill>
                  <a:srgbClr val="C00000"/>
                </a:solidFill>
              </a:rPr>
              <a:t>MENJAGA KEBERSIHAN DI TEMPAT UMUM</a:t>
            </a:r>
            <a:endParaRPr lang="en-US" sz="3600" b="1" dirty="0">
              <a:solidFill>
                <a:srgbClr val="C00000"/>
              </a:solidFill>
            </a:endParaRPr>
          </a:p>
        </p:txBody>
      </p:sp>
      <p:sp>
        <p:nvSpPr>
          <p:cNvPr id="6" name="Horizontal Scroll 5"/>
          <p:cNvSpPr/>
          <p:nvPr/>
        </p:nvSpPr>
        <p:spPr>
          <a:xfrm>
            <a:off x="902043" y="2117765"/>
            <a:ext cx="10330249" cy="4508451"/>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Lingkungan yang bersih akan membuat kita menjadi nyaman. Oleh karena itu, di manapun kita berada kita harus menjaga kebersihan lingkungan. Ketika kita berada di tempat umum, kita juga harus menjaga kebersihan</a:t>
            </a:r>
            <a:endParaRPr lang="en-US" sz="2800" b="1" dirty="0">
              <a:solidFill>
                <a:srgbClr val="C00000"/>
              </a:solidFill>
            </a:endParaRPr>
          </a:p>
        </p:txBody>
      </p:sp>
    </p:spTree>
    <p:extLst>
      <p:ext uri="{BB962C8B-B14F-4D97-AF65-F5344CB8AC3E}">
        <p14:creationId xmlns:p14="http://schemas.microsoft.com/office/powerpoint/2010/main" val="3657657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1DF54"/>
        </a:solidFill>
        <a:effectLst/>
      </p:bgPr>
    </p:bg>
    <p:spTree>
      <p:nvGrpSpPr>
        <p:cNvPr id="1" name=""/>
        <p:cNvGrpSpPr/>
        <p:nvPr/>
      </p:nvGrpSpPr>
      <p:grpSpPr>
        <a:xfrm>
          <a:off x="0" y="0"/>
          <a:ext cx="0" cy="0"/>
          <a:chOff x="0" y="0"/>
          <a:chExt cx="0" cy="0"/>
        </a:xfrm>
      </p:grpSpPr>
      <p:sp>
        <p:nvSpPr>
          <p:cNvPr id="5" name="Flowchart: Alternate Process 4"/>
          <p:cNvSpPr/>
          <p:nvPr/>
        </p:nvSpPr>
        <p:spPr>
          <a:xfrm>
            <a:off x="2464129" y="335204"/>
            <a:ext cx="8345715" cy="130628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a:solidFill>
                  <a:schemeClr val="tx1"/>
                </a:solidFill>
              </a:rPr>
              <a:t> </a:t>
            </a:r>
            <a:endParaRPr lang="en-ID" sz="3600" b="1" dirty="0">
              <a:solidFill>
                <a:schemeClr val="tx1"/>
              </a:solidFill>
            </a:endParaRPr>
          </a:p>
          <a:p>
            <a:pPr algn="ctr"/>
            <a:endParaRPr lang="en-ID" sz="3600" b="1" dirty="0">
              <a:solidFill>
                <a:schemeClr val="tx1"/>
              </a:solidFill>
            </a:endParaRPr>
          </a:p>
          <a:p>
            <a:pPr algn="ctr"/>
            <a:r>
              <a:rPr lang="id-ID" sz="3600" b="1" dirty="0">
                <a:solidFill>
                  <a:schemeClr val="tx1"/>
                </a:solidFill>
              </a:rPr>
              <a:t>Macam-macam tempat umum yang harus dijaga kebersihannya :</a:t>
            </a:r>
            <a:r>
              <a:rPr lang="en-ID" sz="3600" b="1" dirty="0">
                <a:solidFill>
                  <a:schemeClr val="tx1"/>
                </a:solidFill>
              </a:rPr>
              <a:t/>
            </a:r>
            <a:br>
              <a:rPr lang="en-ID" sz="3600" b="1" dirty="0">
                <a:solidFill>
                  <a:schemeClr val="tx1"/>
                </a:solidFill>
              </a:rPr>
            </a:br>
            <a:r>
              <a:rPr lang="en-ID" sz="3600" b="1" dirty="0">
                <a:solidFill>
                  <a:schemeClr val="tx1"/>
                </a:solidFill>
              </a:rPr>
              <a:t/>
            </a:r>
            <a:br>
              <a:rPr lang="en-ID" sz="3600" b="1" dirty="0">
                <a:solidFill>
                  <a:schemeClr val="tx1"/>
                </a:solidFill>
              </a:rPr>
            </a:br>
            <a:endParaRPr lang="en-US" sz="3600" b="1" dirty="0">
              <a:solidFill>
                <a:schemeClr val="tx1"/>
              </a:solidFill>
            </a:endParaRPr>
          </a:p>
        </p:txBody>
      </p:sp>
      <p:grpSp>
        <p:nvGrpSpPr>
          <p:cNvPr id="2" name="Grup 1">
            <a:extLst>
              <a:ext uri="{FF2B5EF4-FFF2-40B4-BE49-F238E27FC236}">
                <a16:creationId xmlns:a16="http://schemas.microsoft.com/office/drawing/2014/main" id="{ADFF94E3-B7EE-4AA7-85E3-10EB0B3C2011}"/>
              </a:ext>
            </a:extLst>
          </p:cNvPr>
          <p:cNvGrpSpPr/>
          <p:nvPr/>
        </p:nvGrpSpPr>
        <p:grpSpPr>
          <a:xfrm>
            <a:off x="1253639" y="1981200"/>
            <a:ext cx="4263082" cy="4300151"/>
            <a:chOff x="3039762" y="1981200"/>
            <a:chExt cx="4263082" cy="4300151"/>
          </a:xfrm>
        </p:grpSpPr>
        <p:pic>
          <p:nvPicPr>
            <p:cNvPr id="2050" name="Picture 2" descr="C:\Users\ASUS\Documents\gereja.jpg"/>
            <p:cNvPicPr>
              <a:picLocks noChangeAspect="1" noChangeArrowheads="1"/>
            </p:cNvPicPr>
            <p:nvPr/>
          </p:nvPicPr>
          <p:blipFill>
            <a:blip r:embed="rId2" cstate="print"/>
            <a:srcRect/>
            <a:stretch>
              <a:fillRect/>
            </a:stretch>
          </p:blipFill>
          <p:spPr bwMode="auto">
            <a:xfrm>
              <a:off x="3039762" y="1981200"/>
              <a:ext cx="4263082" cy="3842951"/>
            </a:xfrm>
            <a:prstGeom prst="rect">
              <a:avLst/>
            </a:prstGeom>
            <a:noFill/>
          </p:spPr>
        </p:pic>
        <p:sp>
          <p:nvSpPr>
            <p:cNvPr id="9" name="Rectangle 8"/>
            <p:cNvSpPr/>
            <p:nvPr/>
          </p:nvSpPr>
          <p:spPr>
            <a:xfrm>
              <a:off x="3225114" y="5824151"/>
              <a:ext cx="389237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Arial Black" pitchFamily="34" charset="0"/>
                </a:rPr>
                <a:t>Tempat</a:t>
              </a:r>
              <a:r>
                <a:rPr lang="en-US" sz="3200" dirty="0">
                  <a:solidFill>
                    <a:srgbClr val="FF0000"/>
                  </a:solidFill>
                  <a:latin typeface="Arial Black" pitchFamily="34" charset="0"/>
                </a:rPr>
                <a:t> </a:t>
              </a:r>
              <a:r>
                <a:rPr lang="en-US" sz="3200" dirty="0" err="1">
                  <a:solidFill>
                    <a:srgbClr val="FF0000"/>
                  </a:solidFill>
                  <a:latin typeface="Arial Black" pitchFamily="34" charset="0"/>
                </a:rPr>
                <a:t>Ibadah</a:t>
              </a:r>
              <a:endParaRPr lang="en-US" sz="3200" dirty="0">
                <a:solidFill>
                  <a:srgbClr val="FF0000"/>
                </a:solidFill>
                <a:latin typeface="Arial Black" pitchFamily="34" charset="0"/>
              </a:endParaRPr>
            </a:p>
          </p:txBody>
        </p:sp>
      </p:grpSp>
      <p:sp>
        <p:nvSpPr>
          <p:cNvPr id="6" name="Rounded Rectangle 5"/>
          <p:cNvSpPr/>
          <p:nvPr/>
        </p:nvSpPr>
        <p:spPr>
          <a:xfrm>
            <a:off x="6255657" y="2734275"/>
            <a:ext cx="5326742" cy="233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3200" b="1" dirty="0">
                <a:solidFill>
                  <a:srgbClr val="FF0000"/>
                </a:solidFill>
              </a:rPr>
              <a:t>Tempat ibadah digunakan untuk tempat beribadah dan tempat berdoa.</a:t>
            </a:r>
            <a:endParaRPr lang="en-US" sz="3200" b="1" dirty="0">
              <a:solidFill>
                <a:srgbClr val="FF0000"/>
              </a:solidFill>
            </a:endParaRPr>
          </a:p>
        </p:txBody>
      </p:sp>
    </p:spTree>
    <p:extLst>
      <p:ext uri="{BB962C8B-B14F-4D97-AF65-F5344CB8AC3E}">
        <p14:creationId xmlns:p14="http://schemas.microsoft.com/office/powerpoint/2010/main" val="311163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1DF54"/>
        </a:solidFill>
        <a:effectLst/>
      </p:bgPr>
    </p:bg>
    <p:spTree>
      <p:nvGrpSpPr>
        <p:cNvPr id="1" name=""/>
        <p:cNvGrpSpPr/>
        <p:nvPr/>
      </p:nvGrpSpPr>
      <p:grpSpPr>
        <a:xfrm>
          <a:off x="0" y="0"/>
          <a:ext cx="0" cy="0"/>
          <a:chOff x="0" y="0"/>
          <a:chExt cx="0" cy="0"/>
        </a:xfrm>
      </p:grpSpPr>
      <p:sp>
        <p:nvSpPr>
          <p:cNvPr id="5" name="Flowchart: Alternate Process 4"/>
          <p:cNvSpPr/>
          <p:nvPr/>
        </p:nvSpPr>
        <p:spPr>
          <a:xfrm>
            <a:off x="2464129" y="335204"/>
            <a:ext cx="8345715" cy="130628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a:solidFill>
                  <a:schemeClr val="tx1"/>
                </a:solidFill>
              </a:rPr>
              <a:t> </a:t>
            </a:r>
            <a:endParaRPr lang="en-ID" sz="3600" b="1" dirty="0">
              <a:solidFill>
                <a:schemeClr val="tx1"/>
              </a:solidFill>
            </a:endParaRPr>
          </a:p>
          <a:p>
            <a:pPr algn="ctr"/>
            <a:endParaRPr lang="en-ID" sz="3600" b="1" dirty="0">
              <a:solidFill>
                <a:schemeClr val="tx1"/>
              </a:solidFill>
            </a:endParaRPr>
          </a:p>
          <a:p>
            <a:pPr algn="ctr"/>
            <a:r>
              <a:rPr lang="id-ID" sz="3600" b="1" dirty="0">
                <a:solidFill>
                  <a:schemeClr val="tx1"/>
                </a:solidFill>
              </a:rPr>
              <a:t>Macam-macam tempat umum yang harus dijaga kebersihannya :</a:t>
            </a:r>
            <a:r>
              <a:rPr lang="en-ID" sz="3600" b="1" dirty="0">
                <a:solidFill>
                  <a:schemeClr val="tx1"/>
                </a:solidFill>
              </a:rPr>
              <a:t/>
            </a:r>
            <a:br>
              <a:rPr lang="en-ID" sz="3600" b="1" dirty="0">
                <a:solidFill>
                  <a:schemeClr val="tx1"/>
                </a:solidFill>
              </a:rPr>
            </a:br>
            <a:r>
              <a:rPr lang="en-ID" sz="3600" b="1" dirty="0">
                <a:solidFill>
                  <a:schemeClr val="tx1"/>
                </a:solidFill>
              </a:rPr>
              <a:t/>
            </a:r>
            <a:br>
              <a:rPr lang="en-ID" sz="3600" b="1" dirty="0">
                <a:solidFill>
                  <a:schemeClr val="tx1"/>
                </a:solidFill>
              </a:rPr>
            </a:br>
            <a:endParaRPr lang="en-US" sz="3600" b="1" dirty="0">
              <a:solidFill>
                <a:schemeClr val="tx1"/>
              </a:solidFill>
            </a:endParaRPr>
          </a:p>
        </p:txBody>
      </p:sp>
      <p:grpSp>
        <p:nvGrpSpPr>
          <p:cNvPr id="3" name="Grup 2">
            <a:extLst>
              <a:ext uri="{FF2B5EF4-FFF2-40B4-BE49-F238E27FC236}">
                <a16:creationId xmlns:a16="http://schemas.microsoft.com/office/drawing/2014/main" id="{B5F63BB7-7A74-4C91-9F8E-72A920D2188F}"/>
              </a:ext>
            </a:extLst>
          </p:cNvPr>
          <p:cNvGrpSpPr/>
          <p:nvPr/>
        </p:nvGrpSpPr>
        <p:grpSpPr>
          <a:xfrm>
            <a:off x="1178011" y="2074753"/>
            <a:ext cx="3999471" cy="4279170"/>
            <a:chOff x="7578811" y="2002181"/>
            <a:chExt cx="3999471" cy="4279170"/>
          </a:xfrm>
        </p:grpSpPr>
        <p:pic>
          <p:nvPicPr>
            <p:cNvPr id="2051" name="Picture 3" descr="C:\Users\ASUS\Documents\halte.jpg"/>
            <p:cNvPicPr>
              <a:picLocks noChangeAspect="1" noChangeArrowheads="1"/>
            </p:cNvPicPr>
            <p:nvPr/>
          </p:nvPicPr>
          <p:blipFill>
            <a:blip r:embed="rId2"/>
            <a:srcRect/>
            <a:stretch>
              <a:fillRect/>
            </a:stretch>
          </p:blipFill>
          <p:spPr bwMode="auto">
            <a:xfrm>
              <a:off x="7593743" y="2002181"/>
              <a:ext cx="3984539" cy="3743325"/>
            </a:xfrm>
            <a:prstGeom prst="rect">
              <a:avLst/>
            </a:prstGeom>
            <a:noFill/>
          </p:spPr>
        </p:pic>
        <p:sp>
          <p:nvSpPr>
            <p:cNvPr id="10" name="Rectangle 9"/>
            <p:cNvSpPr/>
            <p:nvPr/>
          </p:nvSpPr>
          <p:spPr>
            <a:xfrm>
              <a:off x="7578811" y="5824151"/>
              <a:ext cx="389237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Arial Black" pitchFamily="34" charset="0"/>
                </a:rPr>
                <a:t>Halte</a:t>
              </a:r>
              <a:r>
                <a:rPr lang="en-US" sz="3200" dirty="0">
                  <a:solidFill>
                    <a:srgbClr val="FF0000"/>
                  </a:solidFill>
                  <a:latin typeface="Arial Black" pitchFamily="34" charset="0"/>
                </a:rPr>
                <a:t> Bus</a:t>
              </a:r>
            </a:p>
          </p:txBody>
        </p:sp>
      </p:grpSp>
      <p:sp>
        <p:nvSpPr>
          <p:cNvPr id="11" name="Rounded Rectangle 10"/>
          <p:cNvSpPr/>
          <p:nvPr/>
        </p:nvSpPr>
        <p:spPr>
          <a:xfrm>
            <a:off x="6183085" y="2951989"/>
            <a:ext cx="5326742" cy="233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4000" b="1" dirty="0" smtClean="0">
              <a:solidFill>
                <a:srgbClr val="FF0000"/>
              </a:solidFill>
            </a:endParaRPr>
          </a:p>
          <a:p>
            <a:pPr algn="just"/>
            <a:r>
              <a:rPr lang="id-ID" sz="4000" b="1" dirty="0" smtClean="0">
                <a:solidFill>
                  <a:srgbClr val="FF0000"/>
                </a:solidFill>
              </a:rPr>
              <a:t>Halte </a:t>
            </a:r>
            <a:r>
              <a:rPr lang="id-ID" sz="4000" b="1" dirty="0">
                <a:solidFill>
                  <a:srgbClr val="FF0000"/>
                </a:solidFill>
              </a:rPr>
              <a:t>digunakan untuk tempat menunggu bus.</a:t>
            </a:r>
            <a:endParaRPr lang="en-US" sz="4000" b="1" dirty="0">
              <a:solidFill>
                <a:srgbClr val="FF0000"/>
              </a:solidFill>
            </a:endParaRPr>
          </a:p>
          <a:p>
            <a:pPr algn="just"/>
            <a:endParaRPr lang="en-US" sz="4000" b="1" dirty="0">
              <a:solidFill>
                <a:srgbClr val="FF0000"/>
              </a:solidFill>
            </a:endParaRPr>
          </a:p>
        </p:txBody>
      </p:sp>
    </p:spTree>
    <p:extLst>
      <p:ext uri="{BB962C8B-B14F-4D97-AF65-F5344CB8AC3E}">
        <p14:creationId xmlns:p14="http://schemas.microsoft.com/office/powerpoint/2010/main" val="35107121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1DF54"/>
        </a:solidFill>
        <a:effectLst/>
      </p:bgPr>
    </p:bg>
    <p:spTree>
      <p:nvGrpSpPr>
        <p:cNvPr id="1" name=""/>
        <p:cNvGrpSpPr/>
        <p:nvPr/>
      </p:nvGrpSpPr>
      <p:grpSpPr>
        <a:xfrm>
          <a:off x="0" y="0"/>
          <a:ext cx="0" cy="0"/>
          <a:chOff x="0" y="0"/>
          <a:chExt cx="0" cy="0"/>
        </a:xfrm>
      </p:grpSpPr>
      <p:sp>
        <p:nvSpPr>
          <p:cNvPr id="5" name="Flowchart: Alternate Process 4"/>
          <p:cNvSpPr/>
          <p:nvPr/>
        </p:nvSpPr>
        <p:spPr>
          <a:xfrm>
            <a:off x="2464129" y="335204"/>
            <a:ext cx="8345715" cy="130628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a:solidFill>
                  <a:schemeClr val="tx1"/>
                </a:solidFill>
              </a:rPr>
              <a:t> </a:t>
            </a:r>
            <a:endParaRPr lang="en-ID" sz="3600" b="1" dirty="0">
              <a:solidFill>
                <a:schemeClr val="tx1"/>
              </a:solidFill>
            </a:endParaRPr>
          </a:p>
          <a:p>
            <a:pPr algn="ctr"/>
            <a:endParaRPr lang="en-ID" sz="3600" b="1" dirty="0">
              <a:solidFill>
                <a:schemeClr val="tx1"/>
              </a:solidFill>
            </a:endParaRPr>
          </a:p>
          <a:p>
            <a:pPr algn="ctr"/>
            <a:r>
              <a:rPr lang="id-ID" sz="3600" b="1" dirty="0">
                <a:solidFill>
                  <a:schemeClr val="tx1"/>
                </a:solidFill>
              </a:rPr>
              <a:t>Macam-macam tempat umum yang harus dijaga kebersihannya :</a:t>
            </a:r>
            <a:r>
              <a:rPr lang="en-ID" sz="3600" b="1" dirty="0">
                <a:solidFill>
                  <a:schemeClr val="tx1"/>
                </a:solidFill>
              </a:rPr>
              <a:t/>
            </a:r>
            <a:br>
              <a:rPr lang="en-ID" sz="3600" b="1" dirty="0">
                <a:solidFill>
                  <a:schemeClr val="tx1"/>
                </a:solidFill>
              </a:rPr>
            </a:br>
            <a:r>
              <a:rPr lang="en-ID" sz="3600" b="1" dirty="0">
                <a:solidFill>
                  <a:schemeClr val="tx1"/>
                </a:solidFill>
              </a:rPr>
              <a:t/>
            </a:r>
            <a:br>
              <a:rPr lang="en-ID" sz="3600" b="1" dirty="0">
                <a:solidFill>
                  <a:schemeClr val="tx1"/>
                </a:solidFill>
              </a:rPr>
            </a:br>
            <a:endParaRPr lang="en-US" sz="3600" b="1" dirty="0">
              <a:solidFill>
                <a:schemeClr val="tx1"/>
              </a:solidFill>
            </a:endParaRPr>
          </a:p>
        </p:txBody>
      </p:sp>
      <p:sp>
        <p:nvSpPr>
          <p:cNvPr id="11" name="Rounded Rectangle 10"/>
          <p:cNvSpPr/>
          <p:nvPr/>
        </p:nvSpPr>
        <p:spPr>
          <a:xfrm>
            <a:off x="6183085" y="2951989"/>
            <a:ext cx="5326742" cy="233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b="1" dirty="0">
                <a:solidFill>
                  <a:schemeClr val="tx1"/>
                </a:solidFill>
              </a:rPr>
              <a:t>Toilet umum digunakan untuk tempat buang air besar dan buang air kecil.</a:t>
            </a:r>
            <a:endParaRPr lang="en-US" sz="2800" b="1" dirty="0">
              <a:solidFill>
                <a:schemeClr val="tx1"/>
              </a:solidFill>
            </a:endParaRPr>
          </a:p>
        </p:txBody>
      </p:sp>
      <p:grpSp>
        <p:nvGrpSpPr>
          <p:cNvPr id="7" name="Grup 1">
            <a:extLst>
              <a:ext uri="{FF2B5EF4-FFF2-40B4-BE49-F238E27FC236}">
                <a16:creationId xmlns:a16="http://schemas.microsoft.com/office/drawing/2014/main" id="{D5105BCD-DE55-4D5F-8E47-711F71003B16}"/>
              </a:ext>
            </a:extLst>
          </p:cNvPr>
          <p:cNvGrpSpPr/>
          <p:nvPr/>
        </p:nvGrpSpPr>
        <p:grpSpPr>
          <a:xfrm>
            <a:off x="595086" y="2146873"/>
            <a:ext cx="4878957" cy="3789470"/>
            <a:chOff x="518985" y="2146873"/>
            <a:chExt cx="4955058" cy="4006792"/>
          </a:xfrm>
        </p:grpSpPr>
        <p:pic>
          <p:nvPicPr>
            <p:cNvPr id="8" name="Picture 2" descr="C:\Users\ASUS\Documents\toilet.jpg"/>
            <p:cNvPicPr>
              <a:picLocks noChangeAspect="1" noChangeArrowheads="1"/>
            </p:cNvPicPr>
            <p:nvPr/>
          </p:nvPicPr>
          <p:blipFill>
            <a:blip r:embed="rId2"/>
            <a:srcRect/>
            <a:stretch>
              <a:fillRect/>
            </a:stretch>
          </p:blipFill>
          <p:spPr bwMode="auto">
            <a:xfrm>
              <a:off x="518985" y="2146873"/>
              <a:ext cx="4955058" cy="3549592"/>
            </a:xfrm>
            <a:prstGeom prst="rect">
              <a:avLst/>
            </a:prstGeom>
            <a:noFill/>
          </p:spPr>
        </p:pic>
        <p:sp>
          <p:nvSpPr>
            <p:cNvPr id="9" name="Rectangle 8"/>
            <p:cNvSpPr/>
            <p:nvPr/>
          </p:nvSpPr>
          <p:spPr>
            <a:xfrm>
              <a:off x="1746796" y="5696465"/>
              <a:ext cx="3237471"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Arial Black" pitchFamily="34" charset="0"/>
                </a:rPr>
                <a:t>Toilet </a:t>
              </a:r>
              <a:r>
                <a:rPr lang="en-US" sz="3200" dirty="0" err="1">
                  <a:solidFill>
                    <a:srgbClr val="FF0000"/>
                  </a:solidFill>
                  <a:latin typeface="Arial Black" pitchFamily="34" charset="0"/>
                </a:rPr>
                <a:t>Umum</a:t>
              </a:r>
              <a:endParaRPr lang="en-US" sz="3200" dirty="0">
                <a:solidFill>
                  <a:srgbClr val="FF0000"/>
                </a:solidFill>
                <a:latin typeface="Arial Black" pitchFamily="34" charset="0"/>
              </a:endParaRPr>
            </a:p>
          </p:txBody>
        </p:sp>
      </p:grpSp>
    </p:spTree>
    <p:extLst>
      <p:ext uri="{BB962C8B-B14F-4D97-AF65-F5344CB8AC3E}">
        <p14:creationId xmlns:p14="http://schemas.microsoft.com/office/powerpoint/2010/main" val="40794812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1DF54"/>
        </a:solidFill>
        <a:effectLst/>
      </p:bgPr>
    </p:bg>
    <p:spTree>
      <p:nvGrpSpPr>
        <p:cNvPr id="1" name=""/>
        <p:cNvGrpSpPr/>
        <p:nvPr/>
      </p:nvGrpSpPr>
      <p:grpSpPr>
        <a:xfrm>
          <a:off x="0" y="0"/>
          <a:ext cx="0" cy="0"/>
          <a:chOff x="0" y="0"/>
          <a:chExt cx="0" cy="0"/>
        </a:xfrm>
      </p:grpSpPr>
      <p:sp>
        <p:nvSpPr>
          <p:cNvPr id="5" name="Flowchart: Alternate Process 4"/>
          <p:cNvSpPr/>
          <p:nvPr/>
        </p:nvSpPr>
        <p:spPr>
          <a:xfrm>
            <a:off x="2464129" y="335204"/>
            <a:ext cx="8345715" cy="130628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a:solidFill>
                  <a:schemeClr val="tx1"/>
                </a:solidFill>
              </a:rPr>
              <a:t> </a:t>
            </a:r>
            <a:endParaRPr lang="en-ID" sz="3600" b="1" dirty="0">
              <a:solidFill>
                <a:schemeClr val="tx1"/>
              </a:solidFill>
            </a:endParaRPr>
          </a:p>
          <a:p>
            <a:pPr algn="ctr"/>
            <a:endParaRPr lang="en-ID" sz="3600" b="1" dirty="0">
              <a:solidFill>
                <a:schemeClr val="tx1"/>
              </a:solidFill>
            </a:endParaRPr>
          </a:p>
          <a:p>
            <a:pPr algn="ctr"/>
            <a:r>
              <a:rPr lang="id-ID" sz="3600" b="1" dirty="0">
                <a:solidFill>
                  <a:schemeClr val="tx1"/>
                </a:solidFill>
              </a:rPr>
              <a:t>Macam-macam tempat umum yang harus dijaga kebersihannya :</a:t>
            </a:r>
            <a:r>
              <a:rPr lang="en-ID" sz="3600" b="1" dirty="0">
                <a:solidFill>
                  <a:schemeClr val="tx1"/>
                </a:solidFill>
              </a:rPr>
              <a:t/>
            </a:r>
            <a:br>
              <a:rPr lang="en-ID" sz="3600" b="1" dirty="0">
                <a:solidFill>
                  <a:schemeClr val="tx1"/>
                </a:solidFill>
              </a:rPr>
            </a:br>
            <a:r>
              <a:rPr lang="en-ID" sz="3600" b="1" dirty="0">
                <a:solidFill>
                  <a:schemeClr val="tx1"/>
                </a:solidFill>
              </a:rPr>
              <a:t/>
            </a:r>
            <a:br>
              <a:rPr lang="en-ID" sz="3600" b="1" dirty="0">
                <a:solidFill>
                  <a:schemeClr val="tx1"/>
                </a:solidFill>
              </a:rPr>
            </a:br>
            <a:endParaRPr lang="en-US" sz="3600" b="1" dirty="0">
              <a:solidFill>
                <a:schemeClr val="tx1"/>
              </a:solidFill>
            </a:endParaRPr>
          </a:p>
        </p:txBody>
      </p:sp>
      <p:sp>
        <p:nvSpPr>
          <p:cNvPr id="11" name="Rounded Rectangle 10"/>
          <p:cNvSpPr/>
          <p:nvPr/>
        </p:nvSpPr>
        <p:spPr>
          <a:xfrm>
            <a:off x="6183085" y="2951989"/>
            <a:ext cx="5326742" cy="233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200" b="1" dirty="0">
                <a:solidFill>
                  <a:schemeClr val="tx1"/>
                </a:solidFill>
              </a:rPr>
              <a:t>Taman bermain digunakan untuk tempat bermain.</a:t>
            </a:r>
            <a:endParaRPr lang="en-US" sz="3200" b="1" dirty="0">
              <a:solidFill>
                <a:schemeClr val="tx1"/>
              </a:solidFill>
            </a:endParaRPr>
          </a:p>
        </p:txBody>
      </p:sp>
      <p:grpSp>
        <p:nvGrpSpPr>
          <p:cNvPr id="7" name="Grup 2">
            <a:extLst>
              <a:ext uri="{FF2B5EF4-FFF2-40B4-BE49-F238E27FC236}">
                <a16:creationId xmlns:a16="http://schemas.microsoft.com/office/drawing/2014/main" id="{84A4BC20-DF0F-4B19-A3AA-6036DC1E70B6}"/>
              </a:ext>
            </a:extLst>
          </p:cNvPr>
          <p:cNvGrpSpPr/>
          <p:nvPr/>
        </p:nvGrpSpPr>
        <p:grpSpPr>
          <a:xfrm>
            <a:off x="980107" y="2118653"/>
            <a:ext cx="4374291" cy="4003472"/>
            <a:chOff x="6190735" y="2236315"/>
            <a:chExt cx="4374291" cy="4003472"/>
          </a:xfrm>
        </p:grpSpPr>
        <p:pic>
          <p:nvPicPr>
            <p:cNvPr id="8" name="Picture 3" descr="C:\Users\ASUS\Documents\taman.jpg"/>
            <p:cNvPicPr>
              <a:picLocks noChangeAspect="1" noChangeArrowheads="1"/>
            </p:cNvPicPr>
            <p:nvPr/>
          </p:nvPicPr>
          <p:blipFill>
            <a:blip r:embed="rId2"/>
            <a:srcRect/>
            <a:stretch>
              <a:fillRect/>
            </a:stretch>
          </p:blipFill>
          <p:spPr bwMode="auto">
            <a:xfrm>
              <a:off x="6190735" y="2236315"/>
              <a:ext cx="4374291" cy="3521934"/>
            </a:xfrm>
            <a:prstGeom prst="rect">
              <a:avLst/>
            </a:prstGeom>
            <a:noFill/>
          </p:spPr>
        </p:pic>
        <p:sp>
          <p:nvSpPr>
            <p:cNvPr id="9" name="Rectangle 8"/>
            <p:cNvSpPr/>
            <p:nvPr/>
          </p:nvSpPr>
          <p:spPr>
            <a:xfrm>
              <a:off x="6388836" y="5782587"/>
              <a:ext cx="3892378"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Arial Black" pitchFamily="34" charset="0"/>
                </a:rPr>
                <a:t>Taman </a:t>
              </a:r>
              <a:r>
                <a:rPr lang="en-US" sz="3200" dirty="0" err="1">
                  <a:solidFill>
                    <a:srgbClr val="FF0000"/>
                  </a:solidFill>
                  <a:latin typeface="Arial Black" pitchFamily="34" charset="0"/>
                </a:rPr>
                <a:t>Bermain</a:t>
              </a:r>
              <a:endParaRPr lang="en-US" sz="3200" dirty="0">
                <a:solidFill>
                  <a:srgbClr val="FF0000"/>
                </a:solidFill>
                <a:latin typeface="Arial Black" pitchFamily="34" charset="0"/>
              </a:endParaRPr>
            </a:p>
          </p:txBody>
        </p:sp>
      </p:grpSp>
    </p:spTree>
    <p:extLst>
      <p:ext uri="{BB962C8B-B14F-4D97-AF65-F5344CB8AC3E}">
        <p14:creationId xmlns:p14="http://schemas.microsoft.com/office/powerpoint/2010/main" val="38552497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1DF54"/>
        </a:solidFill>
        <a:effectLst/>
      </p:bgPr>
    </p:bg>
    <p:spTree>
      <p:nvGrpSpPr>
        <p:cNvPr id="1" name=""/>
        <p:cNvGrpSpPr/>
        <p:nvPr/>
      </p:nvGrpSpPr>
      <p:grpSpPr>
        <a:xfrm>
          <a:off x="0" y="0"/>
          <a:ext cx="0" cy="0"/>
          <a:chOff x="0" y="0"/>
          <a:chExt cx="0" cy="0"/>
        </a:xfrm>
      </p:grpSpPr>
      <p:sp>
        <p:nvSpPr>
          <p:cNvPr id="5" name="Flowchart: Alternate Process 4"/>
          <p:cNvSpPr/>
          <p:nvPr/>
        </p:nvSpPr>
        <p:spPr>
          <a:xfrm>
            <a:off x="2464129" y="335204"/>
            <a:ext cx="8345715" cy="130628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a:solidFill>
                  <a:schemeClr val="tx1"/>
                </a:solidFill>
              </a:rPr>
              <a:t> </a:t>
            </a:r>
            <a:endParaRPr lang="en-ID" sz="3600" b="1" dirty="0">
              <a:solidFill>
                <a:schemeClr val="tx1"/>
              </a:solidFill>
            </a:endParaRPr>
          </a:p>
          <a:p>
            <a:pPr algn="ctr"/>
            <a:endParaRPr lang="en-ID" sz="3600" b="1" dirty="0">
              <a:solidFill>
                <a:schemeClr val="tx1"/>
              </a:solidFill>
            </a:endParaRPr>
          </a:p>
          <a:p>
            <a:pPr algn="ctr"/>
            <a:r>
              <a:rPr lang="id-ID" sz="3600" b="1" dirty="0">
                <a:solidFill>
                  <a:schemeClr val="tx1"/>
                </a:solidFill>
              </a:rPr>
              <a:t>Macam-macam tempat umum yang harus dijaga kebersihannya :</a:t>
            </a:r>
            <a:r>
              <a:rPr lang="en-ID" sz="3600" b="1" dirty="0">
                <a:solidFill>
                  <a:schemeClr val="tx1"/>
                </a:solidFill>
              </a:rPr>
              <a:t/>
            </a:r>
            <a:br>
              <a:rPr lang="en-ID" sz="3600" b="1" dirty="0">
                <a:solidFill>
                  <a:schemeClr val="tx1"/>
                </a:solidFill>
              </a:rPr>
            </a:br>
            <a:r>
              <a:rPr lang="en-ID" sz="3600" b="1" dirty="0">
                <a:solidFill>
                  <a:schemeClr val="tx1"/>
                </a:solidFill>
              </a:rPr>
              <a:t/>
            </a:r>
            <a:br>
              <a:rPr lang="en-ID" sz="3600" b="1" dirty="0">
                <a:solidFill>
                  <a:schemeClr val="tx1"/>
                </a:solidFill>
              </a:rPr>
            </a:br>
            <a:endParaRPr lang="en-US" sz="3600" b="1" dirty="0">
              <a:solidFill>
                <a:schemeClr val="tx1"/>
              </a:solidFill>
            </a:endParaRPr>
          </a:p>
        </p:txBody>
      </p:sp>
      <p:sp>
        <p:nvSpPr>
          <p:cNvPr id="11" name="Rounded Rectangle 10"/>
          <p:cNvSpPr/>
          <p:nvPr/>
        </p:nvSpPr>
        <p:spPr>
          <a:xfrm>
            <a:off x="6183085" y="2951989"/>
            <a:ext cx="5326742" cy="233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b="1" dirty="0">
                <a:solidFill>
                  <a:schemeClr val="tx1"/>
                </a:solidFill>
              </a:rPr>
              <a:t>Pos ronda digunakan untuk tempat berkumpul para petugas jaga malam.</a:t>
            </a:r>
            <a:endParaRPr lang="en-US" sz="2800" b="1" dirty="0">
              <a:solidFill>
                <a:schemeClr val="tx1"/>
              </a:solidFill>
            </a:endParaRPr>
          </a:p>
        </p:txBody>
      </p:sp>
      <p:pic>
        <p:nvPicPr>
          <p:cNvPr id="7" name="Picture 6"/>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195749" y="2206171"/>
            <a:ext cx="3971336" cy="3570515"/>
          </a:xfrm>
          <a:prstGeom prst="rect">
            <a:avLst/>
          </a:prstGeom>
          <a:noFill/>
          <a:ln>
            <a:solidFill>
              <a:schemeClr val="tx1"/>
            </a:solidFill>
          </a:ln>
        </p:spPr>
      </p:pic>
    </p:spTree>
    <p:extLst>
      <p:ext uri="{BB962C8B-B14F-4D97-AF65-F5344CB8AC3E}">
        <p14:creationId xmlns:p14="http://schemas.microsoft.com/office/powerpoint/2010/main" val="21299503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1DF54"/>
        </a:solidFill>
        <a:effectLst/>
      </p:bgPr>
    </p:bg>
    <p:spTree>
      <p:nvGrpSpPr>
        <p:cNvPr id="1" name=""/>
        <p:cNvGrpSpPr/>
        <p:nvPr/>
      </p:nvGrpSpPr>
      <p:grpSpPr>
        <a:xfrm>
          <a:off x="0" y="0"/>
          <a:ext cx="0" cy="0"/>
          <a:chOff x="0" y="0"/>
          <a:chExt cx="0" cy="0"/>
        </a:xfrm>
      </p:grpSpPr>
      <p:sp>
        <p:nvSpPr>
          <p:cNvPr id="5" name="Flowchart: Alternate Process 4"/>
          <p:cNvSpPr/>
          <p:nvPr/>
        </p:nvSpPr>
        <p:spPr>
          <a:xfrm>
            <a:off x="6270172" y="204575"/>
            <a:ext cx="5425044" cy="130628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sz="3600" b="1" dirty="0">
              <a:solidFill>
                <a:schemeClr val="tx1"/>
              </a:solidFill>
            </a:endParaRPr>
          </a:p>
          <a:p>
            <a:pPr lvl="0" algn="ctr"/>
            <a:r>
              <a:rPr lang="id-ID" sz="3600" b="1" dirty="0" smtClean="0">
                <a:solidFill>
                  <a:schemeClr val="tx1"/>
                </a:solidFill>
              </a:rPr>
              <a:t>MEMBUAT </a:t>
            </a:r>
            <a:r>
              <a:rPr lang="id-ID" sz="3600" b="1" dirty="0">
                <a:solidFill>
                  <a:schemeClr val="tx1"/>
                </a:solidFill>
              </a:rPr>
              <a:t>KALIMAT BERITA</a:t>
            </a:r>
            <a:endParaRPr lang="en-US" sz="3600" dirty="0">
              <a:solidFill>
                <a:schemeClr val="tx1"/>
              </a:solidFill>
            </a:endParaRPr>
          </a:p>
          <a:p>
            <a:pPr algn="ctr"/>
            <a:endParaRPr lang="en-US" sz="3600" b="1" dirty="0">
              <a:solidFill>
                <a:schemeClr val="tx1"/>
              </a:solidFill>
            </a:endParaRPr>
          </a:p>
        </p:txBody>
      </p:sp>
      <p:sp>
        <p:nvSpPr>
          <p:cNvPr id="11" name="Rounded Rectangle 10"/>
          <p:cNvSpPr/>
          <p:nvPr/>
        </p:nvSpPr>
        <p:spPr>
          <a:xfrm>
            <a:off x="319316" y="1761818"/>
            <a:ext cx="11553370" cy="8217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Kalimat</a:t>
            </a:r>
            <a:r>
              <a:rPr lang="en-US" sz="2800" b="1" dirty="0">
                <a:solidFill>
                  <a:schemeClr val="tx1"/>
                </a:solidFill>
              </a:rPr>
              <a:t> </a:t>
            </a:r>
            <a:r>
              <a:rPr lang="en-US" sz="2800" b="1" dirty="0" err="1">
                <a:solidFill>
                  <a:schemeClr val="tx1"/>
                </a:solidFill>
              </a:rPr>
              <a:t>berita</a:t>
            </a:r>
            <a:r>
              <a:rPr lang="en-US" sz="2800" b="1" dirty="0">
                <a:solidFill>
                  <a:schemeClr val="tx1"/>
                </a:solidFill>
              </a:rPr>
              <a:t> </a:t>
            </a:r>
            <a:r>
              <a:rPr lang="en-US" sz="2800" b="1" dirty="0" err="1">
                <a:solidFill>
                  <a:schemeClr val="tx1"/>
                </a:solidFill>
              </a:rPr>
              <a:t>adalah</a:t>
            </a:r>
            <a:r>
              <a:rPr lang="en-US" sz="2800" b="1" dirty="0">
                <a:solidFill>
                  <a:schemeClr val="tx1"/>
                </a:solidFill>
              </a:rPr>
              <a:t> </a:t>
            </a:r>
            <a:r>
              <a:rPr lang="en-US" sz="2800" b="1" dirty="0" err="1">
                <a:solidFill>
                  <a:schemeClr val="tx1"/>
                </a:solidFill>
              </a:rPr>
              <a:t>kalimat</a:t>
            </a:r>
            <a:r>
              <a:rPr lang="en-US" sz="2800" b="1" dirty="0">
                <a:solidFill>
                  <a:schemeClr val="tx1"/>
                </a:solidFill>
              </a:rPr>
              <a:t> yang </a:t>
            </a:r>
            <a:r>
              <a:rPr lang="en-US" sz="2800" b="1" dirty="0" err="1">
                <a:solidFill>
                  <a:schemeClr val="tx1"/>
                </a:solidFill>
              </a:rPr>
              <a:t>berisi</a:t>
            </a:r>
            <a:r>
              <a:rPr lang="en-US" sz="2800" b="1" dirty="0">
                <a:solidFill>
                  <a:schemeClr val="tx1"/>
                </a:solidFill>
              </a:rPr>
              <a:t> </a:t>
            </a:r>
            <a:r>
              <a:rPr lang="en-US" sz="2800" b="1" dirty="0" err="1">
                <a:solidFill>
                  <a:schemeClr val="tx1"/>
                </a:solidFill>
              </a:rPr>
              <a:t>berita</a:t>
            </a:r>
            <a:r>
              <a:rPr lang="en-US" sz="2800" b="1" dirty="0">
                <a:solidFill>
                  <a:schemeClr val="tx1"/>
                </a:solidFill>
              </a:rPr>
              <a:t> </a:t>
            </a:r>
            <a:r>
              <a:rPr lang="en-US" sz="2800" b="1" dirty="0" err="1">
                <a:solidFill>
                  <a:schemeClr val="tx1"/>
                </a:solidFill>
              </a:rPr>
              <a:t>atau</a:t>
            </a:r>
            <a:r>
              <a:rPr lang="en-US" sz="2800" b="1" dirty="0">
                <a:solidFill>
                  <a:schemeClr val="tx1"/>
                </a:solidFill>
              </a:rPr>
              <a:t> </a:t>
            </a:r>
            <a:r>
              <a:rPr lang="en-US" sz="2800" b="1" dirty="0" err="1">
                <a:solidFill>
                  <a:schemeClr val="tx1"/>
                </a:solidFill>
              </a:rPr>
              <a:t>peristiwa</a:t>
            </a:r>
            <a:r>
              <a:rPr lang="en-US" sz="2800" b="1" dirty="0">
                <a:solidFill>
                  <a:schemeClr val="tx1"/>
                </a:solidFill>
              </a:rPr>
              <a:t> yang </a:t>
            </a:r>
            <a:r>
              <a:rPr lang="en-US" sz="2800" b="1" dirty="0" err="1">
                <a:solidFill>
                  <a:schemeClr val="tx1"/>
                </a:solidFill>
              </a:rPr>
              <a:t>terjadi</a:t>
            </a:r>
            <a:r>
              <a:rPr lang="en-US" sz="2800" b="1" dirty="0">
                <a:solidFill>
                  <a:schemeClr val="tx1"/>
                </a:solidFill>
              </a:rPr>
              <a:t>.</a:t>
            </a:r>
          </a:p>
        </p:txBody>
      </p:sp>
      <p:sp>
        <p:nvSpPr>
          <p:cNvPr id="6" name="Rounded Rectangle 5"/>
          <p:cNvSpPr/>
          <p:nvPr/>
        </p:nvSpPr>
        <p:spPr>
          <a:xfrm>
            <a:off x="481281" y="3423703"/>
            <a:ext cx="4700319" cy="25997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Ciri-ciri</a:t>
            </a:r>
            <a:r>
              <a:rPr lang="en-US" sz="2400" b="1" dirty="0">
                <a:solidFill>
                  <a:schemeClr val="tx1"/>
                </a:solidFill>
              </a:rPr>
              <a:t> </a:t>
            </a:r>
            <a:r>
              <a:rPr lang="en-US" sz="2400" b="1" dirty="0" err="1">
                <a:solidFill>
                  <a:schemeClr val="tx1"/>
                </a:solidFill>
              </a:rPr>
              <a:t>kalimat</a:t>
            </a:r>
            <a:r>
              <a:rPr lang="en-US" sz="2400" b="1" dirty="0">
                <a:solidFill>
                  <a:schemeClr val="tx1"/>
                </a:solidFill>
              </a:rPr>
              <a:t> </a:t>
            </a:r>
            <a:r>
              <a:rPr lang="en-US" sz="2400" b="1" dirty="0" err="1">
                <a:solidFill>
                  <a:schemeClr val="tx1"/>
                </a:solidFill>
              </a:rPr>
              <a:t>berita</a:t>
            </a:r>
            <a:r>
              <a:rPr lang="en-US" sz="2400" b="1" dirty="0" smtClean="0">
                <a:solidFill>
                  <a:schemeClr val="tx1"/>
                </a:solidFill>
              </a:rPr>
              <a:t>:</a:t>
            </a:r>
          </a:p>
          <a:p>
            <a:endParaRPr lang="en-US" sz="2400" b="1" dirty="0">
              <a:solidFill>
                <a:schemeClr val="tx1"/>
              </a:solidFill>
            </a:endParaRPr>
          </a:p>
          <a:p>
            <a:pPr lvl="0" algn="just"/>
            <a:r>
              <a:rPr lang="en-US" sz="2400" dirty="0" err="1">
                <a:solidFill>
                  <a:schemeClr val="tx1"/>
                </a:solidFill>
              </a:rPr>
              <a:t>K</a:t>
            </a:r>
            <a:r>
              <a:rPr lang="en-US" sz="2400" dirty="0" err="1" smtClean="0">
                <a:solidFill>
                  <a:schemeClr val="tx1"/>
                </a:solidFill>
              </a:rPr>
              <a:t>alimat</a:t>
            </a:r>
            <a:r>
              <a:rPr lang="en-US" sz="2400" dirty="0" smtClean="0">
                <a:solidFill>
                  <a:schemeClr val="tx1"/>
                </a:solidFill>
              </a:rPr>
              <a:t> </a:t>
            </a:r>
            <a:r>
              <a:rPr lang="en-US" sz="2400" dirty="0" err="1">
                <a:solidFill>
                  <a:schemeClr val="tx1"/>
                </a:solidFill>
              </a:rPr>
              <a:t>berita</a:t>
            </a:r>
            <a:r>
              <a:rPr lang="en-US" sz="2400" dirty="0">
                <a:solidFill>
                  <a:schemeClr val="tx1"/>
                </a:solidFill>
              </a:rPr>
              <a:t> </a:t>
            </a:r>
            <a:r>
              <a:rPr lang="en-US" sz="2400" dirty="0" err="1">
                <a:solidFill>
                  <a:schemeClr val="tx1"/>
                </a:solidFill>
              </a:rPr>
              <a:t>diawali</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huruf</a:t>
            </a:r>
            <a:r>
              <a:rPr lang="en-US" sz="2400" dirty="0">
                <a:solidFill>
                  <a:schemeClr val="tx1"/>
                </a:solidFill>
              </a:rPr>
              <a:t> </a:t>
            </a:r>
            <a:r>
              <a:rPr lang="en-US" sz="2400" dirty="0" err="1" smtClean="0">
                <a:solidFill>
                  <a:schemeClr val="tx1"/>
                </a:solidFill>
              </a:rPr>
              <a:t>besar</a:t>
            </a:r>
            <a:r>
              <a:rPr lang="en-US" sz="2400" dirty="0">
                <a:solidFill>
                  <a:schemeClr val="tx1"/>
                </a:solidFill>
              </a:rPr>
              <a:t> </a:t>
            </a:r>
            <a:r>
              <a:rPr lang="en-US" sz="2400" dirty="0" err="1" smtClean="0">
                <a:solidFill>
                  <a:schemeClr val="tx1"/>
                </a:solidFill>
              </a:rPr>
              <a:t>diakhiri</a:t>
            </a:r>
            <a:r>
              <a:rPr lang="en-US" sz="2400" dirty="0" smtClean="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tanda</a:t>
            </a:r>
            <a:r>
              <a:rPr lang="en-US" sz="2400" dirty="0">
                <a:solidFill>
                  <a:schemeClr val="tx1"/>
                </a:solidFill>
              </a:rPr>
              <a:t> </a:t>
            </a:r>
            <a:r>
              <a:rPr lang="en-US" sz="2400" dirty="0" err="1">
                <a:solidFill>
                  <a:schemeClr val="tx1"/>
                </a:solidFill>
              </a:rPr>
              <a:t>titik</a:t>
            </a:r>
            <a:r>
              <a:rPr lang="en-US" sz="2400" dirty="0">
                <a:solidFill>
                  <a:schemeClr val="tx1"/>
                </a:solidFill>
              </a:rPr>
              <a:t>.</a:t>
            </a:r>
          </a:p>
          <a:p>
            <a:endParaRPr lang="en-US" sz="2400" b="1" dirty="0">
              <a:solidFill>
                <a:schemeClr val="tx1"/>
              </a:solidFill>
            </a:endParaRPr>
          </a:p>
        </p:txBody>
      </p:sp>
      <p:sp>
        <p:nvSpPr>
          <p:cNvPr id="8" name="Rounded Rectangle 7"/>
          <p:cNvSpPr/>
          <p:nvPr/>
        </p:nvSpPr>
        <p:spPr>
          <a:xfrm>
            <a:off x="6096001" y="3006417"/>
            <a:ext cx="5410530" cy="34342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Contoh</a:t>
            </a:r>
            <a:r>
              <a:rPr lang="en-US" sz="2400" b="1" dirty="0">
                <a:solidFill>
                  <a:schemeClr val="tx1"/>
                </a:solidFill>
              </a:rPr>
              <a:t> </a:t>
            </a:r>
            <a:r>
              <a:rPr lang="en-US" sz="2400" b="1" dirty="0" err="1">
                <a:solidFill>
                  <a:schemeClr val="tx1"/>
                </a:solidFill>
              </a:rPr>
              <a:t>kalimat</a:t>
            </a:r>
            <a:r>
              <a:rPr lang="en-US" sz="2400" b="1" dirty="0">
                <a:solidFill>
                  <a:schemeClr val="tx1"/>
                </a:solidFill>
              </a:rPr>
              <a:t> </a:t>
            </a:r>
            <a:r>
              <a:rPr lang="en-US" sz="2400" b="1" dirty="0" err="1">
                <a:solidFill>
                  <a:schemeClr val="tx1"/>
                </a:solidFill>
              </a:rPr>
              <a:t>berita</a:t>
            </a:r>
            <a:r>
              <a:rPr lang="en-US" sz="2400" b="1" dirty="0" smtClean="0">
                <a:solidFill>
                  <a:schemeClr val="tx1"/>
                </a:solidFill>
              </a:rPr>
              <a:t>:</a:t>
            </a:r>
          </a:p>
          <a:p>
            <a:endParaRPr lang="en-US" sz="2400" dirty="0">
              <a:solidFill>
                <a:schemeClr val="tx1"/>
              </a:solidFill>
            </a:endParaRPr>
          </a:p>
          <a:p>
            <a:pPr lvl="0"/>
            <a:r>
              <a:rPr lang="en-US" sz="2400" dirty="0" smtClean="0">
                <a:solidFill>
                  <a:schemeClr val="tx1"/>
                </a:solidFill>
              </a:rPr>
              <a:t>1. </a:t>
            </a:r>
            <a:r>
              <a:rPr lang="en-US" sz="2400" dirty="0" err="1" smtClean="0">
                <a:solidFill>
                  <a:schemeClr val="tx1"/>
                </a:solidFill>
              </a:rPr>
              <a:t>Pada</a:t>
            </a:r>
            <a:r>
              <a:rPr lang="en-US" sz="2400" dirty="0" smtClean="0">
                <a:solidFill>
                  <a:schemeClr val="tx1"/>
                </a:solidFill>
              </a:rPr>
              <a:t> </a:t>
            </a:r>
            <a:r>
              <a:rPr lang="en-US" sz="2400" dirty="0" err="1">
                <a:solidFill>
                  <a:schemeClr val="tx1"/>
                </a:solidFill>
              </a:rPr>
              <a:t>hari</a:t>
            </a:r>
            <a:r>
              <a:rPr lang="en-US" sz="2400" dirty="0">
                <a:solidFill>
                  <a:schemeClr val="tx1"/>
                </a:solidFill>
              </a:rPr>
              <a:t> </a:t>
            </a:r>
            <a:r>
              <a:rPr lang="id-ID" sz="2400" dirty="0">
                <a:solidFill>
                  <a:schemeClr val="tx1"/>
                </a:solidFill>
              </a:rPr>
              <a:t>Minggu semua warga di </a:t>
            </a:r>
            <a:r>
              <a:rPr lang="en-ID" sz="2400" dirty="0" smtClean="0">
                <a:solidFill>
                  <a:schemeClr val="tx1"/>
                </a:solidFill>
              </a:rPr>
              <a:t>  </a:t>
            </a:r>
            <a:r>
              <a:rPr lang="id-ID" sz="2400" dirty="0" smtClean="0">
                <a:solidFill>
                  <a:schemeClr val="tx1"/>
                </a:solidFill>
              </a:rPr>
              <a:t>Desa </a:t>
            </a:r>
            <a:r>
              <a:rPr lang="en-US" sz="2400" dirty="0" err="1">
                <a:solidFill>
                  <a:schemeClr val="tx1"/>
                </a:solidFill>
              </a:rPr>
              <a:t>Waringin</a:t>
            </a:r>
            <a:r>
              <a:rPr lang="id-ID" sz="2400" dirty="0">
                <a:solidFill>
                  <a:schemeClr val="tx1"/>
                </a:solidFill>
              </a:rPr>
              <a:t> melaksanakan kerja bakti</a:t>
            </a:r>
            <a:r>
              <a:rPr lang="en-US" sz="2400" dirty="0">
                <a:solidFill>
                  <a:schemeClr val="tx1"/>
                </a:solidFill>
              </a:rPr>
              <a:t>.</a:t>
            </a:r>
          </a:p>
          <a:p>
            <a:pPr lvl="0"/>
            <a:endParaRPr lang="en-ID" sz="2400" dirty="0" smtClean="0">
              <a:solidFill>
                <a:schemeClr val="tx1"/>
              </a:solidFill>
            </a:endParaRPr>
          </a:p>
          <a:p>
            <a:pPr lvl="0"/>
            <a:r>
              <a:rPr lang="en-ID" sz="2400" dirty="0" smtClean="0">
                <a:solidFill>
                  <a:schemeClr val="tx1"/>
                </a:solidFill>
              </a:rPr>
              <a:t>2. </a:t>
            </a:r>
            <a:r>
              <a:rPr lang="id-ID" sz="2400" dirty="0" smtClean="0">
                <a:solidFill>
                  <a:schemeClr val="tx1"/>
                </a:solidFill>
              </a:rPr>
              <a:t>Lingkungan </a:t>
            </a:r>
            <a:r>
              <a:rPr lang="id-ID" sz="2400" dirty="0">
                <a:solidFill>
                  <a:schemeClr val="tx1"/>
                </a:solidFill>
              </a:rPr>
              <a:t>rumah Andi terlihat sangat bersih.</a:t>
            </a:r>
            <a:endParaRPr lang="en-US" sz="2400" dirty="0">
              <a:solidFill>
                <a:schemeClr val="tx1"/>
              </a:solidFill>
            </a:endParaRPr>
          </a:p>
          <a:p>
            <a:endParaRPr lang="en-US" sz="2400" b="1" dirty="0">
              <a:solidFill>
                <a:schemeClr val="tx1"/>
              </a:solidFill>
            </a:endParaRPr>
          </a:p>
        </p:txBody>
      </p:sp>
    </p:spTree>
    <p:extLst>
      <p:ext uri="{BB962C8B-B14F-4D97-AF65-F5344CB8AC3E}">
        <p14:creationId xmlns:p14="http://schemas.microsoft.com/office/powerpoint/2010/main" val="3319042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92854" y="-2685598"/>
            <a:ext cx="6806293" cy="12192000"/>
          </a:xfrm>
          <a:prstGeom prst="rect">
            <a:avLst/>
          </a:prstGeom>
        </p:spPr>
      </p:pic>
    </p:spTree>
    <p:extLst>
      <p:ext uri="{BB962C8B-B14F-4D97-AF65-F5344CB8AC3E}">
        <p14:creationId xmlns:p14="http://schemas.microsoft.com/office/powerpoint/2010/main" val="2136061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6999" y="-2667001"/>
            <a:ext cx="6858001" cy="12192000"/>
          </a:xfrm>
          <a:prstGeom prst="rect">
            <a:avLst/>
          </a:prstGeom>
        </p:spPr>
      </p:pic>
    </p:spTree>
    <p:extLst>
      <p:ext uri="{BB962C8B-B14F-4D97-AF65-F5344CB8AC3E}">
        <p14:creationId xmlns:p14="http://schemas.microsoft.com/office/powerpoint/2010/main" val="75890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Rounded Rectangle 4"/>
          <p:cNvSpPr/>
          <p:nvPr/>
        </p:nvSpPr>
        <p:spPr>
          <a:xfrm>
            <a:off x="1062681" y="778279"/>
            <a:ext cx="10120183" cy="13643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4000" b="1" dirty="0" err="1">
                <a:solidFill>
                  <a:srgbClr val="FF0000"/>
                </a:solidFill>
                <a:latin typeface="Arial Black" pitchFamily="34" charset="0"/>
              </a:rPr>
              <a:t>Menjaga</a:t>
            </a:r>
            <a:r>
              <a:rPr lang="en-ID" sz="4000" b="1" dirty="0">
                <a:solidFill>
                  <a:srgbClr val="FF0000"/>
                </a:solidFill>
                <a:latin typeface="Arial Black" pitchFamily="34" charset="0"/>
              </a:rPr>
              <a:t> </a:t>
            </a:r>
            <a:r>
              <a:rPr lang="en-ID" sz="4000" b="1" dirty="0" err="1">
                <a:solidFill>
                  <a:srgbClr val="FF0000"/>
                </a:solidFill>
                <a:latin typeface="Arial Black" pitchFamily="34" charset="0"/>
              </a:rPr>
              <a:t>Kebersihan</a:t>
            </a:r>
            <a:r>
              <a:rPr lang="en-ID" sz="4000" b="1" dirty="0">
                <a:solidFill>
                  <a:srgbClr val="FF0000"/>
                </a:solidFill>
                <a:latin typeface="Arial Black" pitchFamily="34" charset="0"/>
              </a:rPr>
              <a:t> </a:t>
            </a:r>
            <a:r>
              <a:rPr lang="en-ID" sz="4000" b="1" dirty="0" err="1">
                <a:solidFill>
                  <a:srgbClr val="FF0000"/>
                </a:solidFill>
                <a:latin typeface="Arial Black" pitchFamily="34" charset="0"/>
              </a:rPr>
              <a:t>Lingkungan</a:t>
            </a:r>
            <a:endParaRPr lang="en-US" sz="4000" b="1" dirty="0">
              <a:solidFill>
                <a:srgbClr val="FF0000"/>
              </a:solidFill>
              <a:latin typeface="Arial Black" pitchFamily="34" charset="0"/>
            </a:endParaRPr>
          </a:p>
        </p:txBody>
      </p:sp>
      <p:sp>
        <p:nvSpPr>
          <p:cNvPr id="8" name="Rectangle 7"/>
          <p:cNvSpPr/>
          <p:nvPr/>
        </p:nvSpPr>
        <p:spPr>
          <a:xfrm>
            <a:off x="444844" y="2545492"/>
            <a:ext cx="3447534" cy="280498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Arial Black" pitchFamily="34" charset="0"/>
              </a:rPr>
              <a:t>Kosa</a:t>
            </a:r>
            <a:r>
              <a:rPr lang="en-US" sz="3200" dirty="0">
                <a:solidFill>
                  <a:schemeClr val="tx1"/>
                </a:solidFill>
                <a:latin typeface="Arial Black" pitchFamily="34" charset="0"/>
              </a:rPr>
              <a:t> </a:t>
            </a:r>
            <a:r>
              <a:rPr lang="en-US" sz="3200" dirty="0" err="1">
                <a:solidFill>
                  <a:schemeClr val="tx1"/>
                </a:solidFill>
                <a:latin typeface="Arial Black" pitchFamily="34" charset="0"/>
              </a:rPr>
              <a:t>Kata</a:t>
            </a:r>
            <a:r>
              <a:rPr lang="en-US" sz="3200" dirty="0">
                <a:solidFill>
                  <a:schemeClr val="tx1"/>
                </a:solidFill>
                <a:latin typeface="Arial Black" pitchFamily="34" charset="0"/>
              </a:rPr>
              <a:t> </a:t>
            </a:r>
            <a:r>
              <a:rPr lang="en-US" sz="3200" dirty="0" err="1">
                <a:solidFill>
                  <a:schemeClr val="tx1"/>
                </a:solidFill>
                <a:latin typeface="Arial Black" pitchFamily="34" charset="0"/>
              </a:rPr>
              <a:t>Tentang</a:t>
            </a:r>
            <a:r>
              <a:rPr lang="en-US" sz="3200" dirty="0">
                <a:solidFill>
                  <a:schemeClr val="tx1"/>
                </a:solidFill>
                <a:latin typeface="Arial Black" pitchFamily="34" charset="0"/>
              </a:rPr>
              <a:t> </a:t>
            </a:r>
            <a:r>
              <a:rPr lang="en-US" sz="3200" dirty="0" err="1">
                <a:solidFill>
                  <a:schemeClr val="tx1"/>
                </a:solidFill>
                <a:latin typeface="Arial Black" pitchFamily="34" charset="0"/>
              </a:rPr>
              <a:t>Kebersihan</a:t>
            </a:r>
            <a:endParaRPr lang="en-US" sz="3200" dirty="0">
              <a:solidFill>
                <a:schemeClr val="tx1"/>
              </a:solidFill>
              <a:latin typeface="Arial Black" pitchFamily="34" charset="0"/>
            </a:endParaRPr>
          </a:p>
        </p:txBody>
      </p:sp>
      <p:sp>
        <p:nvSpPr>
          <p:cNvPr id="9" name="Rectangle 8"/>
          <p:cNvSpPr/>
          <p:nvPr/>
        </p:nvSpPr>
        <p:spPr>
          <a:xfrm>
            <a:off x="4201299" y="2755556"/>
            <a:ext cx="3311610" cy="232307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200" b="1" dirty="0" err="1">
                <a:solidFill>
                  <a:srgbClr val="FF0000"/>
                </a:solidFill>
                <a:latin typeface="Arial Black" pitchFamily="34" charset="0"/>
              </a:rPr>
              <a:t>Nama</a:t>
            </a:r>
            <a:r>
              <a:rPr lang="en-ID" sz="3200" b="1" dirty="0">
                <a:solidFill>
                  <a:srgbClr val="FF0000"/>
                </a:solidFill>
                <a:latin typeface="Arial Black" pitchFamily="34" charset="0"/>
              </a:rPr>
              <a:t> </a:t>
            </a:r>
            <a:r>
              <a:rPr lang="en-ID" sz="3200" b="1" dirty="0" err="1">
                <a:solidFill>
                  <a:srgbClr val="FF0000"/>
                </a:solidFill>
                <a:latin typeface="Arial Black" pitchFamily="34" charset="0"/>
              </a:rPr>
              <a:t>alat</a:t>
            </a:r>
            <a:r>
              <a:rPr lang="en-ID" sz="3200" b="1" dirty="0">
                <a:solidFill>
                  <a:srgbClr val="FF0000"/>
                </a:solidFill>
                <a:latin typeface="Arial Black" pitchFamily="34" charset="0"/>
              </a:rPr>
              <a:t> </a:t>
            </a:r>
            <a:r>
              <a:rPr lang="en-ID" sz="3200" b="1" dirty="0" err="1">
                <a:solidFill>
                  <a:srgbClr val="FF0000"/>
                </a:solidFill>
                <a:latin typeface="Arial Black" pitchFamily="34" charset="0"/>
              </a:rPr>
              <a:t>dan</a:t>
            </a:r>
            <a:r>
              <a:rPr lang="en-ID" sz="3200" b="1" dirty="0">
                <a:solidFill>
                  <a:srgbClr val="FF0000"/>
                </a:solidFill>
                <a:latin typeface="Arial Black" pitchFamily="34" charset="0"/>
              </a:rPr>
              <a:t> </a:t>
            </a:r>
            <a:r>
              <a:rPr lang="en-ID" sz="3200" b="1" dirty="0" err="1">
                <a:solidFill>
                  <a:srgbClr val="FF0000"/>
                </a:solidFill>
                <a:latin typeface="Arial Black" pitchFamily="34" charset="0"/>
              </a:rPr>
              <a:t>fungsi</a:t>
            </a:r>
            <a:r>
              <a:rPr lang="en-ID" sz="3200" b="1" dirty="0">
                <a:solidFill>
                  <a:srgbClr val="FF0000"/>
                </a:solidFill>
                <a:latin typeface="Arial Black" pitchFamily="34" charset="0"/>
              </a:rPr>
              <a:t> </a:t>
            </a:r>
            <a:r>
              <a:rPr lang="en-ID" sz="3200" b="1" dirty="0" err="1">
                <a:solidFill>
                  <a:srgbClr val="FF0000"/>
                </a:solidFill>
                <a:latin typeface="Arial Black" pitchFamily="34" charset="0"/>
              </a:rPr>
              <a:t>alat</a:t>
            </a:r>
            <a:r>
              <a:rPr lang="en-ID" sz="3200" b="1" dirty="0">
                <a:solidFill>
                  <a:srgbClr val="FF0000"/>
                </a:solidFill>
                <a:latin typeface="Arial Black" pitchFamily="34" charset="0"/>
              </a:rPr>
              <a:t> </a:t>
            </a:r>
            <a:r>
              <a:rPr lang="en-ID" sz="3200" b="1" dirty="0" err="1">
                <a:solidFill>
                  <a:srgbClr val="FF0000"/>
                </a:solidFill>
                <a:latin typeface="Arial Black" pitchFamily="34" charset="0"/>
              </a:rPr>
              <a:t>kebersihan</a:t>
            </a:r>
            <a:r>
              <a:rPr lang="en-ID" sz="3200" b="1" dirty="0">
                <a:solidFill>
                  <a:srgbClr val="FF0000"/>
                </a:solidFill>
                <a:latin typeface="Arial Black" pitchFamily="34" charset="0"/>
              </a:rPr>
              <a:t> </a:t>
            </a:r>
            <a:endParaRPr lang="en-US" sz="3200" b="1" dirty="0">
              <a:solidFill>
                <a:srgbClr val="FF0000"/>
              </a:solidFill>
              <a:latin typeface="Arial Black" pitchFamily="34" charset="0"/>
            </a:endParaRPr>
          </a:p>
        </p:txBody>
      </p:sp>
      <p:sp>
        <p:nvSpPr>
          <p:cNvPr id="10" name="Rectangle 9"/>
          <p:cNvSpPr/>
          <p:nvPr/>
        </p:nvSpPr>
        <p:spPr>
          <a:xfrm>
            <a:off x="7920681" y="2545492"/>
            <a:ext cx="3632690" cy="270613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latin typeface="Arial Black" pitchFamily="34" charset="0"/>
              </a:rPr>
              <a:t>Macam-macam tempat umum yang harus dijaga kebersihannya</a:t>
            </a:r>
            <a:endParaRPr lang="en-US" sz="3200" b="1" dirty="0">
              <a:solidFill>
                <a:schemeClr val="tx1"/>
              </a:solidFill>
              <a:latin typeface="Arial Black" pitchFamily="34" charset="0"/>
            </a:endParaRPr>
          </a:p>
        </p:txBody>
      </p:sp>
    </p:spTree>
    <p:extLst>
      <p:ext uri="{BB962C8B-B14F-4D97-AF65-F5344CB8AC3E}">
        <p14:creationId xmlns:p14="http://schemas.microsoft.com/office/powerpoint/2010/main" val="36574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7525" y="352768"/>
            <a:ext cx="9020433" cy="1006475"/>
          </a:xfrm>
        </p:spPr>
        <p:txBody>
          <a:bodyPr>
            <a:normAutofit fontScale="90000"/>
          </a:bodyPr>
          <a:lstStyle/>
          <a:p>
            <a:r>
              <a:rPr lang="en-US" dirty="0">
                <a:latin typeface="Arial Black" pitchFamily="34" charset="0"/>
              </a:rPr>
              <a:t/>
            </a:r>
            <a:br>
              <a:rPr lang="en-US" dirty="0">
                <a:latin typeface="Arial Black" pitchFamily="34" charset="0"/>
              </a:rPr>
            </a:br>
            <a:r>
              <a:rPr lang="en-US" dirty="0" err="1">
                <a:latin typeface="Arial Black" pitchFamily="34" charset="0"/>
              </a:rPr>
              <a:t>Kosa</a:t>
            </a:r>
            <a:r>
              <a:rPr lang="en-US" dirty="0">
                <a:latin typeface="Arial Black" pitchFamily="34" charset="0"/>
              </a:rPr>
              <a:t> </a:t>
            </a:r>
            <a:r>
              <a:rPr lang="en-US" dirty="0" err="1">
                <a:latin typeface="Arial Black" pitchFamily="34" charset="0"/>
              </a:rPr>
              <a:t>Kata</a:t>
            </a:r>
            <a:r>
              <a:rPr lang="en-US" dirty="0">
                <a:latin typeface="Arial Black" pitchFamily="34" charset="0"/>
              </a:rPr>
              <a:t> </a:t>
            </a:r>
            <a:r>
              <a:rPr lang="en-US" dirty="0" err="1">
                <a:latin typeface="Arial Black" pitchFamily="34" charset="0"/>
              </a:rPr>
              <a:t>Tentang</a:t>
            </a:r>
            <a:r>
              <a:rPr lang="en-US" dirty="0">
                <a:latin typeface="Arial Black" pitchFamily="34" charset="0"/>
              </a:rPr>
              <a:t> </a:t>
            </a:r>
            <a:r>
              <a:rPr lang="en-US" dirty="0" err="1">
                <a:latin typeface="Arial Black" pitchFamily="34" charset="0"/>
              </a:rPr>
              <a:t>Kebersihan</a:t>
            </a:r>
            <a:r>
              <a:rPr lang="en-US" dirty="0">
                <a:latin typeface="Arial Black" pitchFamily="34" charset="0"/>
              </a:rPr>
              <a:t/>
            </a:r>
            <a:br>
              <a:rPr lang="en-US" dirty="0">
                <a:latin typeface="Arial Black" pitchFamily="34" charset="0"/>
              </a:rPr>
            </a:br>
            <a:endParaRPr lang="en-US" dirty="0"/>
          </a:p>
        </p:txBody>
      </p:sp>
      <p:sp>
        <p:nvSpPr>
          <p:cNvPr id="3" name="Content Placeholder 2"/>
          <p:cNvSpPr>
            <a:spLocks noGrp="1"/>
          </p:cNvSpPr>
          <p:nvPr>
            <p:ph idx="1"/>
          </p:nvPr>
        </p:nvSpPr>
        <p:spPr>
          <a:xfrm>
            <a:off x="679622" y="1334530"/>
            <a:ext cx="10911016" cy="5288692"/>
          </a:xfrm>
        </p:spPr>
        <p:txBody>
          <a:bodyPr>
            <a:normAutofit/>
          </a:bodyPr>
          <a:lstStyle/>
          <a:p>
            <a:pPr marL="514350" indent="-514350">
              <a:lnSpc>
                <a:spcPct val="150000"/>
              </a:lnSpc>
              <a:buAutoNum type="arabicPeriod"/>
            </a:pPr>
            <a:r>
              <a:rPr lang="en-US" sz="3200" dirty="0" err="1">
                <a:latin typeface="Arial Black" pitchFamily="34" charset="0"/>
              </a:rPr>
              <a:t>Sejuk</a:t>
            </a:r>
            <a:r>
              <a:rPr lang="en-US" sz="3200" dirty="0">
                <a:latin typeface="Arial Black" pitchFamily="34" charset="0"/>
              </a:rPr>
              <a:t> </a:t>
            </a:r>
            <a:r>
              <a:rPr lang="en-US" sz="3200" dirty="0" err="1">
                <a:latin typeface="Arial Black" pitchFamily="34" charset="0"/>
              </a:rPr>
              <a:t>artinya</a:t>
            </a:r>
            <a:r>
              <a:rPr lang="en-US" sz="3200" dirty="0">
                <a:latin typeface="Arial Black" pitchFamily="34" charset="0"/>
              </a:rPr>
              <a:t> </a:t>
            </a:r>
            <a:r>
              <a:rPr lang="en-US" sz="3200" dirty="0" err="1">
                <a:solidFill>
                  <a:srgbClr val="C00000"/>
                </a:solidFill>
                <a:latin typeface="Arial Black" pitchFamily="34" charset="0"/>
              </a:rPr>
              <a:t>terasa</a:t>
            </a:r>
            <a:r>
              <a:rPr lang="en-US" sz="3200" dirty="0">
                <a:solidFill>
                  <a:srgbClr val="C00000"/>
                </a:solidFill>
                <a:latin typeface="Arial Black" pitchFamily="34" charset="0"/>
              </a:rPr>
              <a:t> </a:t>
            </a:r>
            <a:r>
              <a:rPr lang="en-US" sz="3200" dirty="0" err="1">
                <a:solidFill>
                  <a:srgbClr val="C00000"/>
                </a:solidFill>
                <a:latin typeface="Arial Black" pitchFamily="34" charset="0"/>
              </a:rPr>
              <a:t>dingin</a:t>
            </a:r>
            <a:r>
              <a:rPr lang="en-US" sz="3200" dirty="0">
                <a:solidFill>
                  <a:srgbClr val="C00000"/>
                </a:solidFill>
                <a:latin typeface="Arial Black" pitchFamily="34" charset="0"/>
              </a:rPr>
              <a:t> </a:t>
            </a:r>
            <a:r>
              <a:rPr lang="en-US" sz="3200" dirty="0" err="1">
                <a:solidFill>
                  <a:srgbClr val="C00000"/>
                </a:solidFill>
                <a:latin typeface="Arial Black" pitchFamily="34" charset="0"/>
              </a:rPr>
              <a:t>dan</a:t>
            </a:r>
            <a:r>
              <a:rPr lang="en-US" sz="3200" dirty="0">
                <a:solidFill>
                  <a:srgbClr val="C00000"/>
                </a:solidFill>
                <a:latin typeface="Arial Black" pitchFamily="34" charset="0"/>
              </a:rPr>
              <a:t> </a:t>
            </a:r>
            <a:r>
              <a:rPr lang="en-US" sz="3200" dirty="0" err="1">
                <a:solidFill>
                  <a:srgbClr val="C00000"/>
                </a:solidFill>
                <a:latin typeface="Arial Black" pitchFamily="34" charset="0"/>
              </a:rPr>
              <a:t>segar</a:t>
            </a:r>
            <a:endParaRPr lang="en-US" sz="3200" dirty="0">
              <a:solidFill>
                <a:srgbClr val="C00000"/>
              </a:solidFill>
              <a:latin typeface="Arial Black" pitchFamily="34" charset="0"/>
            </a:endParaRPr>
          </a:p>
          <a:p>
            <a:pPr marL="514350" indent="-514350">
              <a:lnSpc>
                <a:spcPct val="150000"/>
              </a:lnSpc>
              <a:buAutoNum type="arabicPeriod"/>
            </a:pPr>
            <a:r>
              <a:rPr lang="en-US" sz="3200" dirty="0" err="1">
                <a:latin typeface="Arial Black" pitchFamily="34" charset="0"/>
              </a:rPr>
              <a:t>Asri</a:t>
            </a:r>
            <a:r>
              <a:rPr lang="en-US" sz="3200" dirty="0">
                <a:latin typeface="Arial Black" pitchFamily="34" charset="0"/>
              </a:rPr>
              <a:t> </a:t>
            </a:r>
            <a:r>
              <a:rPr lang="en-US" sz="3200" dirty="0" err="1">
                <a:latin typeface="Arial Black" pitchFamily="34" charset="0"/>
              </a:rPr>
              <a:t>artinya</a:t>
            </a:r>
            <a:r>
              <a:rPr lang="en-US" sz="3200" dirty="0">
                <a:latin typeface="Arial Black" pitchFamily="34" charset="0"/>
              </a:rPr>
              <a:t> </a:t>
            </a:r>
            <a:r>
              <a:rPr lang="en-US" sz="3200" dirty="0" err="1">
                <a:solidFill>
                  <a:srgbClr val="C00000"/>
                </a:solidFill>
                <a:latin typeface="Arial Black" pitchFamily="34" charset="0"/>
              </a:rPr>
              <a:t>indah</a:t>
            </a:r>
            <a:r>
              <a:rPr lang="en-US" sz="3200" dirty="0">
                <a:solidFill>
                  <a:srgbClr val="C00000"/>
                </a:solidFill>
                <a:latin typeface="Arial Black" pitchFamily="34" charset="0"/>
              </a:rPr>
              <a:t> </a:t>
            </a:r>
            <a:r>
              <a:rPr lang="en-US" sz="3200" dirty="0" err="1">
                <a:solidFill>
                  <a:srgbClr val="C00000"/>
                </a:solidFill>
                <a:latin typeface="Arial Black" pitchFamily="34" charset="0"/>
              </a:rPr>
              <a:t>dan</a:t>
            </a:r>
            <a:r>
              <a:rPr lang="en-US" sz="3200" dirty="0">
                <a:solidFill>
                  <a:srgbClr val="C00000"/>
                </a:solidFill>
                <a:latin typeface="Arial Black" pitchFamily="34" charset="0"/>
              </a:rPr>
              <a:t> </a:t>
            </a:r>
            <a:r>
              <a:rPr lang="en-US" sz="3200" dirty="0" err="1">
                <a:solidFill>
                  <a:srgbClr val="C00000"/>
                </a:solidFill>
                <a:latin typeface="Arial Black" pitchFamily="34" charset="0"/>
              </a:rPr>
              <a:t>sedap</a:t>
            </a:r>
            <a:r>
              <a:rPr lang="en-US" sz="3200" dirty="0">
                <a:solidFill>
                  <a:srgbClr val="C00000"/>
                </a:solidFill>
                <a:latin typeface="Arial Black" pitchFamily="34" charset="0"/>
              </a:rPr>
              <a:t> </a:t>
            </a:r>
            <a:r>
              <a:rPr lang="en-US" sz="3200" dirty="0" err="1">
                <a:solidFill>
                  <a:srgbClr val="C00000"/>
                </a:solidFill>
                <a:latin typeface="Arial Black" pitchFamily="34" charset="0"/>
              </a:rPr>
              <a:t>dipandang</a:t>
            </a:r>
            <a:r>
              <a:rPr lang="en-US" sz="3200" dirty="0">
                <a:solidFill>
                  <a:srgbClr val="C00000"/>
                </a:solidFill>
                <a:latin typeface="Arial Black" pitchFamily="34" charset="0"/>
              </a:rPr>
              <a:t> </a:t>
            </a:r>
            <a:r>
              <a:rPr lang="en-US" sz="3200" dirty="0" err="1">
                <a:solidFill>
                  <a:srgbClr val="C00000"/>
                </a:solidFill>
                <a:latin typeface="Arial Black" pitchFamily="34" charset="0"/>
              </a:rPr>
              <a:t>mata</a:t>
            </a:r>
            <a:endParaRPr lang="en-US" sz="3200" dirty="0">
              <a:solidFill>
                <a:srgbClr val="C00000"/>
              </a:solidFill>
              <a:latin typeface="Arial Black" pitchFamily="34" charset="0"/>
            </a:endParaRPr>
          </a:p>
          <a:p>
            <a:pPr marL="514350" indent="-514350">
              <a:lnSpc>
                <a:spcPct val="150000"/>
              </a:lnSpc>
              <a:buAutoNum type="arabicPeriod"/>
            </a:pPr>
            <a:r>
              <a:rPr lang="en-US" sz="3200" dirty="0" err="1">
                <a:latin typeface="Arial Black" pitchFamily="34" charset="0"/>
              </a:rPr>
              <a:t>Bersih</a:t>
            </a:r>
            <a:r>
              <a:rPr lang="en-US" sz="3200" dirty="0">
                <a:latin typeface="Arial Black" pitchFamily="34" charset="0"/>
              </a:rPr>
              <a:t> </a:t>
            </a:r>
            <a:r>
              <a:rPr lang="en-US" sz="3200" dirty="0" err="1">
                <a:latin typeface="Arial Black" pitchFamily="34" charset="0"/>
              </a:rPr>
              <a:t>artinya</a:t>
            </a:r>
            <a:r>
              <a:rPr lang="en-US" sz="3200" dirty="0">
                <a:latin typeface="Arial Black" pitchFamily="34" charset="0"/>
              </a:rPr>
              <a:t> </a:t>
            </a:r>
            <a:r>
              <a:rPr lang="en-US" sz="3200" dirty="0" err="1">
                <a:solidFill>
                  <a:srgbClr val="C00000"/>
                </a:solidFill>
                <a:latin typeface="Arial Black" pitchFamily="34" charset="0"/>
              </a:rPr>
              <a:t>bebas</a:t>
            </a:r>
            <a:r>
              <a:rPr lang="en-US" sz="3200" dirty="0">
                <a:solidFill>
                  <a:srgbClr val="C00000"/>
                </a:solidFill>
                <a:latin typeface="Arial Black" pitchFamily="34" charset="0"/>
              </a:rPr>
              <a:t> </a:t>
            </a:r>
            <a:r>
              <a:rPr lang="en-US" sz="3200" dirty="0" err="1">
                <a:solidFill>
                  <a:srgbClr val="C00000"/>
                </a:solidFill>
                <a:latin typeface="Arial Black" pitchFamily="34" charset="0"/>
              </a:rPr>
              <a:t>dari</a:t>
            </a:r>
            <a:r>
              <a:rPr lang="en-US" sz="3200" dirty="0">
                <a:solidFill>
                  <a:srgbClr val="C00000"/>
                </a:solidFill>
                <a:latin typeface="Arial Black" pitchFamily="34" charset="0"/>
              </a:rPr>
              <a:t> </a:t>
            </a:r>
            <a:r>
              <a:rPr lang="en-US" sz="3200" dirty="0" err="1">
                <a:solidFill>
                  <a:srgbClr val="C00000"/>
                </a:solidFill>
                <a:latin typeface="Arial Black" pitchFamily="34" charset="0"/>
              </a:rPr>
              <a:t>kotoran</a:t>
            </a:r>
            <a:endParaRPr lang="en-US" sz="3200" dirty="0">
              <a:solidFill>
                <a:srgbClr val="C00000"/>
              </a:solidFill>
              <a:latin typeface="Arial Black" pitchFamily="34" charset="0"/>
            </a:endParaRPr>
          </a:p>
          <a:p>
            <a:pPr marL="514350" indent="-514350">
              <a:lnSpc>
                <a:spcPct val="150000"/>
              </a:lnSpc>
              <a:buAutoNum type="arabicPeriod"/>
            </a:pPr>
            <a:r>
              <a:rPr lang="en-US" sz="3200" dirty="0" err="1">
                <a:latin typeface="Arial Black" pitchFamily="34" charset="0"/>
              </a:rPr>
              <a:t>Sehat</a:t>
            </a:r>
            <a:r>
              <a:rPr lang="en-US" sz="3200" dirty="0">
                <a:latin typeface="Arial Black" pitchFamily="34" charset="0"/>
              </a:rPr>
              <a:t> </a:t>
            </a:r>
            <a:r>
              <a:rPr lang="en-US" sz="3200" dirty="0" err="1">
                <a:latin typeface="Arial Black" pitchFamily="34" charset="0"/>
              </a:rPr>
              <a:t>artinya</a:t>
            </a:r>
            <a:r>
              <a:rPr lang="en-US" sz="3200" dirty="0">
                <a:latin typeface="Arial Black" pitchFamily="34" charset="0"/>
              </a:rPr>
              <a:t> </a:t>
            </a:r>
            <a:r>
              <a:rPr lang="en-US" sz="3200" dirty="0" err="1">
                <a:solidFill>
                  <a:srgbClr val="C00000"/>
                </a:solidFill>
                <a:latin typeface="Arial Black" pitchFamily="34" charset="0"/>
              </a:rPr>
              <a:t>bebas</a:t>
            </a:r>
            <a:r>
              <a:rPr lang="en-US" sz="3200" dirty="0">
                <a:solidFill>
                  <a:srgbClr val="C00000"/>
                </a:solidFill>
                <a:latin typeface="Arial Black" pitchFamily="34" charset="0"/>
              </a:rPr>
              <a:t> </a:t>
            </a:r>
            <a:r>
              <a:rPr lang="en-US" sz="3200" dirty="0" err="1">
                <a:solidFill>
                  <a:srgbClr val="C00000"/>
                </a:solidFill>
                <a:latin typeface="Arial Black" pitchFamily="34" charset="0"/>
              </a:rPr>
              <a:t>dari</a:t>
            </a:r>
            <a:r>
              <a:rPr lang="en-US" sz="3200" dirty="0">
                <a:solidFill>
                  <a:srgbClr val="C00000"/>
                </a:solidFill>
                <a:latin typeface="Arial Black" pitchFamily="34" charset="0"/>
              </a:rPr>
              <a:t> </a:t>
            </a:r>
            <a:r>
              <a:rPr lang="en-US" sz="3200" dirty="0" err="1">
                <a:solidFill>
                  <a:srgbClr val="C00000"/>
                </a:solidFill>
                <a:latin typeface="Arial Black" pitchFamily="34" charset="0"/>
              </a:rPr>
              <a:t>penyakit</a:t>
            </a:r>
            <a:endParaRPr lang="en-US" sz="3200" dirty="0">
              <a:solidFill>
                <a:srgbClr val="C00000"/>
              </a:solidFill>
              <a:latin typeface="Arial Black" pitchFamily="34" charset="0"/>
            </a:endParaRPr>
          </a:p>
          <a:p>
            <a:pPr marL="514350" indent="-514350">
              <a:lnSpc>
                <a:spcPct val="150000"/>
              </a:lnSpc>
              <a:buAutoNum type="arabicPeriod"/>
            </a:pPr>
            <a:r>
              <a:rPr lang="en-US" sz="3200" dirty="0" err="1">
                <a:latin typeface="Arial Black" pitchFamily="34" charset="0"/>
              </a:rPr>
              <a:t>Rapi</a:t>
            </a:r>
            <a:r>
              <a:rPr lang="en-US" sz="3200" dirty="0">
                <a:latin typeface="Arial Black" pitchFamily="34" charset="0"/>
              </a:rPr>
              <a:t> </a:t>
            </a:r>
            <a:r>
              <a:rPr lang="en-US" sz="3200" dirty="0" err="1">
                <a:latin typeface="Arial Black" pitchFamily="34" charset="0"/>
              </a:rPr>
              <a:t>artinya</a:t>
            </a:r>
            <a:r>
              <a:rPr lang="en-US" sz="3200" dirty="0">
                <a:latin typeface="Arial Black" pitchFamily="34" charset="0"/>
              </a:rPr>
              <a:t> </a:t>
            </a:r>
            <a:r>
              <a:rPr lang="en-US" sz="3200" dirty="0" err="1">
                <a:solidFill>
                  <a:srgbClr val="C00000"/>
                </a:solidFill>
                <a:latin typeface="Arial Black" pitchFamily="34" charset="0"/>
              </a:rPr>
              <a:t>teratur</a:t>
            </a:r>
            <a:r>
              <a:rPr lang="en-US" sz="3200" dirty="0">
                <a:solidFill>
                  <a:srgbClr val="C00000"/>
                </a:solidFill>
                <a:latin typeface="Arial Black" pitchFamily="34" charset="0"/>
              </a:rPr>
              <a:t> </a:t>
            </a:r>
            <a:r>
              <a:rPr lang="en-US" sz="3200" dirty="0" err="1">
                <a:solidFill>
                  <a:srgbClr val="C00000"/>
                </a:solidFill>
                <a:latin typeface="Arial Black" pitchFamily="34" charset="0"/>
              </a:rPr>
              <a:t>dengan</a:t>
            </a:r>
            <a:r>
              <a:rPr lang="en-US" sz="3200" dirty="0">
                <a:solidFill>
                  <a:srgbClr val="C00000"/>
                </a:solidFill>
                <a:latin typeface="Arial Black" pitchFamily="34" charset="0"/>
              </a:rPr>
              <a:t> </a:t>
            </a:r>
            <a:r>
              <a:rPr lang="en-US" sz="3200" dirty="0" err="1">
                <a:solidFill>
                  <a:srgbClr val="C00000"/>
                </a:solidFill>
                <a:latin typeface="Arial Black" pitchFamily="34" charset="0"/>
              </a:rPr>
              <a:t>baik</a:t>
            </a:r>
            <a:endParaRPr lang="en-US" sz="3200" dirty="0">
              <a:solidFill>
                <a:srgbClr val="C00000"/>
              </a:solidFill>
              <a:latin typeface="Arial Black" pitchFamily="34" charset="0"/>
            </a:endParaRPr>
          </a:p>
          <a:p>
            <a:pPr marL="514350" indent="-514350">
              <a:lnSpc>
                <a:spcPct val="150000"/>
              </a:lnSpc>
              <a:buAutoNum type="arabicPeriod"/>
            </a:pPr>
            <a:r>
              <a:rPr lang="en-US" sz="3200" dirty="0">
                <a:latin typeface="Arial Black" pitchFamily="34" charset="0"/>
              </a:rPr>
              <a:t>Taman </a:t>
            </a:r>
            <a:r>
              <a:rPr lang="en-US" sz="3200" dirty="0" err="1">
                <a:latin typeface="Arial Black" pitchFamily="34" charset="0"/>
              </a:rPr>
              <a:t>artinya</a:t>
            </a:r>
            <a:r>
              <a:rPr lang="en-US" sz="3200" dirty="0">
                <a:latin typeface="Arial Black" pitchFamily="34" charset="0"/>
              </a:rPr>
              <a:t> </a:t>
            </a:r>
            <a:r>
              <a:rPr lang="en-US" sz="3200" dirty="0" err="1">
                <a:solidFill>
                  <a:srgbClr val="C00000"/>
                </a:solidFill>
                <a:latin typeface="Arial Black" pitchFamily="34" charset="0"/>
              </a:rPr>
              <a:t>tempat</a:t>
            </a:r>
            <a:r>
              <a:rPr lang="en-US" sz="3200" dirty="0">
                <a:solidFill>
                  <a:srgbClr val="C00000"/>
                </a:solidFill>
                <a:latin typeface="Arial Black" pitchFamily="34" charset="0"/>
              </a:rPr>
              <a:t> </a:t>
            </a:r>
            <a:r>
              <a:rPr lang="en-US" sz="3200" dirty="0" err="1">
                <a:solidFill>
                  <a:srgbClr val="C00000"/>
                </a:solidFill>
                <a:latin typeface="Arial Black" pitchFamily="34" charset="0"/>
              </a:rPr>
              <a:t>bermain</a:t>
            </a:r>
            <a:r>
              <a:rPr lang="en-US" sz="3200" dirty="0">
                <a:solidFill>
                  <a:srgbClr val="C00000"/>
                </a:solidFill>
                <a:latin typeface="Arial Black" pitchFamily="34" charset="0"/>
              </a:rPr>
              <a:t> </a:t>
            </a:r>
            <a:r>
              <a:rPr lang="en-US" sz="3200" dirty="0" err="1">
                <a:solidFill>
                  <a:srgbClr val="C00000"/>
                </a:solidFill>
                <a:latin typeface="Arial Black" pitchFamily="34" charset="0"/>
              </a:rPr>
              <a:t>anak</a:t>
            </a:r>
            <a:endParaRPr lang="en-US" sz="3200" dirty="0">
              <a:solidFill>
                <a:srgbClr val="C00000"/>
              </a:solidFill>
              <a:latin typeface="Arial Black"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6" name="Flowchart: Alternate Process 5"/>
          <p:cNvSpPr/>
          <p:nvPr/>
        </p:nvSpPr>
        <p:spPr>
          <a:xfrm>
            <a:off x="2990335" y="348931"/>
            <a:ext cx="6086104" cy="108857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a:solidFill>
                  <a:srgbClr val="FF0000"/>
                </a:solidFill>
              </a:rPr>
              <a:t>ALAT-ALAT KEBERSIHAN</a:t>
            </a:r>
            <a:endParaRPr lang="en-US" sz="3600" b="1" dirty="0">
              <a:solidFill>
                <a:srgbClr val="FF0000"/>
              </a:solidFill>
            </a:endParaRPr>
          </a:p>
        </p:txBody>
      </p:sp>
      <p:pic>
        <p:nvPicPr>
          <p:cNvPr id="8" name="Picture 7" descr="C:\Users\ASUS\Documents\kemoceng.jpg"/>
          <p:cNvPicPr/>
          <p:nvPr/>
        </p:nvPicPr>
        <p:blipFill>
          <a:blip r:embed="rId2"/>
          <a:srcRect t="17164" b="26866"/>
          <a:stretch>
            <a:fillRect/>
          </a:stretch>
        </p:blipFill>
        <p:spPr bwMode="auto">
          <a:xfrm>
            <a:off x="345989" y="2195640"/>
            <a:ext cx="4806779" cy="3570160"/>
          </a:xfrm>
          <a:prstGeom prst="rect">
            <a:avLst/>
          </a:prstGeom>
          <a:noFill/>
          <a:ln w="9525">
            <a:noFill/>
            <a:miter lim="800000"/>
            <a:headEnd/>
            <a:tailEnd/>
          </a:ln>
        </p:spPr>
      </p:pic>
      <p:sp>
        <p:nvSpPr>
          <p:cNvPr id="9" name="Rectangle 8"/>
          <p:cNvSpPr/>
          <p:nvPr/>
        </p:nvSpPr>
        <p:spPr>
          <a:xfrm>
            <a:off x="5647235" y="2905406"/>
            <a:ext cx="5936342" cy="2308324"/>
          </a:xfrm>
          <a:prstGeom prst="rect">
            <a:avLst/>
          </a:prstGeom>
        </p:spPr>
        <p:txBody>
          <a:bodyPr wrap="square">
            <a:spAutoFit/>
          </a:bodyPr>
          <a:lstStyle/>
          <a:p>
            <a:r>
              <a:rPr lang="id-ID" sz="4800" b="1" dirty="0">
                <a:latin typeface="Comic Sans MS" panose="030F0702030302020204" pitchFamily="66" charset="0"/>
                <a:ea typeface="Calibri" panose="020F0502020204030204" pitchFamily="34" charset="0"/>
                <a:cs typeface="Times New Roman" panose="02020603050405020304" pitchFamily="18" charset="0"/>
              </a:rPr>
              <a:t>Kemoceng digunakan untuk membersihkan debu</a:t>
            </a:r>
            <a:endParaRPr lang="en-US" sz="4800" b="1" dirty="0"/>
          </a:p>
        </p:txBody>
      </p:sp>
    </p:spTree>
    <p:extLst>
      <p:ext uri="{BB962C8B-B14F-4D97-AF65-F5344CB8AC3E}">
        <p14:creationId xmlns:p14="http://schemas.microsoft.com/office/powerpoint/2010/main" val="357213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6531429" y="348341"/>
            <a:ext cx="5341257" cy="127725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b="1" dirty="0">
              <a:solidFill>
                <a:srgbClr val="FF0000"/>
              </a:solidFill>
            </a:endParaRPr>
          </a:p>
          <a:p>
            <a:pPr algn="ctr"/>
            <a:r>
              <a:rPr lang="id-ID" sz="3600" b="1" dirty="0">
                <a:solidFill>
                  <a:srgbClr val="FF0000"/>
                </a:solidFill>
              </a:rPr>
              <a:t>ALAT-ALAT KEBERSIHAN</a:t>
            </a:r>
            <a:r>
              <a:rPr lang="en-ID" sz="3600" dirty="0">
                <a:solidFill>
                  <a:srgbClr val="FF0000"/>
                </a:solidFill>
              </a:rPr>
              <a:t/>
            </a:r>
            <a:br>
              <a:rPr lang="en-ID" sz="3600" dirty="0">
                <a:solidFill>
                  <a:srgbClr val="FF0000"/>
                </a:solidFill>
              </a:rPr>
            </a:br>
            <a:endParaRPr lang="en-US" sz="3600" b="1" dirty="0">
              <a:solidFill>
                <a:srgbClr val="FF0000"/>
              </a:solidFill>
            </a:endParaRPr>
          </a:p>
        </p:txBody>
      </p:sp>
      <p:pic>
        <p:nvPicPr>
          <p:cNvPr id="6" name="Picture 5" descr="C:\Users\ASUS\Documents\sapu.jpg"/>
          <p:cNvPicPr/>
          <p:nvPr/>
        </p:nvPicPr>
        <p:blipFill>
          <a:blip r:embed="rId2"/>
          <a:srcRect l="22066" r="22066"/>
          <a:stretch>
            <a:fillRect/>
          </a:stretch>
        </p:blipFill>
        <p:spPr bwMode="auto">
          <a:xfrm>
            <a:off x="1210963" y="1075038"/>
            <a:ext cx="3126260" cy="4794421"/>
          </a:xfrm>
          <a:prstGeom prst="rect">
            <a:avLst/>
          </a:prstGeom>
          <a:noFill/>
          <a:ln w="9525">
            <a:noFill/>
            <a:miter lim="800000"/>
            <a:headEnd/>
            <a:tailEnd/>
          </a:ln>
        </p:spPr>
      </p:pic>
      <p:sp>
        <p:nvSpPr>
          <p:cNvPr id="8" name="Rectangle 7"/>
          <p:cNvSpPr/>
          <p:nvPr/>
        </p:nvSpPr>
        <p:spPr>
          <a:xfrm>
            <a:off x="4662616" y="1625600"/>
            <a:ext cx="5597611" cy="3027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6000" b="1" dirty="0">
                <a:solidFill>
                  <a:schemeClr val="tx1"/>
                </a:solidFill>
                <a:latin typeface="Broadway" pitchFamily="82" charset="0"/>
                <a:ea typeface="Calibri" panose="020F0502020204030204" pitchFamily="34" charset="0"/>
                <a:cs typeface="Times New Roman" panose="02020603050405020304" pitchFamily="18" charset="0"/>
              </a:rPr>
              <a:t>Sapu </a:t>
            </a:r>
            <a:r>
              <a:rPr lang="en-ID" sz="6000" b="1" dirty="0" err="1">
                <a:solidFill>
                  <a:schemeClr val="tx1"/>
                </a:solidFill>
                <a:latin typeface="Broadway" pitchFamily="82" charset="0"/>
                <a:ea typeface="Calibri" panose="020F0502020204030204" pitchFamily="34" charset="0"/>
                <a:cs typeface="Times New Roman" panose="02020603050405020304" pitchFamily="18" charset="0"/>
              </a:rPr>
              <a:t>ijuk</a:t>
            </a:r>
            <a:r>
              <a:rPr lang="en-ID" sz="6000" b="1" dirty="0">
                <a:solidFill>
                  <a:schemeClr val="tx1"/>
                </a:solidFill>
                <a:latin typeface="Broadway" pitchFamily="82" charset="0"/>
                <a:ea typeface="Calibri" panose="020F0502020204030204" pitchFamily="34" charset="0"/>
                <a:cs typeface="Times New Roman" panose="02020603050405020304" pitchFamily="18" charset="0"/>
              </a:rPr>
              <a:t> </a:t>
            </a:r>
            <a:r>
              <a:rPr lang="id-ID" sz="6000" b="1" dirty="0">
                <a:solidFill>
                  <a:schemeClr val="tx1"/>
                </a:solidFill>
                <a:latin typeface="Broadway" pitchFamily="82" charset="0"/>
                <a:ea typeface="Calibri" panose="020F0502020204030204" pitchFamily="34" charset="0"/>
                <a:cs typeface="Times New Roman" panose="02020603050405020304" pitchFamily="18" charset="0"/>
              </a:rPr>
              <a:t>digunakan untuk menyapu lantai</a:t>
            </a:r>
            <a:endParaRPr lang="en-US" sz="6000" b="1" dirty="0">
              <a:solidFill>
                <a:schemeClr val="tx1"/>
              </a:solidFill>
              <a:latin typeface="Broadway" pitchFamily="82" charset="0"/>
            </a:endParaRPr>
          </a:p>
        </p:txBody>
      </p:sp>
    </p:spTree>
    <p:extLst>
      <p:ext uri="{BB962C8B-B14F-4D97-AF65-F5344CB8AC3E}">
        <p14:creationId xmlns:p14="http://schemas.microsoft.com/office/powerpoint/2010/main" val="944370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567543" y="464456"/>
            <a:ext cx="5529944" cy="127725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b="1" dirty="0">
              <a:solidFill>
                <a:srgbClr val="FF0000"/>
              </a:solidFill>
            </a:endParaRPr>
          </a:p>
          <a:p>
            <a:pPr algn="ctr"/>
            <a:r>
              <a:rPr lang="id-ID" sz="3600" b="1" dirty="0">
                <a:solidFill>
                  <a:srgbClr val="FF0000"/>
                </a:solidFill>
              </a:rPr>
              <a:t>ALAT-ALAT KEBERSIHAN</a:t>
            </a:r>
            <a:r>
              <a:rPr lang="en-ID" sz="3600" dirty="0">
                <a:solidFill>
                  <a:srgbClr val="FF0000"/>
                </a:solidFill>
              </a:rPr>
              <a:t/>
            </a:r>
            <a:br>
              <a:rPr lang="en-ID" sz="3600" dirty="0">
                <a:solidFill>
                  <a:srgbClr val="FF0000"/>
                </a:solidFill>
              </a:rPr>
            </a:br>
            <a:endParaRPr lang="en-US" sz="3600" b="1" dirty="0">
              <a:solidFill>
                <a:srgbClr val="FF0000"/>
              </a:solidFill>
            </a:endParaRPr>
          </a:p>
        </p:txBody>
      </p:sp>
      <p:sp>
        <p:nvSpPr>
          <p:cNvPr id="7" name="Flowchart: Internal Storage 6"/>
          <p:cNvSpPr/>
          <p:nvPr/>
        </p:nvSpPr>
        <p:spPr>
          <a:xfrm>
            <a:off x="1954130" y="2336997"/>
            <a:ext cx="5064507" cy="3585028"/>
          </a:xfrm>
          <a:prstGeom prst="flowChartInternalStorag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tabLst>
                <a:tab pos="1517650" algn="l"/>
              </a:tabLst>
            </a:pPr>
            <a:r>
              <a:rPr lang="id-ID" sz="3600" b="1"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Sapu lidi digunakan untuk membersihkan halaman rumah.</a:t>
            </a:r>
            <a:endParaRPr lang="en-ID" sz="3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C:\Users\ASUS\Documents\sapu_lidi.jpg"/>
          <p:cNvPicPr/>
          <p:nvPr/>
        </p:nvPicPr>
        <p:blipFill>
          <a:blip r:embed="rId2"/>
          <a:srcRect b="18831"/>
          <a:stretch>
            <a:fillRect/>
          </a:stretch>
        </p:blipFill>
        <p:spPr bwMode="auto">
          <a:xfrm>
            <a:off x="7747687" y="1779373"/>
            <a:ext cx="4015946" cy="3855308"/>
          </a:xfrm>
          <a:prstGeom prst="rect">
            <a:avLst/>
          </a:prstGeom>
          <a:noFill/>
          <a:ln w="9525">
            <a:noFill/>
            <a:miter lim="800000"/>
            <a:headEnd/>
            <a:tailEnd/>
          </a:ln>
        </p:spPr>
      </p:pic>
    </p:spTree>
    <p:extLst>
      <p:ext uri="{BB962C8B-B14F-4D97-AF65-F5344CB8AC3E}">
        <p14:creationId xmlns:p14="http://schemas.microsoft.com/office/powerpoint/2010/main" val="3089136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2248145" y="608422"/>
            <a:ext cx="5718628" cy="127725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b="1" dirty="0">
              <a:solidFill>
                <a:srgbClr val="FF0000"/>
              </a:solidFill>
            </a:endParaRPr>
          </a:p>
          <a:p>
            <a:pPr algn="ctr"/>
            <a:r>
              <a:rPr lang="id-ID" sz="3600" b="1" dirty="0">
                <a:solidFill>
                  <a:srgbClr val="FF0000"/>
                </a:solidFill>
              </a:rPr>
              <a:t>ALAT-ALAT KEBERSIHAN</a:t>
            </a:r>
            <a:r>
              <a:rPr lang="en-ID" sz="3600" dirty="0">
                <a:solidFill>
                  <a:srgbClr val="FF0000"/>
                </a:solidFill>
              </a:rPr>
              <a:t/>
            </a:r>
            <a:br>
              <a:rPr lang="en-ID" sz="3600" dirty="0">
                <a:solidFill>
                  <a:srgbClr val="FF0000"/>
                </a:solidFill>
              </a:rPr>
            </a:br>
            <a:endParaRPr lang="en-US" sz="3600" b="1" dirty="0">
              <a:solidFill>
                <a:srgbClr val="FF0000"/>
              </a:solidFill>
            </a:endParaRPr>
          </a:p>
        </p:txBody>
      </p:sp>
      <p:sp>
        <p:nvSpPr>
          <p:cNvPr id="7" name="Flowchart: Internal Storage 6"/>
          <p:cNvSpPr/>
          <p:nvPr/>
        </p:nvSpPr>
        <p:spPr>
          <a:xfrm>
            <a:off x="-1" y="2394857"/>
            <a:ext cx="7242629" cy="2365829"/>
          </a:xfrm>
          <a:prstGeom prst="flowChartInternalStorag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tabLst>
                <a:tab pos="1517650" algn="l"/>
              </a:tabLst>
            </a:pPr>
            <a:r>
              <a:rPr lang="id-ID" sz="44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Kain pel digunakan untuk mengepel lantai.</a:t>
            </a:r>
            <a:endParaRPr lang="en-ID" sz="4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tabLst>
                <a:tab pos="810260" algn="l"/>
              </a:tabLst>
            </a:pPr>
            <a:r>
              <a:rPr lang="id-ID" sz="44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a:t>
            </a:r>
            <a:endParaRPr lang="en-ID" sz="4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Users\ASUS\Documents\kain pel.jpg"/>
          <p:cNvPicPr>
            <a:picLocks noChangeAspect="1" noChangeArrowheads="1"/>
          </p:cNvPicPr>
          <p:nvPr/>
        </p:nvPicPr>
        <p:blipFill>
          <a:blip r:embed="rId2"/>
          <a:srcRect/>
          <a:stretch>
            <a:fillRect/>
          </a:stretch>
        </p:blipFill>
        <p:spPr bwMode="auto">
          <a:xfrm>
            <a:off x="7525266" y="2038865"/>
            <a:ext cx="3859426" cy="4361936"/>
          </a:xfrm>
          <a:prstGeom prst="rect">
            <a:avLst/>
          </a:prstGeom>
          <a:noFill/>
        </p:spPr>
      </p:pic>
    </p:spTree>
    <p:extLst>
      <p:ext uri="{BB962C8B-B14F-4D97-AF65-F5344CB8AC3E}">
        <p14:creationId xmlns:p14="http://schemas.microsoft.com/office/powerpoint/2010/main" val="85910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256</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Broadway</vt:lpstr>
      <vt:lpstr>Calibri</vt:lpstr>
      <vt:lpstr>Calibri Light</vt:lpstr>
      <vt:lpstr>Century Gothic</vt:lpstr>
      <vt:lpstr>Comic Sans MS</vt:lpstr>
      <vt:lpstr>Times New Roman</vt:lpstr>
      <vt:lpstr>Office Theme</vt:lpstr>
      <vt:lpstr>PowerPoint Presentation</vt:lpstr>
      <vt:lpstr>PowerPoint Presentation</vt:lpstr>
      <vt:lpstr>PowerPoint Presentation</vt:lpstr>
      <vt:lpstr>PowerPoint Presentation</vt:lpstr>
      <vt:lpstr> Kosa Kata Tentang Kebersihan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thalia marta yuliana</dc:creator>
  <cp:lastModifiedBy>thalia marta yuliana</cp:lastModifiedBy>
  <cp:revision>49</cp:revision>
  <dcterms:created xsi:type="dcterms:W3CDTF">2020-05-28T02:21:54Z</dcterms:created>
  <dcterms:modified xsi:type="dcterms:W3CDTF">2020-11-06T02:14:51Z</dcterms:modified>
</cp:coreProperties>
</file>