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7" r:id="rId1"/>
  </p:sldMasterIdLst>
  <p:sldIdLst>
    <p:sldId id="256" r:id="rId2"/>
    <p:sldId id="262" r:id="rId3"/>
    <p:sldId id="267" r:id="rId4"/>
    <p:sldId id="257" r:id="rId5"/>
    <p:sldId id="258" r:id="rId6"/>
    <p:sldId id="259" r:id="rId7"/>
    <p:sldId id="268" r:id="rId8"/>
    <p:sldId id="260" r:id="rId9"/>
    <p:sldId id="265" r:id="rId10"/>
    <p:sldId id="263" r:id="rId11"/>
    <p:sldId id="264" r:id="rId12"/>
    <p:sldId id="266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Gaya Medium 2 - Akse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3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2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680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97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4183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353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502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59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90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4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69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2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0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4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456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04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5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ambar 4">
            <a:extLst>
              <a:ext uri="{FF2B5EF4-FFF2-40B4-BE49-F238E27FC236}">
                <a16:creationId xmlns:a16="http://schemas.microsoft.com/office/drawing/2014/main" xmlns="" id="{3D4DF930-1ADA-49DB-B8C5-321846A67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45340" cy="700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5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152171"/>
              </p:ext>
            </p:extLst>
          </p:nvPr>
        </p:nvGraphicFramePr>
        <p:xfrm>
          <a:off x="1162050" y="2511553"/>
          <a:ext cx="9371838" cy="40111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74172">
                  <a:extLst>
                    <a:ext uri="{9D8B030D-6E8A-4147-A177-3AD203B41FA5}">
                      <a16:colId xmlns:a16="http://schemas.microsoft.com/office/drawing/2014/main" xmlns="" val="1161705381"/>
                    </a:ext>
                  </a:extLst>
                </a:gridCol>
                <a:gridCol w="2267709">
                  <a:extLst>
                    <a:ext uri="{9D8B030D-6E8A-4147-A177-3AD203B41FA5}">
                      <a16:colId xmlns:a16="http://schemas.microsoft.com/office/drawing/2014/main" xmlns="" val="922103323"/>
                    </a:ext>
                  </a:extLst>
                </a:gridCol>
                <a:gridCol w="2342711">
                  <a:extLst>
                    <a:ext uri="{9D8B030D-6E8A-4147-A177-3AD203B41FA5}">
                      <a16:colId xmlns:a16="http://schemas.microsoft.com/office/drawing/2014/main" xmlns="" val="1000490028"/>
                    </a:ext>
                  </a:extLst>
                </a:gridCol>
                <a:gridCol w="2387246">
                  <a:extLst>
                    <a:ext uri="{9D8B030D-6E8A-4147-A177-3AD203B41FA5}">
                      <a16:colId xmlns:a16="http://schemas.microsoft.com/office/drawing/2014/main" xmlns="" val="4061841464"/>
                    </a:ext>
                  </a:extLst>
                </a:gridCol>
              </a:tblGrid>
              <a:tr h="689136">
                <a:tc>
                  <a:txBody>
                    <a:bodyPr/>
                    <a:lstStyle/>
                    <a:p>
                      <a:pPr marL="226060" marR="198755" algn="ctr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ID" sz="3200" dirty="0" smtClean="0">
                          <a:solidFill>
                            <a:schemeClr val="bg2"/>
                          </a:solidFill>
                          <a:effectLst/>
                        </a:rPr>
                        <a:t>B</a:t>
                      </a:r>
                      <a:r>
                        <a:rPr lang="id-ID" sz="3200" dirty="0" smtClean="0">
                          <a:solidFill>
                            <a:schemeClr val="bg2"/>
                          </a:solidFill>
                          <a:effectLst/>
                        </a:rPr>
                        <a:t>ilangan</a:t>
                      </a:r>
                      <a:endParaRPr lang="en-ID" sz="32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33375" marR="306705" algn="ctr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ID" sz="3200" dirty="0" smtClean="0">
                          <a:solidFill>
                            <a:schemeClr val="bg2"/>
                          </a:solidFill>
                          <a:effectLst/>
                        </a:rPr>
                        <a:t>R</a:t>
                      </a:r>
                      <a:r>
                        <a:rPr lang="id-ID" sz="3200" dirty="0" smtClean="0">
                          <a:solidFill>
                            <a:schemeClr val="bg2"/>
                          </a:solidFill>
                          <a:effectLst/>
                        </a:rPr>
                        <a:t>atusan</a:t>
                      </a:r>
                      <a:endParaRPr lang="en-ID" sz="32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32105" marR="306070" algn="ctr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ID" sz="3200" dirty="0" smtClean="0">
                          <a:solidFill>
                            <a:schemeClr val="bg2"/>
                          </a:solidFill>
                          <a:effectLst/>
                        </a:rPr>
                        <a:t>P</a:t>
                      </a:r>
                      <a:r>
                        <a:rPr lang="id-ID" sz="3200" dirty="0" smtClean="0">
                          <a:solidFill>
                            <a:schemeClr val="bg2"/>
                          </a:solidFill>
                          <a:effectLst/>
                        </a:rPr>
                        <a:t>uluhan</a:t>
                      </a:r>
                      <a:endParaRPr lang="en-ID" sz="32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94970" marR="368935" algn="ctr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ID" sz="3200" dirty="0" smtClean="0">
                          <a:solidFill>
                            <a:schemeClr val="bg2"/>
                          </a:solidFill>
                          <a:effectLst/>
                        </a:rPr>
                        <a:t>S</a:t>
                      </a:r>
                      <a:r>
                        <a:rPr lang="id-ID" sz="3200" dirty="0" smtClean="0">
                          <a:solidFill>
                            <a:schemeClr val="bg2"/>
                          </a:solidFill>
                          <a:effectLst/>
                        </a:rPr>
                        <a:t>atuan</a:t>
                      </a:r>
                      <a:endParaRPr lang="en-ID" sz="32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4235978"/>
                  </a:ext>
                </a:extLst>
              </a:tr>
              <a:tr h="664406">
                <a:tc>
                  <a:txBody>
                    <a:bodyPr/>
                    <a:lstStyle/>
                    <a:p>
                      <a:pPr marL="226060" marR="188595" algn="ctr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id-ID" sz="3200" dirty="0">
                          <a:solidFill>
                            <a:srgbClr val="002060"/>
                          </a:solidFill>
                          <a:effectLst/>
                        </a:rPr>
                        <a:t>153</a:t>
                      </a:r>
                      <a:endParaRPr lang="en-ID" sz="3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33375" marR="290830" algn="ctr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id-ID" sz="3200" dirty="0">
                          <a:solidFill>
                            <a:srgbClr val="002060"/>
                          </a:solidFill>
                          <a:effectLst/>
                        </a:rPr>
                        <a:t>. . .</a:t>
                      </a:r>
                      <a:endParaRPr lang="en-ID" sz="3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32105" marR="290195" algn="ctr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id-ID" sz="3200" dirty="0">
                          <a:solidFill>
                            <a:srgbClr val="002060"/>
                          </a:solidFill>
                          <a:effectLst/>
                        </a:rPr>
                        <a:t>. . .</a:t>
                      </a:r>
                      <a:endParaRPr lang="en-ID" sz="3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94970" marR="353060" algn="ctr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id-ID" sz="3200" dirty="0">
                          <a:solidFill>
                            <a:srgbClr val="002060"/>
                          </a:solidFill>
                          <a:effectLst/>
                        </a:rPr>
                        <a:t>. . .</a:t>
                      </a:r>
                      <a:endParaRPr lang="en-ID" sz="3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915902"/>
                  </a:ext>
                </a:extLst>
              </a:tr>
              <a:tr h="664406">
                <a:tc>
                  <a:txBody>
                    <a:bodyPr/>
                    <a:lstStyle/>
                    <a:p>
                      <a:pPr marL="226060" marR="197485" algn="ctr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id-ID" sz="3200" dirty="0">
                          <a:solidFill>
                            <a:srgbClr val="002060"/>
                          </a:solidFill>
                          <a:effectLst/>
                        </a:rPr>
                        <a:t>256</a:t>
                      </a:r>
                      <a:endParaRPr lang="en-ID" sz="3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33375" marR="290830" algn="ctr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id-ID" sz="3200" dirty="0">
                          <a:solidFill>
                            <a:srgbClr val="002060"/>
                          </a:solidFill>
                          <a:effectLst/>
                        </a:rPr>
                        <a:t>. . .</a:t>
                      </a:r>
                      <a:endParaRPr lang="en-ID" sz="3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32105" marR="290195" algn="ctr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id-ID" sz="3200" dirty="0">
                          <a:solidFill>
                            <a:srgbClr val="002060"/>
                          </a:solidFill>
                          <a:effectLst/>
                        </a:rPr>
                        <a:t>. . .</a:t>
                      </a:r>
                      <a:endParaRPr lang="en-ID" sz="3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94970" marR="353060" algn="ctr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id-ID" sz="3200" dirty="0">
                          <a:solidFill>
                            <a:srgbClr val="002060"/>
                          </a:solidFill>
                          <a:effectLst/>
                        </a:rPr>
                        <a:t>. . .</a:t>
                      </a:r>
                      <a:endParaRPr lang="en-ID" sz="3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9640645"/>
                  </a:ext>
                </a:extLst>
              </a:tr>
              <a:tr h="664406">
                <a:tc>
                  <a:txBody>
                    <a:bodyPr/>
                    <a:lstStyle/>
                    <a:p>
                      <a:pPr marL="217805" marR="198755" algn="ctr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id-ID" sz="3200" dirty="0">
                          <a:solidFill>
                            <a:srgbClr val="002060"/>
                          </a:solidFill>
                          <a:effectLst/>
                        </a:rPr>
                        <a:t>424</a:t>
                      </a:r>
                      <a:endParaRPr lang="en-ID" sz="3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3375" marR="290830" algn="ctr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id-ID" sz="3200" dirty="0">
                          <a:solidFill>
                            <a:srgbClr val="002060"/>
                          </a:solidFill>
                          <a:effectLst/>
                        </a:rPr>
                        <a:t>. . .</a:t>
                      </a:r>
                      <a:endParaRPr lang="en-ID" sz="3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2105" marR="289560" algn="ctr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id-ID" sz="3200" dirty="0">
                          <a:solidFill>
                            <a:srgbClr val="002060"/>
                          </a:solidFill>
                          <a:effectLst/>
                        </a:rPr>
                        <a:t>. . .</a:t>
                      </a:r>
                      <a:endParaRPr lang="en-ID" sz="3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4970" marR="353060" algn="ctr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id-ID" sz="3200" dirty="0">
                          <a:solidFill>
                            <a:srgbClr val="002060"/>
                          </a:solidFill>
                          <a:effectLst/>
                        </a:rPr>
                        <a:t>. . .</a:t>
                      </a:r>
                      <a:endParaRPr lang="en-ID" sz="3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4455930"/>
                  </a:ext>
                </a:extLst>
              </a:tr>
              <a:tr h="664406">
                <a:tc>
                  <a:txBody>
                    <a:bodyPr/>
                    <a:lstStyle/>
                    <a:p>
                      <a:pPr marL="226060" marR="187960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id-ID" sz="3200" dirty="0">
                          <a:solidFill>
                            <a:srgbClr val="002060"/>
                          </a:solidFill>
                          <a:effectLst/>
                        </a:rPr>
                        <a:t>167</a:t>
                      </a:r>
                      <a:endParaRPr lang="en-ID" sz="3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3375" marR="290830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id-ID" sz="3200" dirty="0">
                          <a:solidFill>
                            <a:srgbClr val="002060"/>
                          </a:solidFill>
                          <a:effectLst/>
                        </a:rPr>
                        <a:t>. . .</a:t>
                      </a:r>
                      <a:endParaRPr lang="en-ID" sz="3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2105" marR="289560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id-ID" sz="3200" dirty="0">
                          <a:solidFill>
                            <a:srgbClr val="002060"/>
                          </a:solidFill>
                          <a:effectLst/>
                        </a:rPr>
                        <a:t>. . .</a:t>
                      </a:r>
                      <a:endParaRPr lang="en-ID" sz="3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4970" marR="353060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id-ID" sz="3200" dirty="0">
                          <a:solidFill>
                            <a:srgbClr val="002060"/>
                          </a:solidFill>
                          <a:effectLst/>
                        </a:rPr>
                        <a:t>. . .</a:t>
                      </a:r>
                      <a:endParaRPr lang="en-ID" sz="3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4197342"/>
                  </a:ext>
                </a:extLst>
              </a:tr>
              <a:tr h="664406">
                <a:tc>
                  <a:txBody>
                    <a:bodyPr/>
                    <a:lstStyle/>
                    <a:p>
                      <a:pPr marL="226060" marR="197485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id-ID" sz="3200" dirty="0">
                          <a:solidFill>
                            <a:srgbClr val="002060"/>
                          </a:solidFill>
                          <a:effectLst/>
                        </a:rPr>
                        <a:t>369</a:t>
                      </a:r>
                      <a:endParaRPr lang="en-ID" sz="3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3375" marR="290830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id-ID" sz="3200" dirty="0">
                          <a:solidFill>
                            <a:srgbClr val="002060"/>
                          </a:solidFill>
                          <a:effectLst/>
                        </a:rPr>
                        <a:t>. . .</a:t>
                      </a:r>
                      <a:endParaRPr lang="en-ID" sz="3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2105" marR="289560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id-ID" sz="3200" dirty="0">
                          <a:solidFill>
                            <a:srgbClr val="002060"/>
                          </a:solidFill>
                          <a:effectLst/>
                        </a:rPr>
                        <a:t>. . .</a:t>
                      </a:r>
                      <a:endParaRPr lang="en-ID" sz="3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4970" marR="353060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id-ID" sz="3200" dirty="0">
                          <a:solidFill>
                            <a:srgbClr val="002060"/>
                          </a:solidFill>
                          <a:effectLst/>
                        </a:rPr>
                        <a:t>. . .</a:t>
                      </a:r>
                      <a:endParaRPr lang="en-ID" sz="3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7289735"/>
                  </a:ext>
                </a:extLst>
              </a:tr>
            </a:tbl>
          </a:graphicData>
        </a:graphic>
      </p:graphicFrame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652838" y="34559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009650" y="801843"/>
            <a:ext cx="8617268" cy="7983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200" b="1" dirty="0" err="1" smtClean="0">
                <a:solidFill>
                  <a:schemeClr val="tx1"/>
                </a:solidFill>
              </a:rPr>
              <a:t>Lengkapilah</a:t>
            </a:r>
            <a:r>
              <a:rPr lang="en-ID" sz="3200" b="1" dirty="0" smtClean="0">
                <a:solidFill>
                  <a:schemeClr val="tx1"/>
                </a:solidFill>
              </a:rPr>
              <a:t> </a:t>
            </a:r>
            <a:r>
              <a:rPr lang="en-ID" sz="3200" b="1" dirty="0" err="1" smtClean="0">
                <a:solidFill>
                  <a:schemeClr val="tx1"/>
                </a:solidFill>
              </a:rPr>
              <a:t>tabel</a:t>
            </a:r>
            <a:r>
              <a:rPr lang="en-ID" sz="3200" b="1" dirty="0" smtClean="0">
                <a:solidFill>
                  <a:schemeClr val="tx1"/>
                </a:solidFill>
              </a:rPr>
              <a:t> </a:t>
            </a:r>
            <a:r>
              <a:rPr lang="en-ID" sz="3200" b="1" dirty="0" err="1" smtClean="0">
                <a:solidFill>
                  <a:schemeClr val="tx1"/>
                </a:solidFill>
              </a:rPr>
              <a:t>nilai</a:t>
            </a:r>
            <a:r>
              <a:rPr lang="en-ID" sz="3200" b="1" dirty="0" smtClean="0">
                <a:solidFill>
                  <a:schemeClr val="tx1"/>
                </a:solidFill>
              </a:rPr>
              <a:t> </a:t>
            </a:r>
            <a:r>
              <a:rPr lang="en-ID" sz="3200" b="1" dirty="0" err="1" smtClean="0">
                <a:solidFill>
                  <a:schemeClr val="tx1"/>
                </a:solidFill>
              </a:rPr>
              <a:t>angka</a:t>
            </a:r>
            <a:r>
              <a:rPr lang="en-ID" sz="3200" b="1" dirty="0" smtClean="0">
                <a:solidFill>
                  <a:schemeClr val="tx1"/>
                </a:solidFill>
              </a:rPr>
              <a:t>  di </a:t>
            </a:r>
            <a:r>
              <a:rPr lang="en-ID" sz="3200" b="1" dirty="0" err="1" smtClean="0">
                <a:solidFill>
                  <a:schemeClr val="tx1"/>
                </a:solidFill>
              </a:rPr>
              <a:t>bawah</a:t>
            </a:r>
            <a:r>
              <a:rPr lang="en-ID" sz="3200" b="1" dirty="0" smtClean="0">
                <a:solidFill>
                  <a:schemeClr val="tx1"/>
                </a:solidFill>
              </a:rPr>
              <a:t> </a:t>
            </a:r>
            <a:r>
              <a:rPr lang="en-ID" sz="3200" b="1" dirty="0" err="1" smtClean="0">
                <a:solidFill>
                  <a:schemeClr val="tx1"/>
                </a:solidFill>
              </a:rPr>
              <a:t>ini</a:t>
            </a:r>
            <a:r>
              <a:rPr lang="en-ID" sz="3200" b="1" dirty="0" smtClean="0">
                <a:solidFill>
                  <a:schemeClr val="tx1"/>
                </a:solidFill>
              </a:rPr>
              <a:t> !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170465"/>
              </p:ext>
            </p:extLst>
          </p:nvPr>
        </p:nvGraphicFramePr>
        <p:xfrm>
          <a:off x="1548760" y="1998726"/>
          <a:ext cx="7893565" cy="41208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98380">
                  <a:extLst>
                    <a:ext uri="{9D8B030D-6E8A-4147-A177-3AD203B41FA5}">
                      <a16:colId xmlns:a16="http://schemas.microsoft.com/office/drawing/2014/main" xmlns="" val="1887364985"/>
                    </a:ext>
                  </a:extLst>
                </a:gridCol>
                <a:gridCol w="2702893">
                  <a:extLst>
                    <a:ext uri="{9D8B030D-6E8A-4147-A177-3AD203B41FA5}">
                      <a16:colId xmlns:a16="http://schemas.microsoft.com/office/drawing/2014/main" xmlns="" val="879362827"/>
                    </a:ext>
                  </a:extLst>
                </a:gridCol>
                <a:gridCol w="2792292">
                  <a:extLst>
                    <a:ext uri="{9D8B030D-6E8A-4147-A177-3AD203B41FA5}">
                      <a16:colId xmlns:a16="http://schemas.microsoft.com/office/drawing/2014/main" xmlns="" val="1550044763"/>
                    </a:ext>
                  </a:extLst>
                </a:gridCol>
              </a:tblGrid>
              <a:tr h="707935">
                <a:tc>
                  <a:txBody>
                    <a:bodyPr/>
                    <a:lstStyle/>
                    <a:p>
                      <a:pPr marL="226060" marR="198755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ID" sz="3600" dirty="0" smtClean="0">
                          <a:solidFill>
                            <a:srgbClr val="002060"/>
                          </a:solidFill>
                          <a:effectLst/>
                        </a:rPr>
                        <a:t>B</a:t>
                      </a:r>
                      <a:r>
                        <a:rPr lang="id-ID" sz="3600" dirty="0" smtClean="0">
                          <a:solidFill>
                            <a:srgbClr val="002060"/>
                          </a:solidFill>
                          <a:effectLst/>
                        </a:rPr>
                        <a:t>ilangan</a:t>
                      </a:r>
                      <a:endParaRPr lang="en-ID" sz="3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5120" marR="306705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ID" sz="36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Angka</a:t>
                      </a:r>
                      <a:endParaRPr lang="en-ID" sz="3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8770" marR="306070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ID" sz="3600" dirty="0" smtClean="0">
                          <a:solidFill>
                            <a:srgbClr val="002060"/>
                          </a:solidFill>
                          <a:effectLst/>
                        </a:rPr>
                        <a:t>T</a:t>
                      </a:r>
                      <a:r>
                        <a:rPr lang="id-ID" sz="3600" dirty="0" smtClean="0">
                          <a:solidFill>
                            <a:srgbClr val="002060"/>
                          </a:solidFill>
                          <a:effectLst/>
                        </a:rPr>
                        <a:t>empat</a:t>
                      </a:r>
                      <a:endParaRPr lang="en-ID" sz="3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2832802"/>
                  </a:ext>
                </a:extLst>
              </a:tr>
              <a:tr h="682592">
                <a:tc>
                  <a:txBody>
                    <a:bodyPr/>
                    <a:lstStyle/>
                    <a:p>
                      <a:pPr marL="226060" marR="188595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id-ID" sz="3600" b="1" dirty="0">
                          <a:solidFill>
                            <a:srgbClr val="002060"/>
                          </a:solidFill>
                          <a:effectLst/>
                        </a:rPr>
                        <a:t>153</a:t>
                      </a:r>
                      <a:endParaRPr lang="en-ID" sz="3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id-ID" sz="3600" b="1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en-ID" sz="3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32105" marR="295275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endParaRPr lang="en-ID" sz="3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3989330"/>
                  </a:ext>
                </a:extLst>
              </a:tr>
              <a:tr h="682592">
                <a:tc>
                  <a:txBody>
                    <a:bodyPr/>
                    <a:lstStyle/>
                    <a:p>
                      <a:pPr marL="226060" marR="197485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id-ID" sz="3600" b="1" dirty="0">
                          <a:solidFill>
                            <a:srgbClr val="002060"/>
                          </a:solidFill>
                          <a:effectLst/>
                        </a:rPr>
                        <a:t>256</a:t>
                      </a:r>
                      <a:endParaRPr lang="en-ID" sz="3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ID" sz="3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ID" sz="3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2105" marR="290195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id-ID" sz="3600" dirty="0">
                          <a:solidFill>
                            <a:srgbClr val="002060"/>
                          </a:solidFill>
                          <a:effectLst/>
                        </a:rPr>
                        <a:t>. . .</a:t>
                      </a:r>
                      <a:endParaRPr lang="en-ID" sz="3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189985"/>
                  </a:ext>
                </a:extLst>
              </a:tr>
              <a:tr h="682592">
                <a:tc>
                  <a:txBody>
                    <a:bodyPr/>
                    <a:lstStyle/>
                    <a:p>
                      <a:pPr marL="217805" marR="198755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id-ID" sz="3600" b="1" dirty="0">
                          <a:solidFill>
                            <a:srgbClr val="002060"/>
                          </a:solidFill>
                          <a:effectLst/>
                        </a:rPr>
                        <a:t>424</a:t>
                      </a:r>
                      <a:endParaRPr lang="en-ID" sz="3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3375" marR="290830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ID" sz="3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ID" sz="3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2105" marR="294640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endParaRPr lang="en-ID" sz="3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8774089"/>
                  </a:ext>
                </a:extLst>
              </a:tr>
              <a:tr h="682592">
                <a:tc>
                  <a:txBody>
                    <a:bodyPr/>
                    <a:lstStyle/>
                    <a:p>
                      <a:pPr marL="226060" marR="188595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id-ID" sz="3600" b="1" dirty="0">
                          <a:solidFill>
                            <a:srgbClr val="002060"/>
                          </a:solidFill>
                          <a:effectLst/>
                        </a:rPr>
                        <a:t>167</a:t>
                      </a:r>
                      <a:endParaRPr lang="en-ID" sz="3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33375" marR="290830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ID" sz="3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D" sz="3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32105" marR="290195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id-ID" sz="3600" dirty="0">
                          <a:solidFill>
                            <a:srgbClr val="002060"/>
                          </a:solidFill>
                          <a:effectLst/>
                        </a:rPr>
                        <a:t>. . .</a:t>
                      </a:r>
                      <a:endParaRPr lang="en-ID" sz="3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7265054"/>
                  </a:ext>
                </a:extLst>
              </a:tr>
              <a:tr h="682592">
                <a:tc>
                  <a:txBody>
                    <a:bodyPr/>
                    <a:lstStyle/>
                    <a:p>
                      <a:pPr marL="226060" marR="197485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id-ID" sz="3600" b="1" dirty="0">
                          <a:solidFill>
                            <a:srgbClr val="002060"/>
                          </a:solidFill>
                          <a:effectLst/>
                        </a:rPr>
                        <a:t>369</a:t>
                      </a:r>
                      <a:endParaRPr lang="en-ID" sz="3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id-ID" sz="3600" b="1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en-ID" sz="3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2105" marR="290195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id-ID" sz="3600" dirty="0">
                          <a:solidFill>
                            <a:srgbClr val="002060"/>
                          </a:solidFill>
                          <a:effectLst/>
                        </a:rPr>
                        <a:t>. . .</a:t>
                      </a:r>
                      <a:endParaRPr lang="en-ID" sz="3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9498348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652838" y="345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402079" y="814035"/>
            <a:ext cx="8186928" cy="768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 b="1" dirty="0" err="1" smtClean="0">
                <a:solidFill>
                  <a:srgbClr val="C00000"/>
                </a:solidFill>
              </a:rPr>
              <a:t>Lengkapilah</a:t>
            </a:r>
            <a:r>
              <a:rPr lang="en-ID" sz="2800" b="1" dirty="0" smtClean="0">
                <a:solidFill>
                  <a:srgbClr val="C00000"/>
                </a:solidFill>
              </a:rPr>
              <a:t> </a:t>
            </a:r>
            <a:r>
              <a:rPr lang="en-ID" sz="2800" b="1" dirty="0" err="1" smtClean="0">
                <a:solidFill>
                  <a:srgbClr val="C00000"/>
                </a:solidFill>
              </a:rPr>
              <a:t>tabel</a:t>
            </a:r>
            <a:r>
              <a:rPr lang="en-ID" sz="2800" b="1" dirty="0" smtClean="0">
                <a:solidFill>
                  <a:srgbClr val="C00000"/>
                </a:solidFill>
              </a:rPr>
              <a:t> </a:t>
            </a:r>
            <a:r>
              <a:rPr lang="en-ID" sz="2800" b="1" dirty="0" err="1" smtClean="0">
                <a:solidFill>
                  <a:srgbClr val="C00000"/>
                </a:solidFill>
              </a:rPr>
              <a:t>nilai</a:t>
            </a:r>
            <a:r>
              <a:rPr lang="en-ID" sz="2800" b="1" dirty="0" smtClean="0">
                <a:solidFill>
                  <a:srgbClr val="C00000"/>
                </a:solidFill>
              </a:rPr>
              <a:t> </a:t>
            </a:r>
            <a:r>
              <a:rPr lang="en-ID" sz="2800" b="1" dirty="0" err="1" smtClean="0">
                <a:solidFill>
                  <a:srgbClr val="C00000"/>
                </a:solidFill>
              </a:rPr>
              <a:t>tempat</a:t>
            </a:r>
            <a:r>
              <a:rPr lang="en-ID" sz="2800" b="1" dirty="0" smtClean="0">
                <a:solidFill>
                  <a:srgbClr val="C00000"/>
                </a:solidFill>
              </a:rPr>
              <a:t> di </a:t>
            </a:r>
            <a:r>
              <a:rPr lang="en-ID" sz="2800" b="1" dirty="0" err="1" smtClean="0">
                <a:solidFill>
                  <a:srgbClr val="C00000"/>
                </a:solidFill>
              </a:rPr>
              <a:t>bawah</a:t>
            </a:r>
            <a:r>
              <a:rPr lang="en-ID" sz="2800" b="1" dirty="0" smtClean="0">
                <a:solidFill>
                  <a:srgbClr val="C00000"/>
                </a:solidFill>
              </a:rPr>
              <a:t> </a:t>
            </a:r>
            <a:r>
              <a:rPr lang="en-ID" sz="2800" b="1" dirty="0" err="1" smtClean="0">
                <a:solidFill>
                  <a:srgbClr val="C00000"/>
                </a:solidFill>
              </a:rPr>
              <a:t>ini</a:t>
            </a:r>
            <a:r>
              <a:rPr lang="en-ID" sz="2800" b="1" dirty="0" smtClean="0">
                <a:solidFill>
                  <a:srgbClr val="C00000"/>
                </a:solidFill>
              </a:rPr>
              <a:t> !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550" y="742950"/>
            <a:ext cx="11677650" cy="4817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84910" lvl="0">
              <a:lnSpc>
                <a:spcPct val="103000"/>
              </a:lnSpc>
              <a:spcAft>
                <a:spcPts val="0"/>
              </a:spcAft>
              <a:buClr>
                <a:srgbClr val="231F20"/>
              </a:buClr>
              <a:buSzPts val="1600"/>
              <a:tabLst>
                <a:tab pos="516890" algn="l"/>
                <a:tab pos="517525" algn="l"/>
              </a:tabLst>
            </a:pPr>
            <a:r>
              <a:rPr lang="en-ID" sz="3600" b="1" i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3600" b="1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id-ID" sz="3600" b="1" i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yo </a:t>
            </a:r>
            <a:r>
              <a:rPr lang="id-ID" sz="3600" b="1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tentukan nilai angka pada lambang bilangan </a:t>
            </a:r>
            <a:r>
              <a:rPr lang="id-ID" sz="3600" b="1" i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berikut</a:t>
            </a:r>
            <a:r>
              <a:rPr lang="en-ID" sz="3600" b="1" i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!</a:t>
            </a:r>
          </a:p>
          <a:p>
            <a:pPr marR="1184910" lvl="0">
              <a:lnSpc>
                <a:spcPct val="103000"/>
              </a:lnSpc>
              <a:spcAft>
                <a:spcPts val="0"/>
              </a:spcAft>
              <a:buClr>
                <a:srgbClr val="231F20"/>
              </a:buClr>
              <a:buSzPts val="1600"/>
              <a:tabLst>
                <a:tab pos="516890" algn="l"/>
                <a:tab pos="517525" algn="l"/>
              </a:tabLst>
            </a:pPr>
            <a:endParaRPr lang="en-ID" sz="3600" b="1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510"/>
              </a:spcBef>
              <a:spcAft>
                <a:spcPts val="0"/>
              </a:spcAft>
              <a:buClr>
                <a:srgbClr val="231F20"/>
              </a:buClr>
              <a:buSzPts val="1600"/>
              <a:tabLst>
                <a:tab pos="880745" algn="l"/>
                <a:tab pos="881380" algn="l"/>
              </a:tabLst>
            </a:pPr>
            <a:r>
              <a:rPr lang="en-ID" sz="3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1. P</a:t>
            </a:r>
            <a:r>
              <a:rPr lang="id-ID" sz="3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ada</a:t>
            </a:r>
            <a:r>
              <a:rPr lang="id-ID" sz="3600" b="1" spc="-1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6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bilangan</a:t>
            </a:r>
            <a:r>
              <a:rPr lang="id-ID" sz="3600" b="1" spc="-1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6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247</a:t>
            </a:r>
            <a:r>
              <a:rPr lang="id-ID" sz="3600" b="1" spc="-10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3600" b="1" spc="-105" dirty="0" err="1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angka</a:t>
            </a:r>
            <a:r>
              <a:rPr lang="en-ID" sz="3600" b="1" spc="-105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4 </a:t>
            </a:r>
            <a:r>
              <a:rPr lang="en-ID" sz="3600" b="1" spc="-105" dirty="0" err="1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menempati</a:t>
            </a:r>
            <a:r>
              <a:rPr lang="en-ID" sz="3600" b="1" spc="-105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3600" b="1" spc="-105" dirty="0" err="1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tempat</a:t>
            </a:r>
            <a:r>
              <a:rPr lang="en-ID" sz="3600" b="1" spc="-10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600" b="1" spc="-1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600" b="1" spc="-1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...</a:t>
            </a:r>
            <a:endParaRPr lang="en-ID" sz="3600" b="1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500"/>
              </a:spcBef>
              <a:spcAft>
                <a:spcPts val="0"/>
              </a:spcAft>
              <a:buClr>
                <a:srgbClr val="231F20"/>
              </a:buClr>
              <a:buSzPts val="1600"/>
              <a:tabLst>
                <a:tab pos="877570" algn="l"/>
                <a:tab pos="878840" algn="l"/>
              </a:tabLst>
            </a:pPr>
            <a:r>
              <a:rPr lang="en-ID" sz="3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id-ID" sz="3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Nilai</a:t>
            </a:r>
            <a:r>
              <a:rPr lang="en-ID" sz="3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3600" b="1" dirty="0" err="1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tempat</a:t>
            </a:r>
            <a:r>
              <a:rPr lang="en-ID" sz="3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angka</a:t>
            </a:r>
            <a:r>
              <a:rPr lang="id-ID" sz="3600" b="1" spc="-1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6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id-ID" sz="3600" b="1" spc="-10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6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pada</a:t>
            </a:r>
            <a:r>
              <a:rPr lang="id-ID" sz="3600" b="1" spc="-1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6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bilangan</a:t>
            </a:r>
            <a:r>
              <a:rPr lang="id-ID" sz="3600" b="1" spc="-1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6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123</a:t>
            </a:r>
            <a:r>
              <a:rPr lang="id-ID" sz="3600" b="1" spc="-10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ad</a:t>
            </a:r>
            <a:r>
              <a:rPr lang="en-ID" sz="3600" b="1" dirty="0" err="1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alah</a:t>
            </a:r>
            <a:r>
              <a:rPr lang="en-ID" sz="3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600" b="1" spc="-1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600" b="1" spc="-1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...</a:t>
            </a:r>
            <a:endParaRPr lang="en-ID" sz="3600" b="1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290"/>
              </a:spcBef>
              <a:spcAft>
                <a:spcPts val="0"/>
              </a:spcAft>
              <a:buClr>
                <a:srgbClr val="231F20"/>
              </a:buClr>
              <a:buSzPts val="1600"/>
              <a:tabLst>
                <a:tab pos="880745" algn="l"/>
                <a:tab pos="881380" algn="l"/>
              </a:tabLst>
            </a:pPr>
            <a:r>
              <a:rPr lang="en-ID" sz="3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3. A</a:t>
            </a:r>
            <a:r>
              <a:rPr lang="id-ID" sz="3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ngka</a:t>
            </a:r>
            <a:r>
              <a:rPr lang="id-ID" sz="3600" b="1" spc="-1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id-ID" sz="3600" b="1" spc="-105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pada</a:t>
            </a:r>
            <a:r>
              <a:rPr lang="id-ID" sz="3600" b="1" spc="-1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bilangan</a:t>
            </a:r>
            <a:r>
              <a:rPr lang="id-ID" sz="3600" b="1" spc="-1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285</a:t>
            </a:r>
            <a:r>
              <a:rPr lang="en-ID" sz="3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3600" b="1" dirty="0" err="1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menempati</a:t>
            </a:r>
            <a:r>
              <a:rPr lang="en-ID" sz="3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3600" b="1" dirty="0" err="1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tempat</a:t>
            </a:r>
            <a:r>
              <a:rPr lang="en-ID" sz="3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600" b="1" spc="-1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600" b="1" spc="-1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...</a:t>
            </a:r>
            <a:endParaRPr lang="en-ID" sz="3600" b="1" spc="-10" dirty="0" smtClean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290"/>
              </a:spcBef>
              <a:spcAft>
                <a:spcPts val="0"/>
              </a:spcAft>
              <a:buClr>
                <a:srgbClr val="231F20"/>
              </a:buClr>
              <a:buSzPts val="1600"/>
              <a:tabLst>
                <a:tab pos="880745" algn="l"/>
                <a:tab pos="881380" algn="l"/>
              </a:tabLst>
            </a:pPr>
            <a:r>
              <a:rPr lang="en-ID" sz="3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4. </a:t>
            </a:r>
            <a:r>
              <a:rPr lang="en-ID" sz="3600" b="1" dirty="0" err="1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Nilai</a:t>
            </a:r>
            <a:r>
              <a:rPr lang="en-ID" sz="3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3600" b="1" dirty="0" err="1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angka</a:t>
            </a:r>
            <a:r>
              <a:rPr lang="en-ID" sz="3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9 </a:t>
            </a:r>
            <a:r>
              <a:rPr lang="en-ID" sz="3600" b="1" dirty="0" err="1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pada</a:t>
            </a:r>
            <a:r>
              <a:rPr lang="en-ID" sz="3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3600" b="1" dirty="0" err="1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bilangan</a:t>
            </a:r>
            <a:r>
              <a:rPr lang="en-ID" sz="3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392 </a:t>
            </a:r>
            <a:r>
              <a:rPr lang="en-ID" sz="3600" b="1" dirty="0" err="1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adalah</a:t>
            </a:r>
            <a:r>
              <a:rPr lang="en-ID" sz="3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… </a:t>
            </a:r>
          </a:p>
          <a:p>
            <a:pPr lvl="0">
              <a:spcBef>
                <a:spcPts val="290"/>
              </a:spcBef>
              <a:spcAft>
                <a:spcPts val="0"/>
              </a:spcAft>
              <a:buClr>
                <a:srgbClr val="231F20"/>
              </a:buClr>
              <a:buSzPts val="1600"/>
              <a:tabLst>
                <a:tab pos="880745" algn="l"/>
                <a:tab pos="881380" algn="l"/>
              </a:tabLst>
            </a:pPr>
            <a:r>
              <a:rPr lang="en-ID" sz="3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5. </a:t>
            </a:r>
            <a:r>
              <a:rPr lang="en-ID" sz="3600" b="1" dirty="0" err="1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Angka</a:t>
            </a:r>
            <a:r>
              <a:rPr lang="en-ID" sz="3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8 </a:t>
            </a:r>
            <a:r>
              <a:rPr lang="en-ID" sz="3600" b="1" dirty="0" err="1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pada</a:t>
            </a:r>
            <a:r>
              <a:rPr lang="en-ID" sz="3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3600" b="1" dirty="0" err="1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bilangan</a:t>
            </a:r>
            <a:r>
              <a:rPr lang="en-ID" sz="3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208 </a:t>
            </a:r>
            <a:r>
              <a:rPr lang="en-ID" sz="3600" b="1" dirty="0" err="1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bernilai</a:t>
            </a:r>
            <a:r>
              <a:rPr lang="en-ID" sz="3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0634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40" y="165848"/>
            <a:ext cx="6180666" cy="64097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Bahas PR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40" y="1111719"/>
            <a:ext cx="8480113" cy="5422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1.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tempat</a:t>
            </a:r>
            <a:r>
              <a:rPr lang="en-US" sz="2800" dirty="0" smtClean="0"/>
              <a:t> </a:t>
            </a:r>
            <a:r>
              <a:rPr lang="en-US" sz="2800" dirty="0" err="1" smtClean="0"/>
              <a:t>angka</a:t>
            </a:r>
            <a:r>
              <a:rPr lang="en-US" sz="2800" dirty="0" smtClean="0"/>
              <a:t> 5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bilangan</a:t>
            </a:r>
            <a:r>
              <a:rPr lang="en-US" sz="2800" dirty="0" smtClean="0"/>
              <a:t> 513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…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431304" y="1121243"/>
            <a:ext cx="1855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ratusan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3240" y="1958883"/>
            <a:ext cx="8480113" cy="542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dirty="0" smtClean="0"/>
              <a:t>2. </a:t>
            </a:r>
            <a:r>
              <a:rPr lang="en-US" sz="2800" dirty="0" err="1" smtClean="0"/>
              <a:t>Angka</a:t>
            </a:r>
            <a:r>
              <a:rPr lang="en-US" sz="2800" dirty="0" smtClean="0"/>
              <a:t> 0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bilangan</a:t>
            </a:r>
            <a:r>
              <a:rPr lang="en-US" sz="2800" dirty="0" smtClean="0"/>
              <a:t> 402 </a:t>
            </a:r>
            <a:r>
              <a:rPr lang="en-US" sz="2800" dirty="0" err="1" smtClean="0"/>
              <a:t>menempati</a:t>
            </a:r>
            <a:r>
              <a:rPr lang="en-US" sz="2800" dirty="0" smtClean="0"/>
              <a:t> </a:t>
            </a:r>
            <a:r>
              <a:rPr lang="en-US" sz="2800" dirty="0" err="1" smtClean="0"/>
              <a:t>tempat</a:t>
            </a:r>
            <a:r>
              <a:rPr lang="en-US" sz="2800" dirty="0" smtClean="0"/>
              <a:t> …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431303" y="1945435"/>
            <a:ext cx="1855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puluhan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3240" y="2806047"/>
            <a:ext cx="8480113" cy="542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dirty="0" smtClean="0"/>
              <a:t>3.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tempat</a:t>
            </a:r>
            <a:r>
              <a:rPr lang="en-US" sz="2800" dirty="0" smtClean="0"/>
              <a:t> </a:t>
            </a:r>
            <a:r>
              <a:rPr lang="en-US" sz="2800" dirty="0" err="1" smtClean="0"/>
              <a:t>angka</a:t>
            </a:r>
            <a:r>
              <a:rPr lang="en-US" sz="2800" dirty="0" smtClean="0"/>
              <a:t> 3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bilangan</a:t>
            </a:r>
            <a:r>
              <a:rPr lang="en-US" sz="2800" dirty="0" smtClean="0"/>
              <a:t> 213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…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485088" y="2760102"/>
            <a:ext cx="1855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satuan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3240" y="3542272"/>
            <a:ext cx="8480113" cy="542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dirty="0" smtClean="0"/>
              <a:t>4.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angka</a:t>
            </a:r>
            <a:r>
              <a:rPr lang="en-US" sz="2800" dirty="0" smtClean="0"/>
              <a:t> 5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bilangan</a:t>
            </a:r>
            <a:r>
              <a:rPr lang="en-US" sz="2800" dirty="0" smtClean="0"/>
              <a:t> 157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171758" y="3542272"/>
            <a:ext cx="1855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93239" y="4259448"/>
            <a:ext cx="8480113" cy="542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dirty="0"/>
              <a:t>5</a:t>
            </a:r>
            <a:r>
              <a:rPr lang="en-US" sz="2800" dirty="0" smtClean="0"/>
              <a:t>.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angka</a:t>
            </a:r>
            <a:r>
              <a:rPr lang="en-US" sz="2800" dirty="0" smtClean="0"/>
              <a:t> 1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bilangan</a:t>
            </a:r>
            <a:r>
              <a:rPr lang="en-US" sz="2800" dirty="0" smtClean="0"/>
              <a:t> 371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203128" y="4269530"/>
            <a:ext cx="1855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93238" y="5005755"/>
            <a:ext cx="8480113" cy="542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dirty="0" smtClean="0"/>
              <a:t>6.Pada </a:t>
            </a:r>
            <a:r>
              <a:rPr lang="en-US" sz="2800" dirty="0" err="1" smtClean="0"/>
              <a:t>bilangan</a:t>
            </a:r>
            <a:r>
              <a:rPr lang="en-US" sz="2800" dirty="0" smtClean="0"/>
              <a:t> 723, </a:t>
            </a:r>
            <a:r>
              <a:rPr lang="en-US" sz="2800" dirty="0" err="1" smtClean="0"/>
              <a:t>angka</a:t>
            </a:r>
            <a:r>
              <a:rPr lang="en-US" sz="2800" dirty="0" smtClean="0"/>
              <a:t> 7 </a:t>
            </a:r>
            <a:r>
              <a:rPr lang="en-US" sz="2800" dirty="0" err="1" smtClean="0"/>
              <a:t>menempati</a:t>
            </a:r>
            <a:r>
              <a:rPr lang="en-US" sz="2800" dirty="0" smtClean="0"/>
              <a:t> </a:t>
            </a:r>
            <a:r>
              <a:rPr lang="en-US" sz="2800" dirty="0" err="1" smtClean="0"/>
              <a:t>tempat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    _____________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angka</a:t>
            </a:r>
            <a:r>
              <a:rPr lang="en-US" sz="2800" dirty="0" smtClean="0"/>
              <a:t> _________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688093" y="5387548"/>
            <a:ext cx="1855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700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7504" y="5421834"/>
            <a:ext cx="1855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r</a:t>
            </a:r>
            <a:r>
              <a:rPr lang="en-US" sz="2800" b="1" dirty="0" err="1" smtClean="0">
                <a:solidFill>
                  <a:srgbClr val="FF0000"/>
                </a:solidFill>
              </a:rPr>
              <a:t>atusan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2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17" y="165847"/>
            <a:ext cx="11819965" cy="640977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7. </a:t>
            </a:r>
            <a:r>
              <a:rPr lang="en-US" sz="3200" b="1" dirty="0" err="1" smtClean="0">
                <a:solidFill>
                  <a:schemeClr val="tx1"/>
                </a:solidFill>
              </a:rPr>
              <a:t>Lengkapilah</a:t>
            </a:r>
            <a:r>
              <a:rPr lang="en-US" sz="3200" b="1" dirty="0" smtClean="0">
                <a:solidFill>
                  <a:schemeClr val="tx1"/>
                </a:solidFill>
              </a:rPr>
              <a:t> table </a:t>
            </a:r>
            <a:r>
              <a:rPr lang="en-US" sz="3200" b="1" dirty="0" err="1" smtClean="0">
                <a:solidFill>
                  <a:schemeClr val="tx1"/>
                </a:solidFill>
              </a:rPr>
              <a:t>nilai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tempat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dan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nilai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angka</a:t>
            </a:r>
            <a:r>
              <a:rPr lang="en-US" sz="3200" b="1" dirty="0" smtClean="0">
                <a:solidFill>
                  <a:schemeClr val="tx1"/>
                </a:solidFill>
              </a:rPr>
              <a:t> di </a:t>
            </a:r>
            <a:r>
              <a:rPr lang="en-US" sz="3200" b="1" dirty="0" err="1" smtClean="0">
                <a:solidFill>
                  <a:schemeClr val="tx1"/>
                </a:solidFill>
              </a:rPr>
              <a:t>bawah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ini</a:t>
            </a:r>
            <a:r>
              <a:rPr lang="en-US" sz="3200" b="1" dirty="0" smtClean="0">
                <a:solidFill>
                  <a:schemeClr val="tx1"/>
                </a:solidFill>
              </a:rPr>
              <a:t>!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359528"/>
              </p:ext>
            </p:extLst>
          </p:nvPr>
        </p:nvGraphicFramePr>
        <p:xfrm>
          <a:off x="422369" y="1425388"/>
          <a:ext cx="8596312" cy="296367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91278"/>
                <a:gridCol w="887506"/>
                <a:gridCol w="2931459"/>
                <a:gridCol w="3586069"/>
              </a:tblGrid>
              <a:tr h="4894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Bilangan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angka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Nilai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tempat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Nilai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angka</a:t>
                      </a:r>
                      <a:endParaRPr lang="en-US" dirty="0"/>
                    </a:p>
                  </a:txBody>
                  <a:tcPr/>
                </a:tc>
              </a:tr>
              <a:tr h="489414">
                <a:tc>
                  <a:txBody>
                    <a:bodyPr/>
                    <a:lstStyle/>
                    <a:p>
                      <a:r>
                        <a:rPr lang="en-US" dirty="0" smtClean="0"/>
                        <a:t>702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satuan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96211">
                <a:tc>
                  <a:txBody>
                    <a:bodyPr/>
                    <a:lstStyle/>
                    <a:p>
                      <a:r>
                        <a:rPr lang="en-US" dirty="0" smtClean="0"/>
                        <a:t>168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puluhan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496211">
                <a:tc>
                  <a:txBody>
                    <a:bodyPr/>
                    <a:lstStyle/>
                    <a:p>
                      <a:r>
                        <a:rPr lang="en-US" dirty="0" smtClean="0"/>
                        <a:t>325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satuan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496211">
                <a:tc>
                  <a:txBody>
                    <a:bodyPr/>
                    <a:lstStyle/>
                    <a:p>
                      <a:r>
                        <a:rPr lang="en-US" dirty="0" smtClean="0"/>
                        <a:t>415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puluhan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49621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ratusan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32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168" y="2160588"/>
            <a:ext cx="6903701" cy="3881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90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6701" y="1619250"/>
            <a:ext cx="9239250" cy="4267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5400" b="1" dirty="0" err="1" smtClean="0">
                <a:solidFill>
                  <a:schemeClr val="bg1"/>
                </a:solidFill>
              </a:rPr>
              <a:t>Nilai</a:t>
            </a:r>
            <a:r>
              <a:rPr lang="en-ID" sz="5400" b="1" dirty="0" smtClean="0">
                <a:solidFill>
                  <a:schemeClr val="bg1"/>
                </a:solidFill>
              </a:rPr>
              <a:t> </a:t>
            </a:r>
            <a:r>
              <a:rPr lang="en-ID" sz="5400" b="1" dirty="0" err="1" smtClean="0">
                <a:solidFill>
                  <a:schemeClr val="bg1"/>
                </a:solidFill>
              </a:rPr>
              <a:t>tempat</a:t>
            </a:r>
            <a:r>
              <a:rPr lang="en-ID" sz="5400" b="1" dirty="0" smtClean="0">
                <a:solidFill>
                  <a:schemeClr val="bg1"/>
                </a:solidFill>
              </a:rPr>
              <a:t> </a:t>
            </a:r>
            <a:r>
              <a:rPr lang="en-ID" sz="5400" b="1" dirty="0" err="1" smtClean="0">
                <a:solidFill>
                  <a:schemeClr val="bg1"/>
                </a:solidFill>
              </a:rPr>
              <a:t>adalah</a:t>
            </a:r>
            <a:r>
              <a:rPr lang="en-ID" sz="5400" b="1" dirty="0" smtClean="0">
                <a:solidFill>
                  <a:schemeClr val="bg1"/>
                </a:solidFill>
              </a:rPr>
              <a:t> </a:t>
            </a:r>
            <a:r>
              <a:rPr lang="en-ID" sz="5400" b="1" dirty="0" err="1" smtClean="0">
                <a:solidFill>
                  <a:schemeClr val="bg1"/>
                </a:solidFill>
              </a:rPr>
              <a:t>nama</a:t>
            </a:r>
            <a:r>
              <a:rPr lang="en-ID" sz="5400" b="1" dirty="0" smtClean="0">
                <a:solidFill>
                  <a:schemeClr val="bg1"/>
                </a:solidFill>
              </a:rPr>
              <a:t> </a:t>
            </a:r>
            <a:r>
              <a:rPr lang="en-ID" sz="5400" b="1" dirty="0" err="1" smtClean="0">
                <a:solidFill>
                  <a:schemeClr val="bg1"/>
                </a:solidFill>
              </a:rPr>
              <a:t>tempat</a:t>
            </a:r>
            <a:r>
              <a:rPr lang="en-ID" sz="5400" b="1" dirty="0" smtClean="0">
                <a:solidFill>
                  <a:schemeClr val="bg1"/>
                </a:solidFill>
              </a:rPr>
              <a:t> </a:t>
            </a:r>
            <a:r>
              <a:rPr lang="en-ID" sz="5400" b="1" dirty="0" err="1" smtClean="0">
                <a:solidFill>
                  <a:schemeClr val="bg1"/>
                </a:solidFill>
              </a:rPr>
              <a:t>dalam</a:t>
            </a:r>
            <a:r>
              <a:rPr lang="en-ID" sz="5400" b="1" dirty="0" smtClean="0">
                <a:solidFill>
                  <a:schemeClr val="bg1"/>
                </a:solidFill>
              </a:rPr>
              <a:t> </a:t>
            </a:r>
            <a:r>
              <a:rPr lang="en-ID" sz="5400" b="1" dirty="0" err="1" smtClean="0">
                <a:solidFill>
                  <a:schemeClr val="bg1"/>
                </a:solidFill>
              </a:rPr>
              <a:t>suatu</a:t>
            </a:r>
            <a:r>
              <a:rPr lang="en-ID" sz="5400" b="1" dirty="0" smtClean="0">
                <a:solidFill>
                  <a:schemeClr val="bg1"/>
                </a:solidFill>
              </a:rPr>
              <a:t> </a:t>
            </a:r>
            <a:r>
              <a:rPr lang="en-ID" sz="5400" b="1" dirty="0" err="1" smtClean="0">
                <a:solidFill>
                  <a:schemeClr val="bg1"/>
                </a:solidFill>
              </a:rPr>
              <a:t>bilangan</a:t>
            </a:r>
            <a:r>
              <a:rPr lang="en-ID" sz="5400" b="1" dirty="0" smtClean="0">
                <a:solidFill>
                  <a:schemeClr val="bg1"/>
                </a:solidFill>
              </a:rPr>
              <a:t> </a:t>
            </a:r>
            <a:r>
              <a:rPr lang="en-ID" sz="5400" b="1" dirty="0" err="1" smtClean="0">
                <a:solidFill>
                  <a:schemeClr val="bg1"/>
                </a:solidFill>
              </a:rPr>
              <a:t>tertentu</a:t>
            </a:r>
            <a:r>
              <a:rPr lang="en-ID" sz="5400" b="1" dirty="0" smtClean="0">
                <a:solidFill>
                  <a:schemeClr val="bg1"/>
                </a:solidFill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78935" y="5914718"/>
            <a:ext cx="2152650" cy="531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 b="1" dirty="0" err="1" smtClean="0">
                <a:solidFill>
                  <a:schemeClr val="tx1"/>
                </a:solidFill>
              </a:rPr>
              <a:t>satuan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6743" y="5249593"/>
            <a:ext cx="2152650" cy="4342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 b="1" dirty="0" err="1" smtClean="0">
                <a:solidFill>
                  <a:schemeClr val="tx1"/>
                </a:solidFill>
              </a:rPr>
              <a:t>Puluhan</a:t>
            </a:r>
            <a:r>
              <a:rPr lang="en-ID" sz="2800" b="1" dirty="0" smtClean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0418" y="4527503"/>
            <a:ext cx="1592128" cy="5926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 b="1" dirty="0" err="1" smtClean="0">
                <a:solidFill>
                  <a:schemeClr val="tx1"/>
                </a:solidFill>
              </a:rPr>
              <a:t>Ratusan</a:t>
            </a:r>
            <a:r>
              <a:rPr lang="en-ID" sz="2800" b="1" dirty="0" smtClean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1928" y="3270002"/>
            <a:ext cx="949644" cy="11814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5400" b="1" dirty="0" smtClean="0">
                <a:solidFill>
                  <a:schemeClr val="tx1"/>
                </a:solidFill>
              </a:rPr>
              <a:t>1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823726" y="3293265"/>
            <a:ext cx="816294" cy="11814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5400" b="1" dirty="0" smtClean="0">
                <a:solidFill>
                  <a:schemeClr val="tx1"/>
                </a:solidFill>
              </a:rPr>
              <a:t>5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752174" y="3270002"/>
            <a:ext cx="816294" cy="11814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5400" b="1" dirty="0" smtClean="0">
                <a:solidFill>
                  <a:schemeClr val="tx1"/>
                </a:solidFill>
              </a:rPr>
              <a:t>8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48200" y="438150"/>
            <a:ext cx="4533900" cy="9524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200" b="1" dirty="0" err="1" smtClean="0">
                <a:solidFill>
                  <a:schemeClr val="tx1"/>
                </a:solidFill>
              </a:rPr>
              <a:t>Contoh</a:t>
            </a:r>
            <a:r>
              <a:rPr lang="en-ID" sz="3200" b="1" dirty="0" smtClean="0">
                <a:solidFill>
                  <a:schemeClr val="tx1"/>
                </a:solidFill>
              </a:rPr>
              <a:t> </a:t>
            </a:r>
            <a:r>
              <a:rPr lang="en-ID" sz="3200" b="1" dirty="0" err="1" smtClean="0">
                <a:solidFill>
                  <a:schemeClr val="tx1"/>
                </a:solidFill>
              </a:rPr>
              <a:t>Nilai</a:t>
            </a:r>
            <a:r>
              <a:rPr lang="en-ID" sz="3200" b="1" dirty="0" smtClean="0">
                <a:solidFill>
                  <a:schemeClr val="tx1"/>
                </a:solidFill>
              </a:rPr>
              <a:t> </a:t>
            </a:r>
            <a:r>
              <a:rPr lang="en-ID" sz="3200" b="1" dirty="0" err="1" smtClean="0">
                <a:solidFill>
                  <a:schemeClr val="tx1"/>
                </a:solidFill>
              </a:rPr>
              <a:t>tempat</a:t>
            </a:r>
            <a:r>
              <a:rPr lang="en-ID" sz="3200" b="1" dirty="0" smtClean="0">
                <a:solidFill>
                  <a:schemeClr val="tx1"/>
                </a:solidFill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1273" y="1905928"/>
            <a:ext cx="8132618" cy="8511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200" dirty="0" err="1" smtClean="0">
                <a:solidFill>
                  <a:srgbClr val="002060"/>
                </a:solidFill>
              </a:rPr>
              <a:t>Nilai</a:t>
            </a:r>
            <a:r>
              <a:rPr lang="en-ID" sz="3200" dirty="0" smtClean="0">
                <a:solidFill>
                  <a:srgbClr val="002060"/>
                </a:solidFill>
              </a:rPr>
              <a:t> </a:t>
            </a:r>
            <a:r>
              <a:rPr lang="en-ID" sz="3200" dirty="0" err="1" smtClean="0">
                <a:solidFill>
                  <a:srgbClr val="002060"/>
                </a:solidFill>
              </a:rPr>
              <a:t>tempat</a:t>
            </a:r>
            <a:r>
              <a:rPr lang="en-ID" sz="3200" dirty="0" smtClean="0">
                <a:solidFill>
                  <a:srgbClr val="002060"/>
                </a:solidFill>
              </a:rPr>
              <a:t> </a:t>
            </a:r>
            <a:r>
              <a:rPr lang="en-ID" sz="3200" dirty="0" err="1" smtClean="0">
                <a:solidFill>
                  <a:srgbClr val="002060"/>
                </a:solidFill>
              </a:rPr>
              <a:t>pada</a:t>
            </a:r>
            <a:r>
              <a:rPr lang="en-ID" sz="3200" dirty="0" smtClean="0">
                <a:solidFill>
                  <a:srgbClr val="002060"/>
                </a:solidFill>
              </a:rPr>
              <a:t> </a:t>
            </a:r>
            <a:r>
              <a:rPr lang="en-ID" sz="3200" dirty="0" err="1" smtClean="0">
                <a:solidFill>
                  <a:srgbClr val="002060"/>
                </a:solidFill>
              </a:rPr>
              <a:t>bilangan</a:t>
            </a:r>
            <a:r>
              <a:rPr lang="en-ID" sz="3200" dirty="0" smtClean="0">
                <a:solidFill>
                  <a:srgbClr val="002060"/>
                </a:solidFill>
              </a:rPr>
              <a:t>  158 </a:t>
            </a:r>
            <a:r>
              <a:rPr lang="en-ID" sz="3200" dirty="0" err="1" smtClean="0">
                <a:solidFill>
                  <a:srgbClr val="002060"/>
                </a:solidFill>
              </a:rPr>
              <a:t>adalah</a:t>
            </a:r>
            <a:r>
              <a:rPr lang="en-ID" sz="3200" dirty="0" smtClean="0">
                <a:solidFill>
                  <a:srgbClr val="002060"/>
                </a:solidFill>
              </a:rPr>
              <a:t> …..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9" name="Bent-Up Arrow 18"/>
          <p:cNvSpPr/>
          <p:nvPr/>
        </p:nvSpPr>
        <p:spPr>
          <a:xfrm rot="5400000">
            <a:off x="3499161" y="3075002"/>
            <a:ext cx="1266358" cy="4171361"/>
          </a:xfrm>
          <a:prstGeom prst="bentUpArrow">
            <a:avLst>
              <a:gd name="adj1" fmla="val 25000"/>
              <a:gd name="adj2" fmla="val 20221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ent-Up Arrow 19"/>
          <p:cNvSpPr/>
          <p:nvPr/>
        </p:nvSpPr>
        <p:spPr>
          <a:xfrm rot="5400000">
            <a:off x="2803285" y="2781769"/>
            <a:ext cx="734292" cy="3942532"/>
          </a:xfrm>
          <a:prstGeom prst="bentUpArrow">
            <a:avLst>
              <a:gd name="adj1" fmla="val 25000"/>
              <a:gd name="adj2" fmla="val 20221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ent-Up Arrow 20"/>
          <p:cNvSpPr/>
          <p:nvPr/>
        </p:nvSpPr>
        <p:spPr>
          <a:xfrm rot="5400000">
            <a:off x="4018591" y="3475985"/>
            <a:ext cx="2149327" cy="4171361"/>
          </a:xfrm>
          <a:prstGeom prst="bentUpArrow">
            <a:avLst>
              <a:gd name="adj1" fmla="val 25000"/>
              <a:gd name="adj2" fmla="val 2022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6EC379CD-F2DF-449C-A08C-D7BE264ED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027"/>
            <a:ext cx="9417145" cy="1041124"/>
          </a:xfrm>
        </p:spPr>
        <p:txBody>
          <a:bodyPr>
            <a:normAutofit/>
          </a:bodyPr>
          <a:lstStyle/>
          <a:p>
            <a:pPr algn="ctr"/>
            <a:r>
              <a:rPr lang="en-US" sz="4400" b="1" cap="none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Perhatikan</a:t>
            </a:r>
            <a:r>
              <a:rPr lang="en-US" sz="4400" b="1" cap="none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Gambar di Bawah </a:t>
            </a:r>
            <a:r>
              <a:rPr lang="en-US" sz="4400" b="1" cap="none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Ini</a:t>
            </a:r>
            <a:r>
              <a:rPr lang="en-US" sz="4400" b="1" cap="none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!</a:t>
            </a:r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xmlns="" id="{DB56FE0D-9B9E-4496-B3A8-2CAE05BDF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20"/>
          <a:stretch/>
        </p:blipFill>
        <p:spPr>
          <a:xfrm>
            <a:off x="699054" y="1470990"/>
            <a:ext cx="5506218" cy="2109413"/>
          </a:xfrm>
          <a:prstGeom prst="rect">
            <a:avLst/>
          </a:prstGeom>
        </p:spPr>
      </p:pic>
      <p:pic>
        <p:nvPicPr>
          <p:cNvPr id="7" name="Gambar 6">
            <a:extLst>
              <a:ext uri="{FF2B5EF4-FFF2-40B4-BE49-F238E27FC236}">
                <a16:creationId xmlns:a16="http://schemas.microsoft.com/office/drawing/2014/main" xmlns="" id="{3471F6F3-F9D8-4826-A21E-5F25FB375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243" y="3698677"/>
            <a:ext cx="5820587" cy="2909847"/>
          </a:xfrm>
          <a:prstGeom prst="rect">
            <a:avLst/>
          </a:prstGeom>
        </p:spPr>
      </p:pic>
      <p:sp>
        <p:nvSpPr>
          <p:cNvPr id="9" name="Kurung Kurawal Tutup 8">
            <a:extLst>
              <a:ext uri="{FF2B5EF4-FFF2-40B4-BE49-F238E27FC236}">
                <a16:creationId xmlns:a16="http://schemas.microsoft.com/office/drawing/2014/main" xmlns="" id="{F2A9C9CA-8128-488A-8B74-20E0E299F7B9}"/>
              </a:ext>
            </a:extLst>
          </p:cNvPr>
          <p:cNvSpPr/>
          <p:nvPr/>
        </p:nvSpPr>
        <p:spPr>
          <a:xfrm rot="5400000">
            <a:off x="6698973" y="4070735"/>
            <a:ext cx="331305" cy="206733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nah: Bawah 9">
            <a:extLst>
              <a:ext uri="{FF2B5EF4-FFF2-40B4-BE49-F238E27FC236}">
                <a16:creationId xmlns:a16="http://schemas.microsoft.com/office/drawing/2014/main" xmlns="" id="{6934725C-06C8-4233-9BA7-29C81069D113}"/>
              </a:ext>
            </a:extLst>
          </p:cNvPr>
          <p:cNvSpPr/>
          <p:nvPr/>
        </p:nvSpPr>
        <p:spPr>
          <a:xfrm>
            <a:off x="8900310" y="4783286"/>
            <a:ext cx="516835" cy="64223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nah: Bawah 11">
            <a:extLst>
              <a:ext uri="{FF2B5EF4-FFF2-40B4-BE49-F238E27FC236}">
                <a16:creationId xmlns:a16="http://schemas.microsoft.com/office/drawing/2014/main" xmlns="" id="{755EADAB-7DE1-4C44-B0D2-6F945E327C2E}"/>
              </a:ext>
            </a:extLst>
          </p:cNvPr>
          <p:cNvSpPr/>
          <p:nvPr/>
        </p:nvSpPr>
        <p:spPr>
          <a:xfrm rot="17735355">
            <a:off x="2454131" y="2169639"/>
            <a:ext cx="516835" cy="89848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B956BAA4-C74F-4F05-AC69-6126611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14" y="159026"/>
            <a:ext cx="10131425" cy="1456267"/>
          </a:xfrm>
        </p:spPr>
        <p:txBody>
          <a:bodyPr>
            <a:normAutofit/>
          </a:bodyPr>
          <a:lstStyle/>
          <a:p>
            <a:r>
              <a:rPr lang="en-US" b="1" cap="none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Menghitung</a:t>
            </a:r>
            <a:r>
              <a:rPr lang="en-US" b="1" cap="none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cap="none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banyaknya</a:t>
            </a:r>
            <a:r>
              <a:rPr lang="en-US" b="1" cap="none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cap="none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kubus</a:t>
            </a:r>
            <a:r>
              <a:rPr lang="en-US" b="1" cap="none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cap="none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satuan</a:t>
            </a:r>
            <a:endParaRPr lang="en-US" b="1" cap="none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xmlns="" id="{ADFBCCF0-0F1E-4FF4-91A5-049C1ACD0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21" t="45408" r="26413" b="20565"/>
          <a:stretch/>
        </p:blipFill>
        <p:spPr>
          <a:xfrm>
            <a:off x="145775" y="1615292"/>
            <a:ext cx="6387548" cy="4187687"/>
          </a:xfrm>
          <a:prstGeom prst="rect">
            <a:avLst/>
          </a:prstGeom>
        </p:spPr>
      </p:pic>
      <p:sp>
        <p:nvSpPr>
          <p:cNvPr id="6" name="Persegi Panjang: Sudut Lengkung 5">
            <a:extLst>
              <a:ext uri="{FF2B5EF4-FFF2-40B4-BE49-F238E27FC236}">
                <a16:creationId xmlns:a16="http://schemas.microsoft.com/office/drawing/2014/main" xmlns="" id="{35AD4F39-7435-4B08-83AC-45103460617B}"/>
              </a:ext>
            </a:extLst>
          </p:cNvPr>
          <p:cNvSpPr/>
          <p:nvPr/>
        </p:nvSpPr>
        <p:spPr>
          <a:xfrm>
            <a:off x="6934143" y="1510747"/>
            <a:ext cx="5002657" cy="2584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138</a:t>
            </a:r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terdiri</a:t>
            </a:r>
            <a:r>
              <a:rPr lang="en-US" sz="2800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dari</a:t>
            </a:r>
            <a:r>
              <a:rPr lang="en-US" sz="2800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2800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ratusan</a:t>
            </a:r>
            <a:r>
              <a:rPr lang="en-US" sz="2800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en-US" sz="2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puluhan</a:t>
            </a:r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satuan</a:t>
            </a:r>
            <a:r>
              <a:rPr lang="en-US" sz="2800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138</a:t>
            </a:r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US" sz="2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ratusan</a:t>
            </a:r>
            <a:r>
              <a:rPr lang="en-US" sz="2800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</a:t>
            </a:r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puluhan</a:t>
            </a:r>
            <a:r>
              <a:rPr lang="en-US" sz="2800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</a:t>
            </a:r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satuan</a:t>
            </a:r>
            <a:endParaRPr lang="en-US" sz="2800" dirty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138</a:t>
            </a:r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100</a:t>
            </a:r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30 </a:t>
            </a:r>
            <a:r>
              <a:rPr lang="en-US" sz="2800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</a:p>
          <a:p>
            <a:endParaRPr lang="en-US" sz="28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US" sz="28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Panah: Kanan 6">
            <a:extLst>
              <a:ext uri="{FF2B5EF4-FFF2-40B4-BE49-F238E27FC236}">
                <a16:creationId xmlns:a16="http://schemas.microsoft.com/office/drawing/2014/main" xmlns="" id="{5B056843-9C20-400D-9CD4-EF766FACC561}"/>
              </a:ext>
            </a:extLst>
          </p:cNvPr>
          <p:cNvSpPr/>
          <p:nvPr/>
        </p:nvSpPr>
        <p:spPr>
          <a:xfrm rot="20664539">
            <a:off x="5275901" y="3144078"/>
            <a:ext cx="1722782" cy="56984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nah: Bengkok-Atas 7">
            <a:extLst>
              <a:ext uri="{FF2B5EF4-FFF2-40B4-BE49-F238E27FC236}">
                <a16:creationId xmlns:a16="http://schemas.microsoft.com/office/drawing/2014/main" xmlns="" id="{93AA50A0-E1D6-423A-9206-E24D79D9EAC1}"/>
              </a:ext>
            </a:extLst>
          </p:cNvPr>
          <p:cNvSpPr/>
          <p:nvPr/>
        </p:nvSpPr>
        <p:spPr>
          <a:xfrm rot="5400000">
            <a:off x="7265860" y="3936299"/>
            <a:ext cx="1039490" cy="364435"/>
          </a:xfrm>
          <a:prstGeom prst="ben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nah: Bengkok-Atas 9">
            <a:extLst>
              <a:ext uri="{FF2B5EF4-FFF2-40B4-BE49-F238E27FC236}">
                <a16:creationId xmlns:a16="http://schemas.microsoft.com/office/drawing/2014/main" xmlns="" id="{BD586D33-FD28-46ED-A403-3AF8CF567DB0}"/>
              </a:ext>
            </a:extLst>
          </p:cNvPr>
          <p:cNvSpPr/>
          <p:nvPr/>
        </p:nvSpPr>
        <p:spPr>
          <a:xfrm rot="5400000">
            <a:off x="6175657" y="4602355"/>
            <a:ext cx="2371602" cy="364435"/>
          </a:xfrm>
          <a:prstGeom prst="ben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nah: Bengkok-Atas 11">
            <a:extLst>
              <a:ext uri="{FF2B5EF4-FFF2-40B4-BE49-F238E27FC236}">
                <a16:creationId xmlns:a16="http://schemas.microsoft.com/office/drawing/2014/main" xmlns="" id="{AEE95CC2-9DCD-4901-AC46-5B76E5F92520}"/>
              </a:ext>
            </a:extLst>
          </p:cNvPr>
          <p:cNvSpPr/>
          <p:nvPr/>
        </p:nvSpPr>
        <p:spPr>
          <a:xfrm rot="5400000">
            <a:off x="6757252" y="4255765"/>
            <a:ext cx="1728872" cy="454104"/>
          </a:xfrm>
          <a:prstGeom prst="ben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rsegi Panjang: Sudut Lengkung 14">
            <a:extLst>
              <a:ext uri="{FF2B5EF4-FFF2-40B4-BE49-F238E27FC236}">
                <a16:creationId xmlns:a16="http://schemas.microsoft.com/office/drawing/2014/main" xmlns="" id="{C32D9CF6-25CB-44B3-A627-9AB1A76299A3}"/>
              </a:ext>
            </a:extLst>
          </p:cNvPr>
          <p:cNvSpPr/>
          <p:nvPr/>
        </p:nvSpPr>
        <p:spPr>
          <a:xfrm>
            <a:off x="7848741" y="4958355"/>
            <a:ext cx="3047998" cy="5340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di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puluhan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9" name="Persegi Panjang: Sudut Lengkung 18">
            <a:extLst>
              <a:ext uri="{FF2B5EF4-FFF2-40B4-BE49-F238E27FC236}">
                <a16:creationId xmlns:a16="http://schemas.microsoft.com/office/drawing/2014/main" xmlns="" id="{3CB402C2-8321-4D51-9D1F-F6F0CE037845}"/>
              </a:ext>
            </a:extLst>
          </p:cNvPr>
          <p:cNvSpPr/>
          <p:nvPr/>
        </p:nvSpPr>
        <p:spPr>
          <a:xfrm>
            <a:off x="8004165" y="4263161"/>
            <a:ext cx="3047998" cy="5340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 di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satuan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21" name="Persegi Panjang: Sudut Lengkung 20">
            <a:extLst>
              <a:ext uri="{FF2B5EF4-FFF2-40B4-BE49-F238E27FC236}">
                <a16:creationId xmlns:a16="http://schemas.microsoft.com/office/drawing/2014/main" xmlns="" id="{A64920EB-7EB4-4046-AAFB-A173D3274EE1}"/>
              </a:ext>
            </a:extLst>
          </p:cNvPr>
          <p:cNvSpPr/>
          <p:nvPr/>
        </p:nvSpPr>
        <p:spPr>
          <a:xfrm>
            <a:off x="7543676" y="5604608"/>
            <a:ext cx="3047998" cy="5340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di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ratusan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134BC945-8090-4A42-B046-25DF94D4D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715617"/>
          </a:xfrm>
        </p:spPr>
        <p:txBody>
          <a:bodyPr>
            <a:noAutofit/>
          </a:bodyPr>
          <a:lstStyle/>
          <a:p>
            <a:r>
              <a:rPr lang="en-US" sz="3200" b="1" cap="none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Nilai </a:t>
            </a:r>
            <a:r>
              <a:rPr lang="en-US" sz="3200" b="1" cap="none" dirty="0" err="1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Tempat</a:t>
            </a:r>
            <a:r>
              <a:rPr lang="en-US" sz="3200" b="1" cap="none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Dan Nilai Angka</a:t>
            </a:r>
            <a:r>
              <a:rPr lang="en-US" sz="3200" cap="none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3200" cap="none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endParaRPr lang="en-US" sz="3200" cap="none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Kotak Teks 3">
            <a:extLst>
              <a:ext uri="{FF2B5EF4-FFF2-40B4-BE49-F238E27FC236}">
                <a16:creationId xmlns:a16="http://schemas.microsoft.com/office/drawing/2014/main" xmlns="" id="{9DFED393-1204-44D5-8414-C92070ECE1D5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Kotak Teks 4">
            <a:extLst>
              <a:ext uri="{FF2B5EF4-FFF2-40B4-BE49-F238E27FC236}">
                <a16:creationId xmlns:a16="http://schemas.microsoft.com/office/drawing/2014/main" xmlns="" id="{56EBECC0-64E1-4BD0-AC59-39A957604911}"/>
              </a:ext>
            </a:extLst>
          </p:cNvPr>
          <p:cNvSpPr txBox="1"/>
          <p:nvPr/>
        </p:nvSpPr>
        <p:spPr>
          <a:xfrm>
            <a:off x="821633" y="1325217"/>
            <a:ext cx="1114508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Perhatikan</a:t>
            </a:r>
            <a:r>
              <a:rPr lang="en-US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lambang</a:t>
            </a:r>
            <a:r>
              <a:rPr lang="en-US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bilangan</a:t>
            </a:r>
            <a:r>
              <a:rPr lang="en-US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247</a:t>
            </a:r>
            <a:endParaRPr lang="en-US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ratusan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angkanya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puluhan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angkanya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satuan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angkanya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Kotak Teks 6">
            <a:extLst>
              <a:ext uri="{FF2B5EF4-FFF2-40B4-BE49-F238E27FC236}">
                <a16:creationId xmlns:a16="http://schemas.microsoft.com/office/drawing/2014/main" xmlns="" id="{45058B93-BBE9-405B-8653-056C320CC8D0}"/>
              </a:ext>
            </a:extLst>
          </p:cNvPr>
          <p:cNvSpPr txBox="1"/>
          <p:nvPr/>
        </p:nvSpPr>
        <p:spPr>
          <a:xfrm>
            <a:off x="1233055" y="4018261"/>
            <a:ext cx="10322840" cy="3375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id-ID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Contoh</a:t>
            </a:r>
            <a:r>
              <a:rPr lang="id-ID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id-ID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 tempat angka</a:t>
            </a:r>
            <a:r>
              <a:rPr lang="id-ID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d-ID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 bilangan</a:t>
            </a:r>
            <a:r>
              <a:rPr lang="id-ID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77</a:t>
            </a:r>
            <a:r>
              <a:rPr lang="id-ID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 </a:t>
            </a:r>
            <a:r>
              <a:rPr lang="id-ID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ratusan</a:t>
            </a:r>
            <a:r>
              <a:rPr lang="id-ID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id-ID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Angka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id-ID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bilangan </a:t>
            </a:r>
            <a:r>
              <a:rPr lang="id-ID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id-ID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menempati tempat </a:t>
            </a:r>
            <a:r>
              <a:rPr lang="id-ID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satuan</a:t>
            </a:r>
            <a:r>
              <a:rPr lang="id-ID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id-ID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 angka </a:t>
            </a:r>
            <a:r>
              <a:rPr lang="en-US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d-ID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bilangan</a:t>
            </a:r>
            <a:r>
              <a:rPr lang="id-ID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326</a:t>
            </a:r>
            <a:r>
              <a:rPr lang="id-ID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d-ID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7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394352"/>
          </a:xfrm>
        </p:spPr>
        <p:txBody>
          <a:bodyPr/>
          <a:lstStyle/>
          <a:p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Perhatikan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lambang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bilangan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345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7334" y="3630861"/>
            <a:ext cx="11088843" cy="847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angkanya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82235" y="2524918"/>
            <a:ext cx="2084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ratusan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07706" y="2554942"/>
            <a:ext cx="2084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77334" y="2664016"/>
            <a:ext cx="11088843" cy="847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angkanya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443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D1CF747E-F6FC-459C-9035-B36BEA30D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073426"/>
          </a:xfrm>
        </p:spPr>
        <p:txBody>
          <a:bodyPr>
            <a:noAutofit/>
          </a:bodyPr>
          <a:lstStyle/>
          <a:p>
            <a:pPr algn="ctr"/>
            <a:r>
              <a:rPr lang="en-US" b="1" cap="none" dirty="0" err="1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Lambang</a:t>
            </a:r>
            <a:r>
              <a:rPr lang="en-US" b="1" cap="none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Dan Nama </a:t>
            </a:r>
            <a:r>
              <a:rPr lang="en-US" b="1" cap="none" dirty="0" err="1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Bilangan</a:t>
            </a:r>
            <a:r>
              <a:rPr lang="en-US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xmlns="" id="{9CFF2F80-4B70-4E95-94EE-37D8D0A16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809480"/>
              </p:ext>
            </p:extLst>
          </p:nvPr>
        </p:nvGraphicFramePr>
        <p:xfrm>
          <a:off x="1704108" y="2022764"/>
          <a:ext cx="9113117" cy="3645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997">
                  <a:extLst>
                    <a:ext uri="{9D8B030D-6E8A-4147-A177-3AD203B41FA5}">
                      <a16:colId xmlns:a16="http://schemas.microsoft.com/office/drawing/2014/main" xmlns="" val="1533883186"/>
                    </a:ext>
                  </a:extLst>
                </a:gridCol>
                <a:gridCol w="6064120">
                  <a:extLst>
                    <a:ext uri="{9D8B030D-6E8A-4147-A177-3AD203B41FA5}">
                      <a16:colId xmlns:a16="http://schemas.microsoft.com/office/drawing/2014/main" xmlns="" val="2791417404"/>
                    </a:ext>
                  </a:extLst>
                </a:gridCol>
              </a:tblGrid>
              <a:tr h="732975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Lambang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Bilangan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Nama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Bilangan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1946763"/>
                  </a:ext>
                </a:extLst>
              </a:tr>
              <a:tr h="728155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Dua</a:t>
                      </a:r>
                      <a:r>
                        <a:rPr lang="en-US" sz="24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ratus</a:t>
                      </a:r>
                      <a:r>
                        <a:rPr lang="en-US" sz="2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lima </a:t>
                      </a:r>
                      <a:r>
                        <a:rPr lang="en-US" sz="24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belas</a:t>
                      </a:r>
                      <a:endParaRPr lang="en-US" sz="2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01329714"/>
                  </a:ext>
                </a:extLst>
              </a:tr>
              <a:tr h="728155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05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Tiga</a:t>
                      </a:r>
                      <a:r>
                        <a:rPr lang="en-US" sz="24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ratus</a:t>
                      </a:r>
                      <a:r>
                        <a:rPr lang="en-US" sz="2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lima</a:t>
                      </a:r>
                      <a:endParaRPr lang="en-US" sz="2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44435512"/>
                  </a:ext>
                </a:extLst>
              </a:tr>
              <a:tr h="728155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263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Dua</a:t>
                      </a:r>
                      <a:r>
                        <a:rPr lang="en-US" sz="2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ratus</a:t>
                      </a:r>
                      <a:r>
                        <a:rPr lang="en-US" sz="2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enam</a:t>
                      </a:r>
                      <a:r>
                        <a:rPr lang="en-US" sz="24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puluh</a:t>
                      </a:r>
                      <a:r>
                        <a:rPr lang="en-US" sz="2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tiga</a:t>
                      </a:r>
                      <a:endParaRPr lang="en-US" sz="2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21689738"/>
                  </a:ext>
                </a:extLst>
              </a:tr>
              <a:tr h="728155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632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Enam</a:t>
                      </a:r>
                      <a:r>
                        <a:rPr lang="en-US" sz="24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ratus</a:t>
                      </a:r>
                      <a:r>
                        <a:rPr lang="en-US" sz="2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tiga</a:t>
                      </a:r>
                      <a:r>
                        <a:rPr lang="en-US" sz="2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puluh</a:t>
                      </a:r>
                      <a:r>
                        <a:rPr lang="en-US" sz="2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dua</a:t>
                      </a:r>
                      <a:endParaRPr lang="en-US" sz="2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10813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2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45208" y="1370212"/>
            <a:ext cx="8072546" cy="2943879"/>
            <a:chOff x="2828" y="274"/>
            <a:chExt cx="2850" cy="137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8" y="274"/>
              <a:ext cx="1642" cy="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767" y="274"/>
              <a:ext cx="1911" cy="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13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en-ID" alt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ID" altLang="en-US" sz="5400" b="1" i="0" u="none" strike="noStrike" cap="none" normalizeH="0" baseline="0" dirty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Calibri" panose="020F0502020204030204" pitchFamily="34" charset="0"/>
                </a:rPr>
                <a:t>315</a:t>
              </a:r>
              <a:endParaRPr kumimoji="0" lang="en-US" alt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683860" y="1315325"/>
            <a:ext cx="6764586" cy="2085822"/>
            <a:chOff x="2750" y="312"/>
            <a:chExt cx="2813" cy="101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312"/>
              <a:ext cx="1813" cy="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750" y="375"/>
              <a:ext cx="1813" cy="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13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en-ID" alt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ID" altLang="en-US" sz="5400" b="1" i="0" u="none" strike="noStrike" cap="none" normalizeH="0" baseline="0" dirty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Calibri" panose="020F0502020204030204" pitchFamily="34" charset="0"/>
                </a:rPr>
                <a:t>153</a:t>
              </a:r>
              <a:endParaRPr kumimoji="0" lang="en-US" alt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445208" y="3600451"/>
            <a:ext cx="4211782" cy="10613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200" b="1" dirty="0" err="1" smtClean="0">
                <a:solidFill>
                  <a:schemeClr val="bg1"/>
                </a:solidFill>
              </a:rPr>
              <a:t>Angka</a:t>
            </a:r>
            <a:r>
              <a:rPr lang="en-ID" sz="3200" b="1" dirty="0" smtClean="0">
                <a:solidFill>
                  <a:schemeClr val="bg1"/>
                </a:solidFill>
              </a:rPr>
              <a:t> 1 </a:t>
            </a:r>
            <a:r>
              <a:rPr lang="en-ID" sz="3200" b="1" dirty="0" err="1" smtClean="0">
                <a:solidFill>
                  <a:schemeClr val="bg1"/>
                </a:solidFill>
              </a:rPr>
              <a:t>menepati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tempat</a:t>
            </a:r>
            <a:r>
              <a:rPr lang="en-ID" sz="3200" b="1" dirty="0">
                <a:solidFill>
                  <a:schemeClr val="bg1"/>
                </a:solidFill>
              </a:rPr>
              <a:t> </a:t>
            </a:r>
            <a:r>
              <a:rPr lang="en-ID" sz="3200" b="1" dirty="0" smtClean="0">
                <a:solidFill>
                  <a:schemeClr val="bg1"/>
                </a:solidFill>
              </a:rPr>
              <a:t>.....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45208" y="5305866"/>
            <a:ext cx="4211782" cy="99968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 b="1" dirty="0" err="1" smtClean="0">
                <a:solidFill>
                  <a:schemeClr val="bg1"/>
                </a:solidFill>
              </a:rPr>
              <a:t>Angka</a:t>
            </a:r>
            <a:r>
              <a:rPr lang="en-ID" sz="2800" b="1" dirty="0" smtClean="0">
                <a:solidFill>
                  <a:schemeClr val="bg1"/>
                </a:solidFill>
              </a:rPr>
              <a:t> 1 </a:t>
            </a:r>
            <a:r>
              <a:rPr lang="en-ID" sz="2800" b="1" dirty="0" err="1" smtClean="0">
                <a:solidFill>
                  <a:schemeClr val="bg1"/>
                </a:solidFill>
              </a:rPr>
              <a:t>nilainya</a:t>
            </a:r>
            <a:r>
              <a:rPr lang="en-ID" sz="2800" b="1" dirty="0" smtClean="0">
                <a:solidFill>
                  <a:schemeClr val="bg1"/>
                </a:solidFill>
              </a:rPr>
              <a:t> ....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83860" y="3600451"/>
            <a:ext cx="4211782" cy="106129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 b="1" dirty="0" err="1" smtClean="0">
                <a:solidFill>
                  <a:schemeClr val="bg1"/>
                </a:solidFill>
              </a:rPr>
              <a:t>Angka</a:t>
            </a:r>
            <a:r>
              <a:rPr lang="en-ID" sz="2800" b="1" dirty="0" smtClean="0">
                <a:solidFill>
                  <a:schemeClr val="bg1"/>
                </a:solidFill>
              </a:rPr>
              <a:t> 1 </a:t>
            </a:r>
            <a:r>
              <a:rPr lang="en-ID" sz="2800" b="1" dirty="0" err="1" smtClean="0">
                <a:solidFill>
                  <a:schemeClr val="bg1"/>
                </a:solidFill>
              </a:rPr>
              <a:t>menempati</a:t>
            </a:r>
            <a:r>
              <a:rPr lang="en-ID" sz="2800" b="1" dirty="0" smtClean="0">
                <a:solidFill>
                  <a:schemeClr val="bg1"/>
                </a:solidFill>
              </a:rPr>
              <a:t> </a:t>
            </a:r>
            <a:r>
              <a:rPr lang="en-ID" sz="2800" b="1" dirty="0" err="1" smtClean="0">
                <a:solidFill>
                  <a:schemeClr val="bg1"/>
                </a:solidFill>
              </a:rPr>
              <a:t>tempat</a:t>
            </a:r>
            <a:r>
              <a:rPr lang="en-ID" sz="2800" b="1" dirty="0" smtClean="0">
                <a:solidFill>
                  <a:schemeClr val="bg1"/>
                </a:solidFill>
              </a:rPr>
              <a:t> ….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83860" y="5230157"/>
            <a:ext cx="4211782" cy="107539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 b="1" dirty="0" err="1" smtClean="0">
                <a:solidFill>
                  <a:schemeClr val="bg1"/>
                </a:solidFill>
              </a:rPr>
              <a:t>Angka</a:t>
            </a:r>
            <a:r>
              <a:rPr lang="en-ID" sz="2800" b="1" dirty="0" smtClean="0">
                <a:solidFill>
                  <a:schemeClr val="bg1"/>
                </a:solidFill>
              </a:rPr>
              <a:t> 1 </a:t>
            </a:r>
            <a:r>
              <a:rPr lang="en-ID" sz="2800" b="1" dirty="0" err="1" smtClean="0">
                <a:solidFill>
                  <a:schemeClr val="bg1"/>
                </a:solidFill>
              </a:rPr>
              <a:t>nilainya</a:t>
            </a:r>
            <a:r>
              <a:rPr lang="en-ID" sz="2800" b="1" dirty="0" smtClean="0">
                <a:solidFill>
                  <a:schemeClr val="bg1"/>
                </a:solidFill>
              </a:rPr>
              <a:t> …..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794</TotalTime>
  <Words>492</Words>
  <Application>Microsoft Office PowerPoint</Application>
  <PresentationFormat>Widescreen</PresentationFormat>
  <Paragraphs>140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Perhatikan Gambar di Bawah Ini!</vt:lpstr>
      <vt:lpstr>Menghitung banyaknya kubus satuan</vt:lpstr>
      <vt:lpstr>Nilai Tempat Dan Nilai Angka </vt:lpstr>
      <vt:lpstr>Kuis </vt:lpstr>
      <vt:lpstr>Lambang Dan Nama Bilangan </vt:lpstr>
      <vt:lpstr>PowerPoint Presentation</vt:lpstr>
      <vt:lpstr>PowerPoint Presentation</vt:lpstr>
      <vt:lpstr>PowerPoint Presentation</vt:lpstr>
      <vt:lpstr>PowerPoint Presentation</vt:lpstr>
      <vt:lpstr>Bahas PR</vt:lpstr>
      <vt:lpstr>7. Lengkapilah table nilai tempat dan nilai angka di bawah ini!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PowerPoint</dc:title>
  <dc:creator>62821</dc:creator>
  <cp:lastModifiedBy>Asus</cp:lastModifiedBy>
  <cp:revision>44</cp:revision>
  <dcterms:created xsi:type="dcterms:W3CDTF">2020-07-13T06:32:45Z</dcterms:created>
  <dcterms:modified xsi:type="dcterms:W3CDTF">2020-07-20T03:47:22Z</dcterms:modified>
</cp:coreProperties>
</file>