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9" r:id="rId11"/>
    <p:sldId id="267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C9FB-3A20-47FD-AFDA-C572DD095C4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E415-FAAD-4D57-956F-57E3D4CE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6" y="3319741"/>
            <a:ext cx="2567549" cy="3081059"/>
          </a:xfrm>
          <a:prstGeom prst="rect">
            <a:avLst/>
          </a:prstGeom>
        </p:spPr>
      </p:pic>
      <p:pic>
        <p:nvPicPr>
          <p:cNvPr id="1026" name="Picture 2" descr="√ Nilai Nilai Pancasila LENGKAP (Sila ke-1,2,3,4,5) Dala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09" y="3201631"/>
            <a:ext cx="3233085" cy="30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897" y="3319741"/>
            <a:ext cx="2881080" cy="2812118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678748" y="732758"/>
            <a:ext cx="9206967" cy="1573306"/>
          </a:xfrm>
          <a:prstGeom prst="flowChartPunchedTap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300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Sikap</a:t>
            </a:r>
            <a:r>
              <a:rPr lang="en-US" sz="2800" b="1" spc="3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yang </a:t>
            </a:r>
            <a:r>
              <a:rPr lang="en-US" sz="2800" b="1" spc="300" dirty="0" err="1">
                <a:solidFill>
                  <a:srgbClr val="C00000"/>
                </a:solidFill>
                <a:latin typeface="Algerian" panose="04020705040A02060702" pitchFamily="82" charset="0"/>
              </a:rPr>
              <a:t>sesuai</a:t>
            </a:r>
            <a:r>
              <a:rPr lang="en-US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  </a:t>
            </a:r>
            <a:r>
              <a:rPr lang="en-US" sz="2800" b="1" spc="300" dirty="0" err="1">
                <a:solidFill>
                  <a:srgbClr val="C00000"/>
                </a:solidFill>
                <a:latin typeface="Algerian" panose="04020705040A02060702" pitchFamily="82" charset="0"/>
              </a:rPr>
              <a:t>dengan</a:t>
            </a:r>
            <a:r>
              <a:rPr lang="en-US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id-ID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sila</a:t>
            </a:r>
            <a:r>
              <a:rPr lang="en-US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-</a:t>
            </a:r>
            <a:r>
              <a:rPr lang="en-US" sz="2800" b="1" spc="300" dirty="0" err="1">
                <a:solidFill>
                  <a:srgbClr val="C00000"/>
                </a:solidFill>
                <a:latin typeface="Algerian" panose="04020705040A02060702" pitchFamily="82" charset="0"/>
              </a:rPr>
              <a:t>sila</a:t>
            </a:r>
            <a:r>
              <a:rPr lang="en-US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id-ID" sz="2800" b="1" spc="300" dirty="0">
                <a:solidFill>
                  <a:srgbClr val="C00000"/>
                </a:solidFill>
                <a:latin typeface="Algerian" panose="04020705040A02060702" pitchFamily="82" charset="0"/>
              </a:rPr>
              <a:t>Pancasila </a:t>
            </a:r>
            <a:endParaRPr lang="en-US" sz="2800" spc="3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81" y="497214"/>
            <a:ext cx="8090647" cy="71586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200" dirty="0">
                <a:latin typeface="Bell Gothic Std Black" panose="020B0706020202040204" pitchFamily="34" charset="0"/>
              </a:rPr>
              <a:t>3. </a:t>
            </a:r>
            <a:r>
              <a:rPr lang="en-US" sz="3200" dirty="0" err="1">
                <a:latin typeface="Bell Gothic Std Black" panose="020B0706020202040204" pitchFamily="34" charset="0"/>
              </a:rPr>
              <a:t>Tidak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>
                <a:latin typeface="Bell Gothic Std Black" panose="020B0706020202040204" pitchFamily="34" charset="0"/>
              </a:rPr>
              <a:t>semena-mena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>
                <a:latin typeface="Bell Gothic Std Black" panose="020B0706020202040204" pitchFamily="34" charset="0"/>
              </a:rPr>
              <a:t>dengan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>
                <a:latin typeface="Bell Gothic Std Black" panose="020B0706020202040204" pitchFamily="34" charset="0"/>
              </a:rPr>
              <a:t>kakak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>
                <a:latin typeface="Bell Gothic Std Black" panose="020B0706020202040204" pitchFamily="34" charset="0"/>
              </a:rPr>
              <a:t>atau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 smtClean="0">
                <a:latin typeface="Bell Gothic Std Black" panose="020B0706020202040204" pitchFamily="34" charset="0"/>
              </a:rPr>
              <a:t>adik</a:t>
            </a:r>
            <a:endParaRPr lang="en-US" sz="3200" dirty="0">
              <a:latin typeface="Bell Gothic Std Black" panose="020B0706020202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52" y="4386876"/>
            <a:ext cx="6060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Bell Gothic Std Black" panose="020B0706020202040204" pitchFamily="34" charset="0"/>
              </a:rPr>
              <a:t>4. </a:t>
            </a:r>
            <a:r>
              <a:rPr lang="en-US" sz="3200" dirty="0" err="1">
                <a:latin typeface="Bell Gothic Std Black" panose="020B0706020202040204" pitchFamily="34" charset="0"/>
              </a:rPr>
              <a:t>Peduli</a:t>
            </a:r>
            <a:r>
              <a:rPr lang="en-US" sz="3200" dirty="0">
                <a:latin typeface="Bell Gothic Std Black" panose="020B0706020202040204" pitchFamily="34" charset="0"/>
              </a:rPr>
              <a:t> </a:t>
            </a:r>
            <a:r>
              <a:rPr lang="en-US" sz="3200" dirty="0" err="1">
                <a:latin typeface="Bell Gothic Std Black" panose="020B0706020202040204" pitchFamily="34" charset="0"/>
              </a:rPr>
              <a:t>terhadap</a:t>
            </a:r>
            <a:r>
              <a:rPr lang="en-US" sz="3200" dirty="0">
                <a:latin typeface="Bell Gothic Std Black" panose="020B0706020202040204" pitchFamily="34" charset="0"/>
              </a:rPr>
              <a:t> orang lain.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36901" r="17477"/>
          <a:stretch/>
        </p:blipFill>
        <p:spPr>
          <a:xfrm>
            <a:off x="9252005" y="90090"/>
            <a:ext cx="2111187" cy="167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19" y="1213083"/>
            <a:ext cx="2321858" cy="2167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47" y="3980328"/>
            <a:ext cx="3341344" cy="2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4" y="123078"/>
            <a:ext cx="10403541" cy="831663"/>
          </a:xfrm>
        </p:spPr>
        <p:txBody>
          <a:bodyPr/>
          <a:lstStyle/>
          <a:p>
            <a:r>
              <a:rPr lang="en-US" dirty="0" err="1">
                <a:latin typeface="Bell Gothic Std Black" panose="020B0706020202040204" pitchFamily="34" charset="0"/>
              </a:rPr>
              <a:t>Sikap</a:t>
            </a:r>
            <a:r>
              <a:rPr lang="en-US" dirty="0">
                <a:latin typeface="Bell Gothic Std Black" panose="020B0706020202040204" pitchFamily="34" charset="0"/>
              </a:rPr>
              <a:t> yang </a:t>
            </a:r>
            <a:r>
              <a:rPr lang="en-US" dirty="0" err="1">
                <a:latin typeface="Bell Gothic Std Black" panose="020B0706020202040204" pitchFamily="34" charset="0"/>
              </a:rPr>
              <a:t>sesuai</a:t>
            </a:r>
            <a:r>
              <a:rPr lang="en-US" dirty="0">
                <a:latin typeface="Bell Gothic Std Black" panose="020B0706020202040204" pitchFamily="34" charset="0"/>
              </a:rPr>
              <a:t> </a:t>
            </a:r>
            <a:r>
              <a:rPr lang="en-US" dirty="0" err="1">
                <a:latin typeface="Bell Gothic Std Black" panose="020B0706020202040204" pitchFamily="34" charset="0"/>
              </a:rPr>
              <a:t>dengan</a:t>
            </a:r>
            <a:r>
              <a:rPr lang="en-US" dirty="0">
                <a:latin typeface="Bell Gothic Std Black" panose="020B0706020202040204" pitchFamily="34" charset="0"/>
              </a:rPr>
              <a:t> </a:t>
            </a:r>
            <a:r>
              <a:rPr lang="en-US" dirty="0" err="1">
                <a:latin typeface="Bell Gothic Std Black" panose="020B0706020202040204" pitchFamily="34" charset="0"/>
              </a:rPr>
              <a:t>sila</a:t>
            </a:r>
            <a:r>
              <a:rPr lang="en-US" dirty="0">
                <a:latin typeface="Bell Gothic Std Black" panose="020B0706020202040204" pitchFamily="34" charset="0"/>
              </a:rPr>
              <a:t> </a:t>
            </a:r>
            <a:r>
              <a:rPr lang="en-US" dirty="0" err="1">
                <a:latin typeface="Bell Gothic Std Black" panose="020B0706020202040204" pitchFamily="34" charset="0"/>
              </a:rPr>
              <a:t>ke</a:t>
            </a:r>
            <a:r>
              <a:rPr lang="en-US" dirty="0">
                <a:latin typeface="Bell Gothic Std Black" panose="020B0706020202040204" pitchFamily="34" charset="0"/>
              </a:rPr>
              <a:t>- </a:t>
            </a:r>
            <a:r>
              <a:rPr lang="en-US" dirty="0" smtClean="0">
                <a:latin typeface="Bell Gothic Std Black" panose="020B0706020202040204" pitchFamily="34" charset="0"/>
              </a:rPr>
              <a:t>3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03975" y="1232927"/>
            <a:ext cx="4088740" cy="14522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Bell Gothic Std Black" panose="020B0706020202040204" pitchFamily="34" charset="0"/>
              </a:rPr>
              <a:t>1. </a:t>
            </a:r>
            <a:r>
              <a:rPr lang="id-ID" sz="2800" b="1" dirty="0" smtClean="0">
                <a:latin typeface="Bell Gothic Std Black" panose="020B0706020202040204" pitchFamily="34" charset="0"/>
              </a:rPr>
              <a:t>Hidup rukun</a:t>
            </a:r>
            <a:r>
              <a:rPr lang="en-US" sz="2800" b="1" dirty="0" smtClean="0">
                <a:latin typeface="Bell Gothic Std Black" panose="020B0706020202040204" pitchFamily="34" charset="0"/>
              </a:rPr>
              <a:t/>
            </a:r>
            <a:br>
              <a:rPr lang="en-US" sz="2800" b="1" dirty="0" smtClean="0">
                <a:latin typeface="Bell Gothic Std Black" panose="020B0706020202040204" pitchFamily="34" charset="0"/>
              </a:rPr>
            </a:br>
            <a:r>
              <a:rPr lang="en-US" sz="2800" b="1" dirty="0" smtClean="0">
                <a:latin typeface="Bell Gothic Std Black" panose="020B0706020202040204" pitchFamily="34" charset="0"/>
              </a:rPr>
              <a:t>  </a:t>
            </a:r>
            <a:r>
              <a:rPr lang="id-ID" sz="2800" b="1" dirty="0" smtClean="0">
                <a:latin typeface="Bell Gothic Std Black" panose="020B0706020202040204" pitchFamily="34" charset="0"/>
              </a:rPr>
              <a:t>dengan </a:t>
            </a:r>
            <a:r>
              <a:rPr lang="en-US" sz="2800" b="1" dirty="0" err="1">
                <a:latin typeface="Bell Gothic Std Black" panose="020B0706020202040204" pitchFamily="34" charset="0"/>
              </a:rPr>
              <a:t>semua</a:t>
            </a:r>
            <a:r>
              <a:rPr lang="en-US" sz="2800" b="1" dirty="0">
                <a:latin typeface="Bell Gothic Std Black" panose="020B0706020202040204" pitchFamily="34" charset="0"/>
              </a:rPr>
              <a:t> orang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0" y="2963396"/>
            <a:ext cx="4247310" cy="346429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425733" y="1348277"/>
            <a:ext cx="3697941" cy="1452282"/>
          </a:xfrm>
          <a:prstGeom prst="wedgeRound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Bell Gothic Std Black" panose="020B0706020202040204" pitchFamily="34" charset="0"/>
              </a:rPr>
              <a:t>2. </a:t>
            </a:r>
            <a:r>
              <a:rPr lang="en-US" sz="2800" b="1" dirty="0" err="1" smtClean="0">
                <a:latin typeface="Bell Gothic Std Black" panose="020B0706020202040204" pitchFamily="34" charset="0"/>
              </a:rPr>
              <a:t>Cinta</a:t>
            </a:r>
            <a:r>
              <a:rPr lang="en-US" sz="2800" b="1" dirty="0" smtClean="0">
                <a:latin typeface="Bell Gothic Std Black" panose="020B0706020202040204" pitchFamily="34" charset="0"/>
              </a:rPr>
              <a:t> </a:t>
            </a:r>
            <a:r>
              <a:rPr lang="en-US" sz="2800" b="1" dirty="0" err="1" smtClean="0">
                <a:latin typeface="Bell Gothic Std Black" panose="020B0706020202040204" pitchFamily="34" charset="0"/>
              </a:rPr>
              <a:t>tanah</a:t>
            </a:r>
            <a:r>
              <a:rPr lang="en-US" sz="2800" b="1" dirty="0" smtClean="0">
                <a:latin typeface="Bell Gothic Std Black" panose="020B0706020202040204" pitchFamily="34" charset="0"/>
              </a:rPr>
              <a:t> air</a:t>
            </a:r>
            <a:endParaRPr lang="en-US" sz="2800" b="1" dirty="0">
              <a:latin typeface="Bell Gothic Std Black" panose="020B070602020204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41" y="3194095"/>
            <a:ext cx="5338482" cy="3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70774" y="359295"/>
            <a:ext cx="4215740" cy="14522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Bell Gothic Std Black" panose="020B0706020202040204" pitchFamily="34" charset="0"/>
              </a:rPr>
              <a:t>3. </a:t>
            </a:r>
            <a:r>
              <a:rPr lang="id-ID" sz="2800" dirty="0" smtClean="0">
                <a:latin typeface="Bell Gothic Std Black" panose="020B0706020202040204" pitchFamily="34" charset="0"/>
              </a:rPr>
              <a:t>Mencintai </a:t>
            </a:r>
            <a:r>
              <a:rPr lang="id-ID" sz="2800" dirty="0">
                <a:latin typeface="Bell Gothic Std Black" panose="020B0706020202040204" pitchFamily="34" charset="0"/>
              </a:rPr>
              <a:t>barang-barang dalam negeri.</a:t>
            </a:r>
            <a:endParaRPr lang="en-US" sz="2800" dirty="0">
              <a:latin typeface="Bell Gothic Std Black" panose="020B070602020204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458858" y="393298"/>
            <a:ext cx="5516496" cy="14522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Bell Gothic Std Black" panose="020B0706020202040204" pitchFamily="34" charset="0"/>
              </a:rPr>
              <a:t>4. </a:t>
            </a:r>
            <a:r>
              <a:rPr lang="en-US" sz="2800" dirty="0" err="1" smtClean="0">
                <a:latin typeface="Bell Gothic Std Black" panose="020B0706020202040204" pitchFamily="34" charset="0"/>
              </a:rPr>
              <a:t>Tidak</a:t>
            </a:r>
            <a:r>
              <a:rPr lang="en-US" sz="2800" dirty="0" smtClean="0">
                <a:latin typeface="Bell Gothic Std Black" panose="020B0706020202040204" pitchFamily="34" charset="0"/>
              </a:rPr>
              <a:t> </a:t>
            </a:r>
            <a:r>
              <a:rPr lang="en-US" sz="2800" dirty="0" err="1">
                <a:latin typeface="Bell Gothic Std Black" panose="020B0706020202040204" pitchFamily="34" charset="0"/>
              </a:rPr>
              <a:t>membeda-bedakan</a:t>
            </a:r>
            <a:r>
              <a:rPr lang="en-US" sz="2800" dirty="0">
                <a:latin typeface="Bell Gothic Std Black" panose="020B0706020202040204" pitchFamily="34" charset="0"/>
              </a:rPr>
              <a:t> </a:t>
            </a:r>
            <a:r>
              <a:rPr lang="en-US" sz="2800" dirty="0" err="1">
                <a:latin typeface="Bell Gothic Std Black" panose="020B0706020202040204" pitchFamily="34" charset="0"/>
              </a:rPr>
              <a:t>suku</a:t>
            </a:r>
            <a:r>
              <a:rPr lang="en-US" sz="2800" dirty="0">
                <a:latin typeface="Bell Gothic Std Black" panose="020B0706020202040204" pitchFamily="34" charset="0"/>
              </a:rPr>
              <a:t>, agama, </a:t>
            </a:r>
            <a:r>
              <a:rPr lang="en-US" sz="2800" dirty="0" err="1">
                <a:latin typeface="Bell Gothic Std Black" panose="020B0706020202040204" pitchFamily="34" charset="0"/>
              </a:rPr>
              <a:t>dan</a:t>
            </a:r>
            <a:r>
              <a:rPr lang="en-US" sz="2800" dirty="0">
                <a:latin typeface="Bell Gothic Std Black" panose="020B0706020202040204" pitchFamily="34" charset="0"/>
              </a:rPr>
              <a:t> </a:t>
            </a:r>
            <a:r>
              <a:rPr lang="en-US" sz="2800" dirty="0" err="1">
                <a:latin typeface="Bell Gothic Std Black" panose="020B0706020202040204" pitchFamily="34" charset="0"/>
              </a:rPr>
              <a:t>budaya</a:t>
            </a:r>
            <a:r>
              <a:rPr lang="en-US" sz="2800" dirty="0">
                <a:latin typeface="Bell Gothic Std Black" panose="020B0706020202040204" pitchFamily="34" charset="0"/>
              </a:rPr>
              <a:t> orang lain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04" y="2072834"/>
            <a:ext cx="3695711" cy="224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75" y="2072834"/>
            <a:ext cx="4500281" cy="3375211"/>
          </a:xfrm>
          <a:prstGeom prst="rect">
            <a:avLst/>
          </a:prstGeom>
        </p:spPr>
      </p:pic>
      <p:pic>
        <p:nvPicPr>
          <p:cNvPr id="9" name="Picture 2" descr="DIALOG ANTAR AGAMA: Saling Menghormati Perbedaan Dalam Pluralism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4" y="4318492"/>
            <a:ext cx="3468163" cy="1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1020" y="354665"/>
            <a:ext cx="4715415" cy="1452282"/>
          </a:xfrm>
          <a:prstGeom prst="wedgeRoundRectCallou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5. </a:t>
            </a:r>
            <a:r>
              <a:rPr lang="en-US" sz="2800" dirty="0" err="1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Menjaga</a:t>
            </a:r>
            <a:r>
              <a:rPr lang="en-US" sz="2800" dirty="0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ll Gothic Std Black" panose="020B0706020202040204" pitchFamily="34" charset="0"/>
              </a:rPr>
              <a:t>persatuan</a:t>
            </a:r>
            <a:r>
              <a:rPr lang="en-US" sz="2800" dirty="0">
                <a:solidFill>
                  <a:schemeClr val="bg1"/>
                </a:solidFill>
                <a:latin typeface="Bell Gothic Std Black" panose="020B0706020202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Bell Gothic Std Black" panose="020B070602020204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Bell Gothic Std Black" panose="020B070602020204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    </a:t>
            </a:r>
            <a:r>
              <a:rPr lang="en-US" sz="2800" dirty="0" err="1" smtClean="0">
                <a:solidFill>
                  <a:schemeClr val="bg1"/>
                </a:solidFill>
                <a:latin typeface="Bell Gothic Std Black" panose="020B0706020202040204" pitchFamily="34" charset="0"/>
              </a:rPr>
              <a:t>kesatuan</a:t>
            </a:r>
            <a:r>
              <a:rPr lang="en-US" sz="2800" dirty="0">
                <a:solidFill>
                  <a:schemeClr val="bg1"/>
                </a:solidFill>
                <a:latin typeface="Bell Gothic Std Black" panose="020B0706020202040204" pitchFamily="34" charset="0"/>
              </a:rPr>
              <a:t>.</a:t>
            </a:r>
          </a:p>
          <a:p>
            <a:pPr algn="ctr"/>
            <a:endParaRPr lang="en-US" dirty="0">
              <a:latin typeface="Bell Gothic Std Black" panose="020B0706020202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78451" y="354665"/>
            <a:ext cx="5313549" cy="14522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Bell Gothic Std Black" panose="020B0706020202040204" pitchFamily="34" charset="0"/>
              </a:rPr>
              <a:t>6. </a:t>
            </a:r>
            <a:r>
              <a:rPr lang="en-US" sz="2800" dirty="0" err="1" smtClean="0">
                <a:latin typeface="Bell Gothic Std Black" panose="020B0706020202040204" pitchFamily="34" charset="0"/>
              </a:rPr>
              <a:t>Melaksanakan</a:t>
            </a:r>
            <a:r>
              <a:rPr lang="en-US" sz="2800" dirty="0" smtClean="0">
                <a:latin typeface="Bell Gothic Std Black" panose="020B0706020202040204" pitchFamily="34" charset="0"/>
              </a:rPr>
              <a:t> </a:t>
            </a:r>
            <a:r>
              <a:rPr lang="en-US" sz="2800" dirty="0" err="1" smtClean="0">
                <a:latin typeface="Bell Gothic Std Black" panose="020B0706020202040204" pitchFamily="34" charset="0"/>
              </a:rPr>
              <a:t>upacara</a:t>
            </a:r>
            <a:r>
              <a:rPr lang="en-US" sz="2800" dirty="0">
                <a:latin typeface="Bell Gothic Std Black" panose="020B0706020202040204" pitchFamily="34" charset="0"/>
              </a:rPr>
              <a:t/>
            </a:r>
            <a:br>
              <a:rPr lang="en-US" sz="2800" dirty="0">
                <a:latin typeface="Bell Gothic Std Black" panose="020B0706020202040204" pitchFamily="34" charset="0"/>
              </a:rPr>
            </a:br>
            <a:r>
              <a:rPr lang="en-US" sz="2800" dirty="0" smtClean="0">
                <a:latin typeface="Bell Gothic Std Black" panose="020B0706020202040204" pitchFamily="34" charset="0"/>
              </a:rPr>
              <a:t>    </a:t>
            </a:r>
            <a:r>
              <a:rPr lang="en-US" sz="2800" dirty="0" err="1" smtClean="0">
                <a:latin typeface="Bell Gothic Std Black" panose="020B0706020202040204" pitchFamily="34" charset="0"/>
              </a:rPr>
              <a:t>bendera</a:t>
            </a:r>
            <a:endParaRPr lang="en-US" sz="2800" dirty="0">
              <a:latin typeface="Bell Gothic Std Black" panose="020B070602020204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Siap-Siap, Waktu Upacara Bendera di Sekolah Bakal Lebih 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3" y="2278743"/>
            <a:ext cx="5233987" cy="42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na Penting Persatuan dan Kesatuan | Mikirba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0" y="2133600"/>
            <a:ext cx="4873625" cy="43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6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428" y="464457"/>
            <a:ext cx="8508574" cy="6676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dobe Caslon Pro Bold" panose="0205070206050A020403" pitchFamily="18" charset="0"/>
              </a:rPr>
              <a:t>Amatilah</a:t>
            </a:r>
            <a:r>
              <a:rPr lang="en-US" sz="4000" b="1" dirty="0" smtClean="0">
                <a:latin typeface="Adobe Caslon Pro Bold" panose="0205070206050A020403" pitchFamily="18" charset="0"/>
              </a:rPr>
              <a:t> </a:t>
            </a:r>
            <a:r>
              <a:rPr lang="en-US" sz="4000" b="1" dirty="0" err="1" smtClean="0">
                <a:latin typeface="Adobe Caslon Pro Bold" panose="0205070206050A020403" pitchFamily="18" charset="0"/>
              </a:rPr>
              <a:t>gambar</a:t>
            </a:r>
            <a:r>
              <a:rPr lang="en-US" sz="4000" b="1" dirty="0" smtClean="0">
                <a:latin typeface="Adobe Caslon Pro Bold" panose="0205070206050A020403" pitchFamily="18" charset="0"/>
              </a:rPr>
              <a:t> </a:t>
            </a:r>
            <a:r>
              <a:rPr lang="en-US" sz="4000" b="1" dirty="0" err="1" smtClean="0">
                <a:latin typeface="Adobe Caslon Pro Bold" panose="0205070206050A020403" pitchFamily="18" charset="0"/>
              </a:rPr>
              <a:t>berikut</a:t>
            </a:r>
            <a:r>
              <a:rPr lang="en-US" sz="4000" b="1" dirty="0" smtClean="0">
                <a:latin typeface="Adobe Caslon Pro Bold" panose="0205070206050A020403" pitchFamily="18" charset="0"/>
              </a:rPr>
              <a:t> </a:t>
            </a:r>
            <a:r>
              <a:rPr lang="en-US" sz="4000" b="1" dirty="0" err="1" smtClean="0">
                <a:latin typeface="Adobe Caslon Pro Bold" panose="0205070206050A020403" pitchFamily="18" charset="0"/>
              </a:rPr>
              <a:t>ini</a:t>
            </a:r>
            <a:r>
              <a:rPr lang="en-US" sz="4000" b="1" dirty="0" smtClean="0">
                <a:latin typeface="Adobe Caslon Pro Bold" panose="0205070206050A020403" pitchFamily="18" charset="0"/>
              </a:rPr>
              <a:t>!</a:t>
            </a:r>
            <a:endParaRPr lang="en-US" sz="4000" b="1" dirty="0">
              <a:latin typeface="Adobe Caslon Pro Bold" panose="0205070206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53" t="33219" r="30750" b="43507"/>
          <a:stretch/>
        </p:blipFill>
        <p:spPr>
          <a:xfrm>
            <a:off x="325805" y="1280198"/>
            <a:ext cx="3351599" cy="3080430"/>
          </a:xfrm>
          <a:prstGeom prst="rect">
            <a:avLst/>
          </a:prstGeom>
        </p:spPr>
      </p:pic>
      <p:pic>
        <p:nvPicPr>
          <p:cNvPr id="5" name="Picture 2" descr="Siap-Siap, Waktu Upacara Bendera di Sekolah Bakal Lebih L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63" y="1321496"/>
            <a:ext cx="3692226" cy="30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38" y="1280198"/>
            <a:ext cx="3548790" cy="3080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0229" y="4898570"/>
            <a:ext cx="153851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Sila</a:t>
            </a:r>
            <a:r>
              <a:rPr lang="en-US" sz="2400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1</a:t>
            </a:r>
            <a:endParaRPr lang="en-US" sz="2400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6458" y="4738912"/>
            <a:ext cx="1538514" cy="653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Sila</a:t>
            </a:r>
            <a:r>
              <a:rPr lang="en-US" sz="2400" b="1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ke</a:t>
            </a:r>
            <a:r>
              <a:rPr lang="en-US" sz="2400" b="1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2</a:t>
            </a: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9719" y="4738913"/>
            <a:ext cx="1538514" cy="6531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dobe Caslon Pro Bold" panose="0205070206050A020403" pitchFamily="18" charset="0"/>
              </a:rPr>
              <a:t>Sila</a:t>
            </a:r>
            <a:r>
              <a:rPr lang="en-US" sz="2400" b="1" dirty="0" smtClean="0">
                <a:latin typeface="Adobe Caslon Pro Bold" panose="0205070206050A020403" pitchFamily="18" charset="0"/>
              </a:rPr>
              <a:t> </a:t>
            </a:r>
            <a:r>
              <a:rPr lang="en-US" sz="2400" b="1" dirty="0" err="1" smtClean="0">
                <a:latin typeface="Adobe Caslon Pro Bold" panose="0205070206050A020403" pitchFamily="18" charset="0"/>
              </a:rPr>
              <a:t>ke</a:t>
            </a:r>
            <a:r>
              <a:rPr lang="en-US" sz="2400" b="1" dirty="0" smtClean="0">
                <a:latin typeface="Adobe Caslon Pro Bold" panose="0205070206050A020403" pitchFamily="18" charset="0"/>
              </a:rPr>
              <a:t> 3</a:t>
            </a:r>
            <a:endParaRPr lang="en-US" sz="2400" b="1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1"/>
            <a:ext cx="11629571" cy="1879374"/>
          </a:xfrm>
        </p:spPr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Terimakasih</a:t>
            </a:r>
            <a:r>
              <a:rPr lang="en-US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714171" y="3193144"/>
            <a:ext cx="6516914" cy="928914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See you next time</a:t>
            </a:r>
            <a:endParaRPr lang="en-US" sz="48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7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36" y="370088"/>
            <a:ext cx="10538439" cy="89761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Bell Gothic Std Black" panose="020B0706020202040204" pitchFamily="34" charset="0"/>
              </a:rPr>
              <a:t>Sikap</a:t>
            </a:r>
            <a:r>
              <a:rPr lang="en-US" b="1" dirty="0" smtClean="0">
                <a:latin typeface="Bell Gothic Std Black" panose="020B0706020202040204" pitchFamily="34" charset="0"/>
              </a:rPr>
              <a:t> yang </a:t>
            </a:r>
            <a:r>
              <a:rPr lang="en-US" b="1" dirty="0" err="1" smtClean="0">
                <a:latin typeface="Bell Gothic Std Black" panose="020B0706020202040204" pitchFamily="34" charset="0"/>
              </a:rPr>
              <a:t>sesuai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dengan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sila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ke</a:t>
            </a:r>
            <a:r>
              <a:rPr lang="en-US" b="1" dirty="0" smtClean="0">
                <a:latin typeface="Bell Gothic Std Black" panose="020B0706020202040204" pitchFamily="34" charset="0"/>
              </a:rPr>
              <a:t>- 1</a:t>
            </a:r>
            <a:endParaRPr lang="en-US" b="1" dirty="0">
              <a:latin typeface="Bell Gothic Std Black" panose="020B0706020202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72" y="1438200"/>
            <a:ext cx="8189686" cy="5837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1. </a:t>
            </a:r>
            <a:r>
              <a:rPr lang="id-ID" sz="3200" b="1" dirty="0" smtClean="0"/>
              <a:t>Taat </a:t>
            </a:r>
            <a:r>
              <a:rPr lang="id-ID" sz="3200" b="1" dirty="0"/>
              <a:t>beribadah dan berdoa.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05" t="33219" r="58171" b="45759"/>
          <a:stretch/>
        </p:blipFill>
        <p:spPr>
          <a:xfrm>
            <a:off x="781993" y="2387674"/>
            <a:ext cx="2519925" cy="223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148" t="56775" r="28322" b="19199"/>
          <a:stretch/>
        </p:blipFill>
        <p:spPr>
          <a:xfrm>
            <a:off x="8867473" y="2152654"/>
            <a:ext cx="2589926" cy="223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353" t="33219" r="30750" b="43507"/>
          <a:stretch/>
        </p:blipFill>
        <p:spPr>
          <a:xfrm>
            <a:off x="5024897" y="2152654"/>
            <a:ext cx="2465114" cy="2579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905" t="57854" r="59217" b="20748"/>
          <a:stretch/>
        </p:blipFill>
        <p:spPr>
          <a:xfrm>
            <a:off x="2990898" y="4407526"/>
            <a:ext cx="2181917" cy="2122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0847" t="55977" r="45886" b="20373"/>
          <a:stretch/>
        </p:blipFill>
        <p:spPr>
          <a:xfrm>
            <a:off x="7490011" y="4392590"/>
            <a:ext cx="2096106" cy="23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828" y="985503"/>
            <a:ext cx="8189686" cy="5837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id-ID" b="1" dirty="0"/>
              <a:t>Menghormati teman yang berbeda agama dengan kita.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enghormati Orang Lain - PDF Download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72" y="1717166"/>
            <a:ext cx="7435398" cy="45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910" y="897966"/>
            <a:ext cx="8189686" cy="5837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latin typeface="Bell Gothic Std Black" panose="020B0706020202040204" pitchFamily="34" charset="0"/>
              </a:rPr>
              <a:t>3. </a:t>
            </a:r>
            <a:r>
              <a:rPr lang="id-ID" sz="3200" b="1" dirty="0" smtClean="0">
                <a:latin typeface="Bell Gothic Std Black" panose="020B0706020202040204" pitchFamily="34" charset="0"/>
              </a:rPr>
              <a:t>Tidak </a:t>
            </a:r>
            <a:r>
              <a:rPr lang="id-ID" sz="3200" b="1" dirty="0">
                <a:latin typeface="Bell Gothic Std Black" panose="020B0706020202040204" pitchFamily="34" charset="0"/>
              </a:rPr>
              <a:t>menjelek-jele</a:t>
            </a:r>
            <a:r>
              <a:rPr lang="en-US" sz="3200" b="1" dirty="0">
                <a:latin typeface="Bell Gothic Std Black" panose="020B0706020202040204" pitchFamily="34" charset="0"/>
              </a:rPr>
              <a:t>k</a:t>
            </a:r>
            <a:r>
              <a:rPr lang="id-ID" sz="3200" b="1" dirty="0">
                <a:latin typeface="Bell Gothic Std Black" panose="020B0706020202040204" pitchFamily="34" charset="0"/>
              </a:rPr>
              <a:t>kan agama lain.</a:t>
            </a:r>
            <a:endParaRPr lang="en-US" sz="3200" b="1" dirty="0">
              <a:latin typeface="Bell Gothic Std Black" panose="020B070602020204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Kumpulan Pokok On line Untuk Pelajaran Sekola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24173"/>
          <a:stretch/>
        </p:blipFill>
        <p:spPr bwMode="auto">
          <a:xfrm>
            <a:off x="1344011" y="1481712"/>
            <a:ext cx="8902648" cy="46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734" y="776942"/>
            <a:ext cx="8708572" cy="5837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latin typeface="Bell Gothic Std Black" panose="020B0706020202040204" pitchFamily="34" charset="0"/>
              </a:rPr>
              <a:t>4. </a:t>
            </a:r>
            <a:r>
              <a:rPr lang="en-US" b="1" dirty="0" err="1" smtClean="0">
                <a:latin typeface="Bell Gothic Std Black" panose="020B0706020202040204" pitchFamily="34" charset="0"/>
              </a:rPr>
              <a:t>Menolong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teman</a:t>
            </a:r>
            <a:r>
              <a:rPr lang="en-US" b="1" dirty="0">
                <a:latin typeface="Bell Gothic Std Black" panose="020B0706020202040204" pitchFamily="34" charset="0"/>
              </a:rPr>
              <a:t> yang </a:t>
            </a:r>
            <a:r>
              <a:rPr lang="en-US" b="1" dirty="0" err="1">
                <a:latin typeface="Bell Gothic Std Black" panose="020B0706020202040204" pitchFamily="34" charset="0"/>
              </a:rPr>
              <a:t>berbeda</a:t>
            </a:r>
            <a:r>
              <a:rPr lang="en-US" b="1" dirty="0">
                <a:latin typeface="Bell Gothic Std Black" panose="020B0706020202040204" pitchFamily="34" charset="0"/>
              </a:rPr>
              <a:t> agama </a:t>
            </a:r>
            <a:r>
              <a:rPr lang="en-US" b="1" dirty="0" err="1">
                <a:latin typeface="Bell Gothic Std Black" panose="020B0706020202040204" pitchFamily="34" charset="0"/>
              </a:rPr>
              <a:t>dengan</a:t>
            </a:r>
            <a:r>
              <a:rPr lang="en-US" b="1" dirty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kita</a:t>
            </a:r>
            <a:r>
              <a:rPr lang="en-US" b="1" dirty="0">
                <a:latin typeface="Bell Gothic Std Black" panose="020B070602020204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57" y="1360688"/>
            <a:ext cx="6373326" cy="49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934" y="790389"/>
            <a:ext cx="9345066" cy="5837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 smtClean="0">
                <a:latin typeface="Bell Gothic Std Black" panose="020B0706020202040204" pitchFamily="34" charset="0"/>
              </a:rPr>
              <a:t>5. </a:t>
            </a:r>
            <a:r>
              <a:rPr lang="en-US" sz="2400" b="1" dirty="0" err="1" smtClean="0">
                <a:latin typeface="Bell Gothic Std Black" panose="020B0706020202040204" pitchFamily="34" charset="0"/>
              </a:rPr>
              <a:t>Memberi</a:t>
            </a:r>
            <a:r>
              <a:rPr lang="en-US" sz="2400" b="1" dirty="0" smtClean="0">
                <a:latin typeface="Bell Gothic Std Black" panose="020B0706020202040204" pitchFamily="34" charset="0"/>
              </a:rPr>
              <a:t> </a:t>
            </a:r>
            <a:r>
              <a:rPr lang="en-US" sz="2400" b="1" dirty="0" err="1">
                <a:latin typeface="Bell Gothic Std Black" panose="020B0706020202040204" pitchFamily="34" charset="0"/>
              </a:rPr>
              <a:t>kesempatan</a:t>
            </a:r>
            <a:r>
              <a:rPr lang="en-US" sz="2400" b="1" dirty="0">
                <a:latin typeface="Bell Gothic Std Black" panose="020B0706020202040204" pitchFamily="34" charset="0"/>
              </a:rPr>
              <a:t> </a:t>
            </a:r>
            <a:r>
              <a:rPr lang="en-US" sz="2400" b="1" dirty="0" err="1">
                <a:latin typeface="Bell Gothic Std Black" panose="020B0706020202040204" pitchFamily="34" charset="0"/>
              </a:rPr>
              <a:t>kepada</a:t>
            </a:r>
            <a:r>
              <a:rPr lang="en-US" sz="2400" b="1" dirty="0">
                <a:latin typeface="Bell Gothic Std Black" panose="020B0706020202040204" pitchFamily="34" charset="0"/>
              </a:rPr>
              <a:t> </a:t>
            </a:r>
            <a:r>
              <a:rPr lang="en-US" sz="2400" b="1" dirty="0" err="1">
                <a:latin typeface="Bell Gothic Std Black" panose="020B0706020202040204" pitchFamily="34" charset="0"/>
              </a:rPr>
              <a:t>teman</a:t>
            </a:r>
            <a:r>
              <a:rPr lang="en-US" sz="2400" b="1" dirty="0">
                <a:latin typeface="Bell Gothic Std Black" panose="020B0706020202040204" pitchFamily="34" charset="0"/>
              </a:rPr>
              <a:t> yang </a:t>
            </a:r>
            <a:r>
              <a:rPr lang="en-US" sz="2400" b="1" dirty="0" err="1">
                <a:latin typeface="Bell Gothic Std Black" panose="020B0706020202040204" pitchFamily="34" charset="0"/>
              </a:rPr>
              <a:t>sedang</a:t>
            </a:r>
            <a:r>
              <a:rPr lang="en-US" sz="2400" b="1" dirty="0">
                <a:latin typeface="Bell Gothic Std Black" panose="020B0706020202040204" pitchFamily="34" charset="0"/>
              </a:rPr>
              <a:t> </a:t>
            </a:r>
            <a:r>
              <a:rPr lang="en-US" sz="2400" b="1" dirty="0" err="1">
                <a:latin typeface="Bell Gothic Std Black" panose="020B0706020202040204" pitchFamily="34" charset="0"/>
              </a:rPr>
              <a:t>beribadah</a:t>
            </a:r>
            <a:endParaRPr lang="en-US" sz="2400" b="1" dirty="0">
              <a:latin typeface="Bell Gothic Std Black" panose="020B0706020202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125"/>
          <a:stretch/>
        </p:blipFill>
        <p:spPr>
          <a:xfrm>
            <a:off x="1322934" y="1589287"/>
            <a:ext cx="9102272" cy="44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66" y="763495"/>
            <a:ext cx="10739505" cy="9711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latin typeface="Bell Gothic Std Black" panose="020B0706020202040204" pitchFamily="34" charset="0"/>
              </a:rPr>
              <a:t>6. </a:t>
            </a:r>
            <a:r>
              <a:rPr lang="en-US" b="1" dirty="0" err="1" smtClean="0">
                <a:latin typeface="Bell Gothic Std Black" panose="020B0706020202040204" pitchFamily="34" charset="0"/>
              </a:rPr>
              <a:t>Mengucapkan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selamat</a:t>
            </a:r>
            <a:r>
              <a:rPr lang="en-US" b="1" dirty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kepada</a:t>
            </a:r>
            <a:r>
              <a:rPr lang="en-US" b="1" dirty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teman</a:t>
            </a:r>
            <a:r>
              <a:rPr lang="en-US" b="1" dirty="0">
                <a:latin typeface="Bell Gothic Std Black" panose="020B0706020202040204" pitchFamily="34" charset="0"/>
              </a:rPr>
              <a:t> yang </a:t>
            </a:r>
            <a:r>
              <a:rPr lang="en-US" b="1" dirty="0" err="1">
                <a:latin typeface="Bell Gothic Std Black" panose="020B0706020202040204" pitchFamily="34" charset="0"/>
              </a:rPr>
              <a:t>merayakan</a:t>
            </a:r>
            <a:r>
              <a:rPr lang="en-US" b="1" dirty="0">
                <a:latin typeface="Bell Gothic Std Black" panose="020B0706020202040204" pitchFamily="34" charset="0"/>
              </a:rPr>
              <a:t> </a:t>
            </a:r>
            <a:r>
              <a:rPr lang="en-US" b="1" dirty="0" err="1">
                <a:latin typeface="Bell Gothic Std Black" panose="020B0706020202040204" pitchFamily="34" charset="0"/>
              </a:rPr>
              <a:t>hari</a:t>
            </a:r>
            <a:r>
              <a:rPr lang="en-US" b="1" dirty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besar</a:t>
            </a:r>
            <a:r>
              <a:rPr lang="en-US" b="1" dirty="0">
                <a:latin typeface="Bell Gothic Std Black" panose="020B0706020202040204" pitchFamily="34" charset="0"/>
              </a:rPr>
              <a:t/>
            </a:r>
            <a:br>
              <a:rPr lang="en-US" b="1" dirty="0">
                <a:latin typeface="Bell Gothic Std Black" panose="020B0706020202040204" pitchFamily="34" charset="0"/>
              </a:rPr>
            </a:br>
            <a:r>
              <a:rPr lang="en-US" b="1" dirty="0" smtClean="0">
                <a:latin typeface="Bell Gothic Std Black" panose="020B0706020202040204" pitchFamily="34" charset="0"/>
              </a:rPr>
              <a:t>    </a:t>
            </a:r>
            <a:r>
              <a:rPr lang="en-US" b="1" dirty="0" err="1" smtClean="0">
                <a:latin typeface="Bell Gothic Std Black" panose="020B0706020202040204" pitchFamily="34" charset="0"/>
              </a:rPr>
              <a:t>agamanya</a:t>
            </a:r>
            <a:endParaRPr lang="en-US" b="1" dirty="0">
              <a:latin typeface="Bell Gothic Std Black" panose="020B0706020202040204" pitchFamily="34" charset="0"/>
            </a:endParaRPr>
          </a:p>
        </p:txBody>
      </p:sp>
      <p:pic>
        <p:nvPicPr>
          <p:cNvPr id="3074" name="Picture 2" descr="DIALOG ANTAR AGAMA: Saling Menghormati Perbedaan Dalam Pluralism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1869393"/>
            <a:ext cx="8694058" cy="44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92" y="1572612"/>
            <a:ext cx="8090647" cy="71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Bahnschrift SemiBold SemiConden" panose="020B0502040204020203" pitchFamily="34" charset="0"/>
              </a:rPr>
              <a:t>1. </a:t>
            </a:r>
            <a:r>
              <a:rPr lang="id-ID" sz="3600" b="1" dirty="0">
                <a:latin typeface="Bahnschrift SemiBold SemiConden" panose="020B0502040204020203" pitchFamily="34" charset="0"/>
              </a:rPr>
              <a:t>Menolong teman yang kesulitan.</a:t>
            </a:r>
            <a:endParaRPr lang="en-US" sz="3600" b="1" dirty="0">
              <a:latin typeface="Bahnschrift SemiBold SemiConden" panose="020B0502040204020203" pitchFamily="34" charset="0"/>
            </a:endParaRPr>
          </a:p>
          <a:p>
            <a:pPr marL="0" lvl="0" indent="0">
              <a:buNone/>
            </a:pPr>
            <a:endParaRPr lang="en-US" sz="3200" dirty="0">
              <a:latin typeface="Bell Gothic Std Black" panose="020B0706020202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52" y="4386876"/>
            <a:ext cx="606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Bahnschrift SemiBold SemiConden" panose="020B0502040204020203" pitchFamily="34" charset="0"/>
              </a:rPr>
              <a:t>2. </a:t>
            </a:r>
            <a:r>
              <a:rPr lang="id-ID" sz="3600" dirty="0" smtClean="0">
                <a:latin typeface="Bahnschrift SemiBold SemiConden" panose="020B0502040204020203" pitchFamily="34" charset="0"/>
              </a:rPr>
              <a:t>Menghibur </a:t>
            </a:r>
            <a:r>
              <a:rPr lang="id-ID" sz="3600" dirty="0">
                <a:latin typeface="Bahnschrift SemiBold SemiConden" panose="020B0502040204020203" pitchFamily="34" charset="0"/>
              </a:rPr>
              <a:t>teman yang sedih.</a:t>
            </a:r>
            <a:endParaRPr lang="en-US" sz="3600" dirty="0">
              <a:latin typeface="Bahnschrift SemiBold SemiConden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42" y="829455"/>
            <a:ext cx="3709885" cy="2918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77" y="3822587"/>
            <a:ext cx="4022322" cy="307994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586550" y="0"/>
            <a:ext cx="10538439" cy="89761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Bell Gothic Std Black" panose="020B0706020202040204" pitchFamily="34" charset="0"/>
              </a:rPr>
              <a:t>Sikap</a:t>
            </a:r>
            <a:r>
              <a:rPr lang="en-US" b="1" dirty="0" smtClean="0">
                <a:latin typeface="Bell Gothic Std Black" panose="020B0706020202040204" pitchFamily="34" charset="0"/>
              </a:rPr>
              <a:t> yang </a:t>
            </a:r>
            <a:r>
              <a:rPr lang="en-US" b="1" dirty="0" err="1" smtClean="0">
                <a:latin typeface="Bell Gothic Std Black" panose="020B0706020202040204" pitchFamily="34" charset="0"/>
              </a:rPr>
              <a:t>sesuai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dengan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sila</a:t>
            </a:r>
            <a:r>
              <a:rPr lang="en-US" b="1" dirty="0" smtClean="0">
                <a:latin typeface="Bell Gothic Std Black" panose="020B0706020202040204" pitchFamily="34" charset="0"/>
              </a:rPr>
              <a:t> </a:t>
            </a:r>
            <a:r>
              <a:rPr lang="en-US" b="1" dirty="0" err="1" smtClean="0">
                <a:latin typeface="Bell Gothic Std Black" panose="020B0706020202040204" pitchFamily="34" charset="0"/>
              </a:rPr>
              <a:t>ke</a:t>
            </a:r>
            <a:r>
              <a:rPr lang="en-US" b="1" dirty="0" smtClean="0">
                <a:latin typeface="Bell Gothic Std Black" panose="020B0706020202040204" pitchFamily="34" charset="0"/>
              </a:rPr>
              <a:t>- 2</a:t>
            </a:r>
            <a:endParaRPr lang="en-US" b="1" dirty="0">
              <a:latin typeface="Bell Gothic Std Black" panose="020B07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168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Caslon Pro Bold</vt:lpstr>
      <vt:lpstr>Agency FB</vt:lpstr>
      <vt:lpstr>Algerian</vt:lpstr>
      <vt:lpstr>Arial</vt:lpstr>
      <vt:lpstr>Bahnschrift SemiBold SemiConden</vt:lpstr>
      <vt:lpstr>Bell Gothic Std Black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Sikap yang sesuai dengan sila ke- 1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Sikap yang sesuai dengan sila ke- 2</vt:lpstr>
      <vt:lpstr>PowerPoint Presentation</vt:lpstr>
      <vt:lpstr>Sikap yang sesuai dengan sila ke- 3</vt:lpstr>
      <vt:lpstr>PowerPoint Presentation</vt:lpstr>
      <vt:lpstr>PowerPoint Presentation</vt:lpstr>
      <vt:lpstr>Amatilah gambar berikut ini!</vt:lpstr>
      <vt:lpstr>Terimakasih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Sikap yang sesuai  dengan  sila-sila Pancasila :</dc:title>
  <dc:creator>Asus</dc:creator>
  <cp:lastModifiedBy>Asus</cp:lastModifiedBy>
  <cp:revision>35</cp:revision>
  <dcterms:created xsi:type="dcterms:W3CDTF">2020-07-20T05:16:25Z</dcterms:created>
  <dcterms:modified xsi:type="dcterms:W3CDTF">2020-07-23T07:24:07Z</dcterms:modified>
</cp:coreProperties>
</file>