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9" r:id="rId9"/>
    <p:sldId id="288" r:id="rId10"/>
  </p:sldIdLst>
  <p:sldSz cx="9144000" cy="6858000" type="screen4x3"/>
  <p:notesSz cx="6858000" cy="9144000"/>
  <p:custDataLst>
    <p:tags r:id="rId11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964714-2970-49D9-9D35-5A92C84DF659}">
          <p14:sldIdLst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9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65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719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03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254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94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50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668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987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765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804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3AAD-AE13-4477-95D5-4BAB1C2116A4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56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2.wdp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microsoft.com/office/2007/relationships/hdphoto" Target="../media/hdphoto2.wdp"/><Relationship Id="rId7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478175" y="1515508"/>
            <a:ext cx="2665825" cy="51679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1"/>
          <a:stretch/>
        </p:blipFill>
        <p:spPr>
          <a:xfrm>
            <a:off x="-108520" y="1597454"/>
            <a:ext cx="2952328" cy="526054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319475" y="692696"/>
            <a:ext cx="4628789" cy="5875482"/>
          </a:xfrm>
        </p:spPr>
      </p:pic>
      <p:sp>
        <p:nvSpPr>
          <p:cNvPr id="8" name="TextBox 7"/>
          <p:cNvSpPr txBox="1"/>
          <p:nvPr/>
        </p:nvSpPr>
        <p:spPr>
          <a:xfrm>
            <a:off x="2627784" y="1223120"/>
            <a:ext cx="4006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Century Gothic" pitchFamily="34" charset="0"/>
              </a:rPr>
              <a:t>n</a:t>
            </a:r>
            <a:r>
              <a:rPr lang="id-ID" sz="3200" dirty="0" smtClean="0">
                <a:latin typeface="Century Gothic" pitchFamily="34" charset="0"/>
              </a:rPr>
              <a:t>genalkeun aksara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90971" y="2924943"/>
            <a:ext cx="35050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000" dirty="0">
                <a:latin typeface="Century Gothic" pitchFamily="34" charset="0"/>
              </a:rPr>
              <a:t>a</a:t>
            </a:r>
            <a:r>
              <a:rPr lang="id-ID" sz="3000" dirty="0" smtClean="0">
                <a:latin typeface="Century Gothic" pitchFamily="34" charset="0"/>
              </a:rPr>
              <a:t>tawa huruf </a:t>
            </a:r>
            <a:r>
              <a:rPr lang="id-ID" sz="3000" dirty="0">
                <a:latin typeface="Century Gothic" pitchFamily="34" charset="0"/>
              </a:rPr>
              <a:t>v</a:t>
            </a:r>
            <a:r>
              <a:rPr lang="id-ID" sz="3000" dirty="0" smtClean="0">
                <a:latin typeface="Century Gothic" pitchFamily="34" charset="0"/>
              </a:rPr>
              <a:t>okal</a:t>
            </a:r>
            <a:endParaRPr lang="id-ID" sz="3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35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8977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" t="16000" r="-22" b="15570"/>
          <a:stretch/>
        </p:blipFill>
        <p:spPr>
          <a:xfrm>
            <a:off x="3160777" y="2434086"/>
            <a:ext cx="5577123" cy="381642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id-ID" sz="3600" b="1" dirty="0" smtClean="0">
                <a:latin typeface="Century Gothic" pitchFamily="34" charset="0"/>
              </a:rPr>
              <a:t/>
            </a:r>
            <a:br>
              <a:rPr lang="id-ID" sz="3600" b="1" dirty="0" smtClean="0">
                <a:latin typeface="Century Gothic" pitchFamily="34" charset="0"/>
              </a:rPr>
            </a:br>
            <a:r>
              <a:rPr lang="en-US" sz="3200" b="1" dirty="0" err="1" smtClean="0">
                <a:latin typeface="Century Gothic" pitchFamily="34" charset="0"/>
              </a:rPr>
              <a:t>aksara</a:t>
            </a:r>
            <a:r>
              <a:rPr lang="en-US" sz="3200" b="1" dirty="0" smtClean="0">
                <a:latin typeface="Century Gothic" pitchFamily="34" charset="0"/>
              </a:rPr>
              <a:t> </a:t>
            </a:r>
            <a:r>
              <a:rPr lang="id-ID" sz="3200" b="1" dirty="0" smtClean="0">
                <a:latin typeface="Century Gothic" pitchFamily="34" charset="0"/>
              </a:rPr>
              <a:t>atawa huruf</a:t>
            </a:r>
            <a:r>
              <a:rPr lang="en-US" sz="3200" b="1" dirty="0" smtClean="0">
                <a:latin typeface="Century Gothic" pitchFamily="34" charset="0"/>
              </a:rPr>
              <a:t> </a:t>
            </a:r>
            <a:r>
              <a:rPr lang="en-US" sz="3200" b="1" dirty="0" err="1" smtClean="0">
                <a:latin typeface="Century Gothic" pitchFamily="34" charset="0"/>
              </a:rPr>
              <a:t>vo</a:t>
            </a:r>
            <a:r>
              <a:rPr lang="id-ID" sz="3200" b="1" dirty="0" smtClean="0">
                <a:latin typeface="Century Gothic" pitchFamily="34" charset="0"/>
              </a:rPr>
              <a:t>k</a:t>
            </a:r>
            <a:r>
              <a:rPr lang="en-US" sz="3200" b="1" dirty="0" smtClean="0">
                <a:latin typeface="Century Gothic" pitchFamily="34" charset="0"/>
              </a:rPr>
              <a:t>al </a:t>
            </a:r>
            <a:r>
              <a:rPr lang="en-US" sz="3200" b="1" dirty="0" err="1" smtClean="0">
                <a:latin typeface="Century Gothic" pitchFamily="34" charset="0"/>
              </a:rPr>
              <a:t>dina</a:t>
            </a:r>
            <a:r>
              <a:rPr lang="en-US" sz="3200" b="1" dirty="0" smtClean="0">
                <a:latin typeface="Century Gothic" pitchFamily="34" charset="0"/>
              </a:rPr>
              <a:t> </a:t>
            </a:r>
            <a:r>
              <a:rPr lang="en-US" sz="3200" b="1" dirty="0" err="1" smtClean="0">
                <a:latin typeface="Century Gothic" pitchFamily="34" charset="0"/>
              </a:rPr>
              <a:t>bahasa</a:t>
            </a:r>
            <a:r>
              <a:rPr lang="en-US" sz="3200" b="1" dirty="0" smtClean="0">
                <a:latin typeface="Century Gothic" pitchFamily="34" charset="0"/>
              </a:rPr>
              <a:t> </a:t>
            </a:r>
            <a:r>
              <a:rPr lang="en-US" sz="3200" b="1" dirty="0" err="1" smtClean="0">
                <a:latin typeface="Century Gothic" pitchFamily="34" charset="0"/>
              </a:rPr>
              <a:t>sunda</a:t>
            </a:r>
            <a:r>
              <a:rPr lang="en-US" sz="3200" b="1" dirty="0" smtClean="0">
                <a:latin typeface="Century Gothic" pitchFamily="34" charset="0"/>
              </a:rPr>
              <a:t> </a:t>
            </a:r>
            <a:r>
              <a:rPr lang="id-ID" sz="3200" b="1" dirty="0" smtClean="0">
                <a:latin typeface="Century Gothic" pitchFamily="34" charset="0"/>
              </a:rPr>
              <a:t>aya </a:t>
            </a:r>
            <a:r>
              <a:rPr lang="id-ID" sz="3200" b="1" dirty="0">
                <a:latin typeface="Century Gothic" pitchFamily="34" charset="0"/>
              </a:rPr>
              <a:t>7</a:t>
            </a:r>
            <a:r>
              <a:rPr lang="id-ID" sz="3200" b="1" dirty="0" smtClean="0">
                <a:latin typeface="Century Gothic" pitchFamily="34" charset="0"/>
              </a:rPr>
              <a:t> </a:t>
            </a:r>
            <a:r>
              <a:rPr lang="en-US" sz="3200" b="1" dirty="0" err="1" smtClean="0">
                <a:latin typeface="Century Gothic" pitchFamily="34" charset="0"/>
              </a:rPr>
              <a:t>nyaéta</a:t>
            </a:r>
            <a:r>
              <a:rPr lang="id-ID" sz="3200" b="1" dirty="0" smtClean="0">
                <a:latin typeface="Century Gothic" pitchFamily="34" charset="0"/>
              </a:rPr>
              <a:t>: a, i, u, é, o, e, eu </a:t>
            </a:r>
            <a:r>
              <a:rPr lang="id-ID" sz="3600" dirty="0" smtClean="0">
                <a:latin typeface="Century Gothic" pitchFamily="34" charset="0"/>
              </a:rPr>
              <a:t/>
            </a:r>
            <a:br>
              <a:rPr lang="id-ID" sz="3600" dirty="0" smtClean="0">
                <a:latin typeface="Century Gothic" pitchFamily="34" charset="0"/>
              </a:rPr>
            </a:br>
            <a:endParaRPr lang="id-ID" sz="3600" dirty="0">
              <a:latin typeface="Century Gothic" pitchFamily="34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059832" y="1484784"/>
            <a:ext cx="2232248" cy="936104"/>
          </a:xfrm>
          <a:prstGeom prst="wedgeEllipseCallout">
            <a:avLst>
              <a:gd name="adj1" fmla="val -4589"/>
              <a:gd name="adj2" fmla="val 8944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a</a:t>
            </a:r>
            <a:r>
              <a:rPr lang="id-ID" sz="2800" dirty="0" smtClean="0">
                <a:latin typeface="Century Gothic" pitchFamily="34" charset="0"/>
              </a:rPr>
              <a:t> 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id-ID" sz="2800" b="1" dirty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a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ni</a:t>
            </a:r>
            <a:endParaRPr lang="id-ID" sz="2800" dirty="0">
              <a:latin typeface="Century Gothic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372200" y="1484784"/>
            <a:ext cx="2232248" cy="936104"/>
          </a:xfrm>
          <a:prstGeom prst="wedgeEllipseCallout">
            <a:avLst>
              <a:gd name="adj1" fmla="val -10945"/>
              <a:gd name="adj2" fmla="val 9786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/>
              <a:t>i</a:t>
            </a:r>
            <a:r>
              <a:rPr lang="id-ID" sz="3200" dirty="0" smtClean="0"/>
              <a:t> </a:t>
            </a:r>
            <a:r>
              <a:rPr lang="id-ID" sz="3200" dirty="0" smtClean="0">
                <a:sym typeface="Wingdings" pitchFamily="2" charset="2"/>
              </a:rPr>
              <a:t> </a:t>
            </a:r>
            <a:r>
              <a:rPr lang="id-ID" sz="3200" b="1" dirty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id-ID" sz="3200" dirty="0" smtClean="0">
                <a:sym typeface="Wingdings" pitchFamily="2" charset="2"/>
              </a:rPr>
              <a:t>bu</a:t>
            </a:r>
            <a:endParaRPr lang="id-ID" sz="3200" dirty="0"/>
          </a:p>
        </p:txBody>
      </p:sp>
      <p:sp>
        <p:nvSpPr>
          <p:cNvPr id="8" name="Oval Callout 7"/>
          <p:cNvSpPr/>
          <p:nvPr/>
        </p:nvSpPr>
        <p:spPr>
          <a:xfrm>
            <a:off x="1943708" y="2781991"/>
            <a:ext cx="2232248" cy="936104"/>
          </a:xfrm>
          <a:prstGeom prst="wedgeEllipseCallout">
            <a:avLst>
              <a:gd name="adj1" fmla="val 5299"/>
              <a:gd name="adj2" fmla="val 8776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u </a:t>
            </a:r>
            <a:r>
              <a:rPr lang="id-ID" sz="2800" dirty="0" smtClean="0">
                <a:sym typeface="Wingdings" pitchFamily="2" charset="2"/>
              </a:rPr>
              <a:t> </a:t>
            </a:r>
            <a:r>
              <a:rPr lang="id-ID" sz="2800" b="1" dirty="0">
                <a:solidFill>
                  <a:srgbClr val="FF0000"/>
                </a:solidFill>
                <a:sym typeface="Wingdings" pitchFamily="2" charset="2"/>
              </a:rPr>
              <a:t>u</a:t>
            </a:r>
            <a:r>
              <a:rPr lang="id-ID" sz="2800" dirty="0" smtClean="0">
                <a:sym typeface="Wingdings" pitchFamily="2" charset="2"/>
              </a:rPr>
              <a:t>din</a:t>
            </a:r>
            <a:endParaRPr lang="id-ID" sz="2800" dirty="0"/>
          </a:p>
        </p:txBody>
      </p:sp>
      <p:sp>
        <p:nvSpPr>
          <p:cNvPr id="9" name="Oval Callout 8"/>
          <p:cNvSpPr/>
          <p:nvPr/>
        </p:nvSpPr>
        <p:spPr>
          <a:xfrm>
            <a:off x="4190476" y="2884527"/>
            <a:ext cx="2232248" cy="936104"/>
          </a:xfrm>
          <a:prstGeom prst="wedgeEllipseCallout">
            <a:avLst>
              <a:gd name="adj1" fmla="val 5299"/>
              <a:gd name="adj2" fmla="val 8776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Century Gothic" pitchFamily="34" charset="0"/>
              </a:rPr>
              <a:t>é</a:t>
            </a:r>
            <a:r>
              <a:rPr lang="id-ID" sz="2800" dirty="0" smtClean="0">
                <a:latin typeface="Century Gothic" pitchFamily="34" charset="0"/>
              </a:rPr>
              <a:t> 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en-US" sz="28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2800" dirty="0">
                <a:latin typeface="Century Gothic" pitchFamily="34" charset="0"/>
              </a:rPr>
              <a:t>mi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6446114" y="2568875"/>
            <a:ext cx="2232248" cy="936104"/>
          </a:xfrm>
          <a:prstGeom prst="wedgeEllipseCallout">
            <a:avLst>
              <a:gd name="adj1" fmla="val 1768"/>
              <a:gd name="adj2" fmla="val 945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dirty="0">
                <a:latin typeface="Century Gothic" pitchFamily="34" charset="0"/>
              </a:rPr>
              <a:t>o</a:t>
            </a:r>
            <a:r>
              <a:rPr lang="id-ID" sz="2800" dirty="0" smtClean="0">
                <a:latin typeface="Century Gothic" pitchFamily="34" charset="0"/>
              </a:rPr>
              <a:t> 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o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ni</a:t>
            </a:r>
            <a:endParaRPr lang="id-ID" sz="2800" dirty="0">
              <a:latin typeface="Century Gothic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5" t="9267" r="16980" b="12024"/>
          <a:stretch/>
        </p:blipFill>
        <p:spPr>
          <a:xfrm>
            <a:off x="13716" y="3718095"/>
            <a:ext cx="2902100" cy="3292238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13716" y="2060848"/>
            <a:ext cx="2686076" cy="1189195"/>
          </a:xfrm>
          <a:prstGeom prst="wedgeEllipseCallout">
            <a:avLst>
              <a:gd name="adj1" fmla="val -9532"/>
              <a:gd name="adj2" fmla="val 10482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dirty="0" smtClean="0">
                <a:latin typeface="Century Gothic" pitchFamily="34" charset="0"/>
              </a:rPr>
              <a:t>eu 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eu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si</a:t>
            </a:r>
            <a:endParaRPr lang="id-ID" sz="2800" dirty="0">
              <a:latin typeface="Century Gothic" pitchFamily="34" charset="0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1058569" y="2528900"/>
            <a:ext cx="2880320" cy="1189195"/>
          </a:xfrm>
          <a:prstGeom prst="wedgeEllipseCallout">
            <a:avLst>
              <a:gd name="adj1" fmla="val -28901"/>
              <a:gd name="adj2" fmla="val 9554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dirty="0" smtClean="0">
                <a:latin typeface="Century Gothic" pitchFamily="34" charset="0"/>
              </a:rPr>
              <a:t>e 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e</a:t>
            </a:r>
            <a:r>
              <a:rPr lang="id-ID" sz="2800" dirty="0" smtClean="0">
                <a:latin typeface="Century Gothic" pitchFamily="34" charset="0"/>
                <a:sym typeface="Wingdings" pitchFamily="2" charset="2"/>
              </a:rPr>
              <a:t>mb</a:t>
            </a:r>
            <a:r>
              <a:rPr lang="en-US" sz="2800" dirty="0" smtClean="0">
                <a:latin typeface="Century Gothic" pitchFamily="34" charset="0"/>
              </a:rPr>
              <a:t>é</a:t>
            </a:r>
            <a:endParaRPr lang="id-ID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821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9512" y="188640"/>
            <a:ext cx="8424936" cy="4680520"/>
            <a:chOff x="179512" y="188640"/>
            <a:chExt cx="8424936" cy="4680520"/>
          </a:xfrm>
        </p:grpSpPr>
        <p:sp>
          <p:nvSpPr>
            <p:cNvPr id="5" name="Rectangle 4"/>
            <p:cNvSpPr/>
            <p:nvPr/>
          </p:nvSpPr>
          <p:spPr>
            <a:xfrm>
              <a:off x="179512" y="188640"/>
              <a:ext cx="8424936" cy="4680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10420" y="368660"/>
              <a:ext cx="7992888" cy="43204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4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3" b="83111" l="9778" r="94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902" b="13983"/>
          <a:stretch/>
        </p:blipFill>
        <p:spPr>
          <a:xfrm>
            <a:off x="-828600" y="2924944"/>
            <a:ext cx="7330952" cy="4320479"/>
          </a:xfrm>
        </p:spPr>
      </p:pic>
      <p:sp>
        <p:nvSpPr>
          <p:cNvPr id="8" name="Rectangle 7"/>
          <p:cNvSpPr/>
          <p:nvPr/>
        </p:nvSpPr>
        <p:spPr>
          <a:xfrm>
            <a:off x="410420" y="476672"/>
            <a:ext cx="79780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entury Gothic" pitchFamily="34" charset="0"/>
              </a:rPr>
              <a:t>conto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kecap-kecap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anu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ngadung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sora</a:t>
            </a:r>
            <a:r>
              <a:rPr lang="en-US" sz="2400" b="1" dirty="0">
                <a:latin typeface="Century Gothic" pitchFamily="34" charset="0"/>
              </a:rPr>
              <a:t> </a:t>
            </a:r>
            <a:r>
              <a:rPr lang="en-US" sz="2400" b="1" u="sng" dirty="0">
                <a:latin typeface="Century Gothic" pitchFamily="34" charset="0"/>
              </a:rPr>
              <a:t>a, i, u, o</a:t>
            </a:r>
            <a:r>
              <a:rPr lang="en-US" sz="2400" b="1" dirty="0">
                <a:latin typeface="Century Gothic" pitchFamily="34" charset="0"/>
              </a:rPr>
              <a:t>  </a:t>
            </a:r>
            <a:r>
              <a:rPr lang="en-US" sz="2400" dirty="0" err="1">
                <a:latin typeface="Century Gothic" pitchFamily="34" charset="0"/>
              </a:rPr>
              <a:t>nyaéta</a:t>
            </a:r>
            <a:r>
              <a:rPr lang="en-US" sz="2400" dirty="0">
                <a:latin typeface="Century Gothic" pitchFamily="34" charset="0"/>
              </a:rPr>
              <a:t> : </a:t>
            </a:r>
            <a:r>
              <a:rPr lang="id-ID" dirty="0">
                <a:latin typeface="Century Gothic" pitchFamily="34" charset="0"/>
              </a:rPr>
              <a:t/>
            </a:r>
            <a:br>
              <a:rPr lang="id-ID" dirty="0">
                <a:latin typeface="Century Gothic" pitchFamily="34" charset="0"/>
              </a:rPr>
            </a:br>
            <a:endParaRPr lang="id-ID" dirty="0">
              <a:latin typeface="Century Gothic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85" y="1590345"/>
            <a:ext cx="11521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ular Callout 9"/>
          <p:cNvSpPr/>
          <p:nvPr/>
        </p:nvSpPr>
        <p:spPr>
          <a:xfrm>
            <a:off x="1836213" y="1584668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b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id-ID" sz="2800" dirty="0" smtClean="0">
                <a:latin typeface="Century Gothic" pitchFamily="34" charset="0"/>
              </a:rPr>
              <a:t>l</a:t>
            </a:r>
            <a:endParaRPr lang="id-ID" sz="2800" dirty="0">
              <a:latin typeface="Century Gothic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7" r="17341"/>
          <a:stretch/>
        </p:blipFill>
        <p:spPr bwMode="auto">
          <a:xfrm>
            <a:off x="3347864" y="1669913"/>
            <a:ext cx="1264697" cy="104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4211960" y="1002927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s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o</a:t>
            </a:r>
            <a:r>
              <a:rPr lang="id-ID" sz="2800" dirty="0" smtClean="0">
                <a:latin typeface="Century Gothic" pitchFamily="34" charset="0"/>
              </a:rPr>
              <a:t>c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646" y="1669913"/>
            <a:ext cx="1152128" cy="1125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ular Callout 13"/>
          <p:cNvSpPr/>
          <p:nvPr/>
        </p:nvSpPr>
        <p:spPr>
          <a:xfrm>
            <a:off x="6588224" y="1088172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r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id-ID" sz="2800" dirty="0" smtClean="0">
                <a:latin typeface="Century Gothic" pitchFamily="34" charset="0"/>
              </a:rPr>
              <a:t>m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o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01" y="3068960"/>
            <a:ext cx="1008112" cy="130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ular Callout 15"/>
          <p:cNvSpPr/>
          <p:nvPr/>
        </p:nvSpPr>
        <p:spPr>
          <a:xfrm>
            <a:off x="1833570" y="2742473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b</a:t>
            </a:r>
            <a:r>
              <a:rPr lang="id-ID" sz="2800" b="1" dirty="0" smtClean="0">
                <a:solidFill>
                  <a:srgbClr val="FF0000"/>
                </a:solidFill>
              </a:rPr>
              <a:t>o</a:t>
            </a:r>
            <a:r>
              <a:rPr lang="id-ID" sz="2800" dirty="0" smtClean="0"/>
              <a:t>t</a:t>
            </a:r>
            <a:r>
              <a:rPr lang="id-ID" sz="2800" b="1" dirty="0" smtClean="0">
                <a:solidFill>
                  <a:srgbClr val="FF0000"/>
                </a:solidFill>
              </a:rPr>
              <a:t>o</a:t>
            </a:r>
            <a:r>
              <a:rPr lang="id-ID" sz="2800" dirty="0" smtClean="0"/>
              <a:t>l</a:t>
            </a:r>
            <a:endParaRPr lang="id-ID" sz="2800" dirty="0"/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8" b="13396"/>
          <a:stretch/>
        </p:blipFill>
        <p:spPr bwMode="auto">
          <a:xfrm>
            <a:off x="3730235" y="3083222"/>
            <a:ext cx="1353257" cy="105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ounded Rectangular Callout 17"/>
          <p:cNvSpPr/>
          <p:nvPr/>
        </p:nvSpPr>
        <p:spPr>
          <a:xfrm>
            <a:off x="4598035" y="2627968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t</a:t>
            </a:r>
            <a:r>
              <a:rPr lang="id-ID" sz="2800" b="1" dirty="0" smtClean="0">
                <a:solidFill>
                  <a:srgbClr val="FF0000"/>
                </a:solidFill>
              </a:rPr>
              <a:t>o</a:t>
            </a:r>
            <a:r>
              <a:rPr lang="id-ID" sz="2800" dirty="0" smtClean="0"/>
              <a:t>p</a:t>
            </a:r>
            <a:r>
              <a:rPr lang="id-ID" sz="2800" b="1" dirty="0" smtClean="0">
                <a:solidFill>
                  <a:srgbClr val="FF0000"/>
                </a:solidFill>
              </a:rPr>
              <a:t>i</a:t>
            </a:r>
            <a:endParaRPr lang="id-ID" sz="2800" b="1" dirty="0">
              <a:solidFill>
                <a:srgbClr val="FF0000"/>
              </a:solidFill>
            </a:endParaRP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507" y="2950094"/>
            <a:ext cx="1108782" cy="154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ounded Rectangular Callout 19"/>
          <p:cNvSpPr/>
          <p:nvPr/>
        </p:nvSpPr>
        <p:spPr>
          <a:xfrm>
            <a:off x="6901774" y="2528900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b</a:t>
            </a:r>
            <a:r>
              <a:rPr lang="id-ID" sz="2800" b="1" dirty="0" smtClean="0">
                <a:solidFill>
                  <a:srgbClr val="FF0000"/>
                </a:solidFill>
              </a:rPr>
              <a:t>u</a:t>
            </a:r>
            <a:r>
              <a:rPr lang="id-ID" sz="2800" dirty="0" smtClean="0"/>
              <a:t>k</a:t>
            </a:r>
            <a:r>
              <a:rPr lang="id-ID" sz="2800" b="1" dirty="0" smtClean="0">
                <a:solidFill>
                  <a:srgbClr val="FF0000"/>
                </a:solidFill>
              </a:rPr>
              <a:t>u</a:t>
            </a:r>
            <a:endParaRPr lang="id-ID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9512" y="188640"/>
            <a:ext cx="8424936" cy="4680520"/>
            <a:chOff x="179512" y="188640"/>
            <a:chExt cx="8424936" cy="4680520"/>
          </a:xfrm>
        </p:grpSpPr>
        <p:sp>
          <p:nvSpPr>
            <p:cNvPr id="5" name="Rectangle 4"/>
            <p:cNvSpPr/>
            <p:nvPr/>
          </p:nvSpPr>
          <p:spPr>
            <a:xfrm>
              <a:off x="179512" y="188640"/>
              <a:ext cx="8424936" cy="4680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10420" y="368660"/>
              <a:ext cx="7992888" cy="43204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4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333" b="83111" l="9778" r="94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902" b="13983"/>
          <a:stretch/>
        </p:blipFill>
        <p:spPr>
          <a:xfrm>
            <a:off x="-828600" y="2924944"/>
            <a:ext cx="7330952" cy="4320479"/>
          </a:xfrm>
        </p:spPr>
      </p:pic>
      <p:sp>
        <p:nvSpPr>
          <p:cNvPr id="8" name="Rectangle 7"/>
          <p:cNvSpPr/>
          <p:nvPr/>
        </p:nvSpPr>
        <p:spPr>
          <a:xfrm>
            <a:off x="410420" y="476672"/>
            <a:ext cx="79780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entury Gothic" pitchFamily="34" charset="0"/>
              </a:rPr>
              <a:t>conto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kecap-kecap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anu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ngadung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sora</a:t>
            </a:r>
            <a:r>
              <a:rPr lang="en-US" sz="2400" b="1" dirty="0">
                <a:latin typeface="Century Gothic" pitchFamily="34" charset="0"/>
              </a:rPr>
              <a:t> </a:t>
            </a:r>
            <a:r>
              <a:rPr lang="en-US" sz="2400" b="1" u="sng" dirty="0">
                <a:latin typeface="Century Gothic" pitchFamily="34" charset="0"/>
              </a:rPr>
              <a:t>a, i, u, o</a:t>
            </a:r>
            <a:r>
              <a:rPr lang="en-US" sz="2400" b="1" dirty="0">
                <a:latin typeface="Century Gothic" pitchFamily="34" charset="0"/>
              </a:rPr>
              <a:t>  </a:t>
            </a:r>
            <a:r>
              <a:rPr lang="en-US" sz="2400" dirty="0" err="1">
                <a:latin typeface="Century Gothic" pitchFamily="34" charset="0"/>
              </a:rPr>
              <a:t>nyaéta</a:t>
            </a:r>
            <a:r>
              <a:rPr lang="en-US" sz="2400" dirty="0">
                <a:latin typeface="Century Gothic" pitchFamily="34" charset="0"/>
              </a:rPr>
              <a:t> : </a:t>
            </a:r>
            <a:r>
              <a:rPr lang="id-ID" dirty="0">
                <a:latin typeface="Century Gothic" pitchFamily="34" charset="0"/>
              </a:rPr>
              <a:t/>
            </a:r>
            <a:br>
              <a:rPr lang="id-ID" dirty="0">
                <a:latin typeface="Century Gothic" pitchFamily="34" charset="0"/>
              </a:rPr>
            </a:br>
            <a:endParaRPr lang="id-ID" dirty="0">
              <a:latin typeface="Century Gothic" pitchFamily="34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1619616"/>
            <a:ext cx="1427472" cy="109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ular Callout 9"/>
          <p:cNvSpPr/>
          <p:nvPr/>
        </p:nvSpPr>
        <p:spPr>
          <a:xfrm>
            <a:off x="1497953" y="1293797"/>
            <a:ext cx="1871691" cy="581741"/>
          </a:xfrm>
          <a:prstGeom prst="wedgeRoundRectCallout">
            <a:avLst>
              <a:gd name="adj1" fmla="val -36210"/>
              <a:gd name="adj2" fmla="val 9231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>
                <a:latin typeface="Century Gothic" pitchFamily="34" charset="0"/>
              </a:rPr>
              <a:t>s</a:t>
            </a:r>
            <a:r>
              <a:rPr lang="id-ID" sz="24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id-ID" sz="2400" dirty="0" smtClean="0">
                <a:latin typeface="Century Gothic" pitchFamily="34" charset="0"/>
              </a:rPr>
              <a:t>m</a:t>
            </a:r>
            <a:r>
              <a:rPr lang="id-ID" sz="24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id-ID" sz="2400" dirty="0" smtClean="0">
                <a:latin typeface="Century Gothic" pitchFamily="34" charset="0"/>
              </a:rPr>
              <a:t>ngk</a:t>
            </a:r>
            <a:r>
              <a:rPr lang="id-ID" sz="24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endParaRPr lang="id-ID" sz="2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19" y="1518337"/>
            <a:ext cx="116597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4211960" y="1002927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s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id-ID" sz="2800" dirty="0" smtClean="0">
                <a:latin typeface="Century Gothic" pitchFamily="34" charset="0"/>
              </a:rPr>
              <a:t>p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13" y="1491035"/>
            <a:ext cx="1304660" cy="103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ular Callout 13"/>
          <p:cNvSpPr/>
          <p:nvPr/>
        </p:nvSpPr>
        <p:spPr>
          <a:xfrm>
            <a:off x="6901774" y="1088172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c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au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89" y="3171360"/>
            <a:ext cx="1493582" cy="139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ular Callout 15"/>
          <p:cNvSpPr/>
          <p:nvPr/>
        </p:nvSpPr>
        <p:spPr>
          <a:xfrm>
            <a:off x="1833570" y="2715415"/>
            <a:ext cx="1520749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k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id-ID" sz="2800" dirty="0" smtClean="0">
                <a:latin typeface="Century Gothic" pitchFamily="34" charset="0"/>
              </a:rPr>
              <a:t>k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id-ID" sz="2800" dirty="0" smtClean="0">
                <a:latin typeface="Century Gothic" pitchFamily="34" charset="0"/>
              </a:rPr>
              <a:t>p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638" y="3002177"/>
            <a:ext cx="1086095" cy="1241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ounded Rectangular Callout 17"/>
          <p:cNvSpPr/>
          <p:nvPr/>
        </p:nvSpPr>
        <p:spPr>
          <a:xfrm>
            <a:off x="4598035" y="2627968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k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o</a:t>
            </a:r>
            <a:r>
              <a:rPr lang="id-ID" sz="2800" dirty="0" smtClean="0">
                <a:latin typeface="Century Gothic" pitchFamily="34" charset="0"/>
              </a:rPr>
              <a:t>rs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i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472" y="3099314"/>
            <a:ext cx="1370819" cy="1365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ounded Rectangular Callout 19"/>
          <p:cNvSpPr/>
          <p:nvPr/>
        </p:nvSpPr>
        <p:spPr>
          <a:xfrm>
            <a:off x="6901774" y="2528900"/>
            <a:ext cx="1151611" cy="581741"/>
          </a:xfrm>
          <a:prstGeom prst="wedgeRoundRectCallout">
            <a:avLst>
              <a:gd name="adj1" fmla="val -45475"/>
              <a:gd name="adj2" fmla="val 10044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Century Gothic" pitchFamily="34" charset="0"/>
              </a:rPr>
              <a:t>k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u</a:t>
            </a:r>
            <a:r>
              <a:rPr lang="id-ID" sz="2800" dirty="0" smtClean="0">
                <a:latin typeface="Century Gothic" pitchFamily="34" charset="0"/>
              </a:rPr>
              <a:t>d</a:t>
            </a:r>
            <a:r>
              <a:rPr lang="id-ID" sz="2800" b="1" dirty="0" smtClean="0">
                <a:solidFill>
                  <a:srgbClr val="FF0000"/>
                </a:solidFill>
                <a:latin typeface="Century Gothic" pitchFamily="34" charset="0"/>
              </a:rPr>
              <a:t>a</a:t>
            </a:r>
            <a:endParaRPr lang="id-ID" sz="28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5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5" name="Folded Corner 4"/>
          <p:cNvSpPr/>
          <p:nvPr/>
        </p:nvSpPr>
        <p:spPr>
          <a:xfrm>
            <a:off x="4575371" y="116632"/>
            <a:ext cx="4536504" cy="1460954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conto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kecap-kecap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anu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id-ID" sz="3600" dirty="0">
                <a:solidFill>
                  <a:schemeClr val="tx1"/>
                </a:solidFill>
              </a:rPr>
              <a:t>            </a:t>
            </a:r>
            <a:r>
              <a:rPr lang="en-US" sz="3600" dirty="0" err="1">
                <a:solidFill>
                  <a:schemeClr val="tx1"/>
                </a:solidFill>
              </a:rPr>
              <a:t>ngandung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sora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u="sng" dirty="0">
                <a:solidFill>
                  <a:schemeClr val="tx1"/>
                </a:solidFill>
              </a:rPr>
              <a:t>é</a:t>
            </a:r>
            <a:r>
              <a:rPr lang="id-ID" sz="3600" dirty="0">
                <a:solidFill>
                  <a:schemeClr val="tx1"/>
                </a:solidFill>
              </a:rPr>
              <a:t/>
            </a:r>
            <a:br>
              <a:rPr lang="id-ID" sz="3600" dirty="0">
                <a:solidFill>
                  <a:schemeClr val="tx1"/>
                </a:solidFill>
              </a:rPr>
            </a:br>
            <a:endParaRPr lang="id-ID" sz="3600" dirty="0">
              <a:solidFill>
                <a:schemeClr val="tx1"/>
              </a:solidFill>
            </a:endParaRPr>
          </a:p>
        </p:txBody>
      </p:sp>
      <p:pic>
        <p:nvPicPr>
          <p:cNvPr id="6" name="Picture 1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03" y="2852936"/>
            <a:ext cx="1059097" cy="124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31640" y="4094378"/>
            <a:ext cx="2016224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>
                <a:latin typeface="Century Gothic" pitchFamily="34" charset="0"/>
              </a:rPr>
              <a:t>mb</a:t>
            </a:r>
            <a:r>
              <a:rPr lang="en-US" sz="3200" b="1" dirty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 smtClean="0">
                <a:latin typeface="Century Gothic" pitchFamily="34" charset="0"/>
              </a:rPr>
              <a:t>r</a:t>
            </a:r>
            <a:endParaRPr lang="id-ID" sz="3200" dirty="0"/>
          </a:p>
        </p:txBody>
      </p:sp>
      <p:pic>
        <p:nvPicPr>
          <p:cNvPr id="8" name="Picture 145" descr="table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444" y="3350538"/>
            <a:ext cx="1417853" cy="108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866444" y="4304399"/>
            <a:ext cx="1568330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  <a:latin typeface="Century Gothic" pitchFamily="34" charset="0"/>
              </a:rPr>
              <a:t>m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 smtClean="0">
                <a:latin typeface="Century Gothic" pitchFamily="34" charset="0"/>
              </a:rPr>
              <a:t>ja</a:t>
            </a:r>
            <a:endParaRPr lang="id-ID" sz="3200" dirty="0"/>
          </a:p>
        </p:txBody>
      </p:sp>
      <p:pic>
        <p:nvPicPr>
          <p:cNvPr id="10" name="Picture 146" descr="knife_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85096"/>
            <a:ext cx="1461512" cy="1219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243519" y="4221088"/>
            <a:ext cx="1568330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tx1"/>
                </a:solidFill>
                <a:latin typeface="Century Gothic" pitchFamily="34" charset="0"/>
              </a:rPr>
              <a:t>p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 smtClean="0">
                <a:latin typeface="Century Gothic" pitchFamily="34" charset="0"/>
              </a:rPr>
              <a:t>so</a:t>
            </a:r>
            <a:endParaRPr lang="id-ID" sz="3200" dirty="0"/>
          </a:p>
        </p:txBody>
      </p:sp>
      <p:pic>
        <p:nvPicPr>
          <p:cNvPr id="12" name="Picture 147" descr="teapot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385" y="5007009"/>
            <a:ext cx="1486732" cy="102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5586" y="6013062"/>
            <a:ext cx="1568330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solidFill>
                  <a:schemeClr val="tx1"/>
                </a:solidFill>
                <a:latin typeface="Century Gothic" pitchFamily="34" charset="0"/>
              </a:rPr>
              <a:t>t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 smtClean="0">
                <a:latin typeface="Century Gothic" pitchFamily="34" charset="0"/>
              </a:rPr>
              <a:t>ko</a:t>
            </a:r>
            <a:endParaRPr lang="id-ID" sz="3200" dirty="0"/>
          </a:p>
        </p:txBody>
      </p:sp>
      <p:pic>
        <p:nvPicPr>
          <p:cNvPr id="14" name="Picture 148" descr="bebe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866" y="5150768"/>
            <a:ext cx="1019007" cy="110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567259" y="6183942"/>
            <a:ext cx="2016224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>
                <a:latin typeface="Century Gothic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 smtClean="0">
                <a:latin typeface="Century Gothic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r>
              <a:rPr lang="id-ID" sz="3200" dirty="0">
                <a:latin typeface="Century Gothic" pitchFamily="34" charset="0"/>
              </a:rPr>
              <a:t>k</a:t>
            </a:r>
            <a:endParaRPr lang="id-ID" sz="3200" dirty="0"/>
          </a:p>
        </p:txBody>
      </p:sp>
      <p:pic>
        <p:nvPicPr>
          <p:cNvPr id="16" name="Picture 149" descr="lamb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697" y="5094435"/>
            <a:ext cx="1217973" cy="1220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6300192" y="6183942"/>
            <a:ext cx="2016224" cy="720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chemeClr val="tx1"/>
                </a:solidFill>
                <a:latin typeface="Century Gothic" pitchFamily="34" charset="0"/>
              </a:rPr>
              <a:t>em</a:t>
            </a:r>
            <a:r>
              <a:rPr lang="id-ID" sz="3200" dirty="0" smtClean="0">
                <a:latin typeface="Century Gothic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Century Gothic" pitchFamily="34" charset="0"/>
              </a:rPr>
              <a:t>é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606451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888" y="0"/>
            <a:ext cx="9434888" cy="6858000"/>
          </a:xfrm>
        </p:spPr>
      </p:pic>
      <p:sp>
        <p:nvSpPr>
          <p:cNvPr id="5" name="Rectangle 4"/>
          <p:cNvSpPr/>
          <p:nvPr/>
        </p:nvSpPr>
        <p:spPr>
          <a:xfrm>
            <a:off x="2051720" y="2348880"/>
            <a:ext cx="4680520" cy="4248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1907704" y="2189245"/>
            <a:ext cx="4968552" cy="100811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Century Gothic" pitchFamily="34" charset="0"/>
              </a:rPr>
              <a:t>conto</a:t>
            </a:r>
            <a:r>
              <a:rPr lang="en-US" sz="28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entury Gothic" pitchFamily="34" charset="0"/>
              </a:rPr>
              <a:t>kecap</a:t>
            </a:r>
            <a:r>
              <a:rPr lang="en-US" sz="28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id-ID" sz="2800" b="1" dirty="0" smtClean="0">
                <a:solidFill>
                  <a:schemeClr val="tx1"/>
                </a:solidFill>
                <a:latin typeface="Century Gothic" pitchFamily="34" charset="0"/>
              </a:rPr>
              <a:t>                              </a:t>
            </a:r>
            <a:r>
              <a:rPr lang="en-US" sz="2800" b="1" dirty="0" err="1">
                <a:solidFill>
                  <a:schemeClr val="tx1"/>
                </a:solidFill>
                <a:latin typeface="Century Gothic" pitchFamily="34" charset="0"/>
              </a:rPr>
              <a:t>anu</a:t>
            </a:r>
            <a:r>
              <a:rPr lang="en-US" sz="28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 pitchFamily="34" charset="0"/>
              </a:rPr>
              <a:t>ngandung</a:t>
            </a:r>
            <a:r>
              <a:rPr lang="en-US" sz="28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 pitchFamily="34" charset="0"/>
              </a:rPr>
              <a:t>sora</a:t>
            </a:r>
            <a:r>
              <a:rPr lang="en-US" sz="28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800" b="1" u="sng" dirty="0">
                <a:solidFill>
                  <a:schemeClr val="tx1"/>
                </a:solidFill>
                <a:latin typeface="Century Gothic" pitchFamily="34" charset="0"/>
              </a:rPr>
              <a:t>e</a:t>
            </a:r>
            <a:endParaRPr lang="id-ID" sz="2800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29000"/>
            <a:ext cx="936104" cy="129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336" y="3535250"/>
            <a:ext cx="1292957" cy="126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2807804" y="3150022"/>
            <a:ext cx="1584176" cy="936104"/>
          </a:xfrm>
          <a:prstGeom prst="wedgeEllipseCallout">
            <a:avLst>
              <a:gd name="adj1" fmla="val -50689"/>
              <a:gd name="adj2" fmla="val 5071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g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las</a:t>
            </a:r>
            <a:endParaRPr lang="id-ID" sz="3200" dirty="0"/>
          </a:p>
        </p:txBody>
      </p:sp>
      <p:sp>
        <p:nvSpPr>
          <p:cNvPr id="10" name="Oval Callout 9"/>
          <p:cNvSpPr/>
          <p:nvPr/>
        </p:nvSpPr>
        <p:spPr>
          <a:xfrm>
            <a:off x="5148064" y="3152879"/>
            <a:ext cx="1584176" cy="936104"/>
          </a:xfrm>
          <a:prstGeom prst="wedgeEllipseCallout">
            <a:avLst>
              <a:gd name="adj1" fmla="val -50689"/>
              <a:gd name="adj2" fmla="val 5071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j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ruk</a:t>
            </a:r>
            <a:endParaRPr lang="id-ID" sz="3200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735" y="4484447"/>
            <a:ext cx="1173235" cy="118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Callout 12"/>
          <p:cNvSpPr/>
          <p:nvPr/>
        </p:nvSpPr>
        <p:spPr>
          <a:xfrm>
            <a:off x="1547664" y="4140946"/>
            <a:ext cx="1584176" cy="936104"/>
          </a:xfrm>
          <a:prstGeom prst="wedgeEllipseCallout">
            <a:avLst>
              <a:gd name="adj1" fmla="val 26936"/>
              <a:gd name="adj2" fmla="val 726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ap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/>
              <a:t>l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895" y="4301502"/>
            <a:ext cx="124234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Callout 14"/>
          <p:cNvSpPr/>
          <p:nvPr/>
        </p:nvSpPr>
        <p:spPr>
          <a:xfrm>
            <a:off x="3698116" y="4131976"/>
            <a:ext cx="1809987" cy="936104"/>
          </a:xfrm>
          <a:prstGeom prst="wedgeEllipseCallout">
            <a:avLst>
              <a:gd name="adj1" fmla="val 47835"/>
              <a:gd name="adj2" fmla="val 6923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s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ndal</a:t>
            </a:r>
            <a:endParaRPr lang="id-ID" sz="3200" dirty="0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590" y="5636836"/>
            <a:ext cx="1187904" cy="117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526703"/>
            <a:ext cx="1612830" cy="1156369"/>
          </a:xfrm>
          <a:prstGeom prst="rect">
            <a:avLst/>
          </a:prstGeom>
        </p:spPr>
      </p:pic>
      <p:sp>
        <p:nvSpPr>
          <p:cNvPr id="17" name="Oval Callout 16"/>
          <p:cNvSpPr/>
          <p:nvPr/>
        </p:nvSpPr>
        <p:spPr>
          <a:xfrm>
            <a:off x="2694898" y="5168784"/>
            <a:ext cx="1809987" cy="936104"/>
          </a:xfrm>
          <a:prstGeom prst="wedgeEllipseCallout">
            <a:avLst>
              <a:gd name="adj1" fmla="val -34042"/>
              <a:gd name="adj2" fmla="val 7092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k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ndi</a:t>
            </a:r>
            <a:endParaRPr lang="id-ID" sz="3200" dirty="0"/>
          </a:p>
        </p:txBody>
      </p:sp>
      <p:sp>
        <p:nvSpPr>
          <p:cNvPr id="19" name="Oval Callout 18"/>
          <p:cNvSpPr/>
          <p:nvPr/>
        </p:nvSpPr>
        <p:spPr>
          <a:xfrm>
            <a:off x="5206073" y="5158698"/>
            <a:ext cx="1958215" cy="936104"/>
          </a:xfrm>
          <a:prstGeom prst="wedgeEllipseCallout">
            <a:avLst>
              <a:gd name="adj1" fmla="val -34042"/>
              <a:gd name="adj2" fmla="val 7092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l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mp</a:t>
            </a:r>
            <a:r>
              <a:rPr lang="id-ID" sz="3200" b="1" dirty="0" smtClean="0">
                <a:solidFill>
                  <a:srgbClr val="FF0000"/>
                </a:solidFill>
              </a:rPr>
              <a:t>e</a:t>
            </a:r>
            <a:r>
              <a:rPr lang="id-ID" sz="3200" dirty="0" smtClean="0"/>
              <a:t>r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8347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85" b="21838"/>
          <a:stretch/>
        </p:blipFill>
        <p:spPr>
          <a:xfrm>
            <a:off x="-18070" y="4941168"/>
            <a:ext cx="9162070" cy="2174062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/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err="1"/>
              <a:t>kecap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ngandung</a:t>
            </a:r>
            <a:r>
              <a:rPr lang="en-US" dirty="0"/>
              <a:t> </a:t>
            </a:r>
            <a:r>
              <a:rPr lang="en-US" dirty="0" err="1"/>
              <a:t>sora</a:t>
            </a:r>
            <a:r>
              <a:rPr lang="en-US" b="1" dirty="0"/>
              <a:t>  </a:t>
            </a:r>
            <a:r>
              <a:rPr lang="en-US" b="1" u="sng" dirty="0" err="1"/>
              <a:t>eu</a:t>
            </a:r>
            <a:r>
              <a:rPr lang="en-US" b="1" u="sng" dirty="0"/>
              <a:t>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99411"/>
            <a:ext cx="125564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loud 6"/>
          <p:cNvSpPr/>
          <p:nvPr/>
        </p:nvSpPr>
        <p:spPr>
          <a:xfrm>
            <a:off x="51248" y="2348880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r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 smtClean="0">
                <a:solidFill>
                  <a:schemeClr val="tx1"/>
                </a:solidFill>
              </a:rPr>
              <a:t>ngit</a:t>
            </a:r>
            <a:endParaRPr lang="id-ID" sz="2800" dirty="0">
              <a:solidFill>
                <a:schemeClr val="tx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30472"/>
            <a:ext cx="1175883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loud 9"/>
          <p:cNvSpPr/>
          <p:nvPr/>
        </p:nvSpPr>
        <p:spPr>
          <a:xfrm>
            <a:off x="3203848" y="2394568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b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 smtClean="0">
                <a:solidFill>
                  <a:schemeClr val="tx1"/>
                </a:solidFill>
              </a:rPr>
              <a:t>rit</a:t>
            </a:r>
            <a:endParaRPr lang="id-ID" sz="2800" dirty="0">
              <a:solidFill>
                <a:schemeClr val="tx1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393" y="1474229"/>
            <a:ext cx="1467514" cy="112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loud 11"/>
          <p:cNvSpPr/>
          <p:nvPr/>
        </p:nvSpPr>
        <p:spPr>
          <a:xfrm>
            <a:off x="5789898" y="2394568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sir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>
                <a:solidFill>
                  <a:schemeClr val="tx1"/>
                </a:solidFill>
              </a:rPr>
              <a:t>m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19" y="3444506"/>
            <a:ext cx="133108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loud 13"/>
          <p:cNvSpPr/>
          <p:nvPr/>
        </p:nvSpPr>
        <p:spPr>
          <a:xfrm>
            <a:off x="-36085" y="4149080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hil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>
                <a:solidFill>
                  <a:schemeClr val="tx1"/>
                </a:solidFill>
              </a:rPr>
              <a:t>d</a:t>
            </a:r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715" y="3385665"/>
            <a:ext cx="1175880" cy="100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loud 15"/>
          <p:cNvSpPr/>
          <p:nvPr/>
        </p:nvSpPr>
        <p:spPr>
          <a:xfrm>
            <a:off x="3203848" y="4211884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lal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>
                <a:solidFill>
                  <a:schemeClr val="tx1"/>
                </a:solidFill>
              </a:rPr>
              <a:t>r</a:t>
            </a: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36567"/>
            <a:ext cx="1548348" cy="100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loud 17"/>
          <p:cNvSpPr/>
          <p:nvPr/>
        </p:nvSpPr>
        <p:spPr>
          <a:xfrm>
            <a:off x="5789898" y="4344127"/>
            <a:ext cx="2288504" cy="864096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k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 smtClean="0">
                <a:solidFill>
                  <a:schemeClr val="tx1"/>
                </a:solidFill>
              </a:rPr>
              <a:t>y</a:t>
            </a:r>
            <a:r>
              <a:rPr lang="id-ID" sz="2800" b="1" dirty="0" smtClean="0">
                <a:solidFill>
                  <a:srgbClr val="FF0000"/>
                </a:solidFill>
              </a:rPr>
              <a:t>eu</a:t>
            </a:r>
            <a:r>
              <a:rPr lang="id-ID" sz="2800" dirty="0" smtClean="0">
                <a:solidFill>
                  <a:schemeClr val="tx1"/>
                </a:solidFill>
              </a:rPr>
              <a:t>p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925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 animBg="1"/>
      <p:bldP spid="14" grpId="0" animBg="1"/>
      <p:bldP spid="16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PTT\begron 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698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b="1" dirty="0" smtClean="0">
                <a:latin typeface="Century Gothic" pitchFamily="34" charset="0"/>
              </a:rPr>
              <a:t>lagu cingcangkeling </a:t>
            </a:r>
            <a:endParaRPr lang="id-ID" sz="54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86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5400" dirty="0">
                <a:latin typeface="Century Gothic" pitchFamily="34" charset="0"/>
              </a:rPr>
              <a:t>c</a:t>
            </a:r>
            <a:r>
              <a:rPr lang="id-ID" sz="5400" dirty="0" smtClean="0">
                <a:latin typeface="Century Gothic" pitchFamily="34" charset="0"/>
              </a:rPr>
              <a:t>ing cangkeling manuk cingkleng cindeten.</a:t>
            </a:r>
          </a:p>
          <a:p>
            <a:pPr marL="0" indent="0" algn="ctr">
              <a:buNone/>
            </a:pPr>
            <a:r>
              <a:rPr lang="id-ID" sz="5400" dirty="0">
                <a:latin typeface="Century Gothic" pitchFamily="34" charset="0"/>
              </a:rPr>
              <a:t>p</a:t>
            </a:r>
            <a:r>
              <a:rPr lang="id-ID" sz="5400" dirty="0" smtClean="0">
                <a:latin typeface="Century Gothic" pitchFamily="34" charset="0"/>
              </a:rPr>
              <a:t>los ka kolong,</a:t>
            </a:r>
          </a:p>
          <a:p>
            <a:pPr marL="0" indent="0" algn="ctr">
              <a:buNone/>
            </a:pPr>
            <a:r>
              <a:rPr lang="id-ID" sz="5400" dirty="0">
                <a:latin typeface="Century Gothic" pitchFamily="34" charset="0"/>
              </a:rPr>
              <a:t>b</a:t>
            </a:r>
            <a:r>
              <a:rPr lang="id-ID" sz="5400" dirty="0" smtClean="0">
                <a:latin typeface="Century Gothic" pitchFamily="34" charset="0"/>
              </a:rPr>
              <a:t>apa satar buleneng.</a:t>
            </a:r>
            <a:endParaRPr lang="id-ID" sz="5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88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03"/>
          <a:stretch/>
        </p:blipFill>
        <p:spPr>
          <a:xfrm>
            <a:off x="18256" y="-171400"/>
            <a:ext cx="9144000" cy="7029400"/>
          </a:xfrm>
        </p:spPr>
      </p:pic>
      <p:sp>
        <p:nvSpPr>
          <p:cNvPr id="5" name="Rectangle 4"/>
          <p:cNvSpPr/>
          <p:nvPr/>
        </p:nvSpPr>
        <p:spPr>
          <a:xfrm>
            <a:off x="0" y="620688"/>
            <a:ext cx="9144000" cy="16561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5400" dirty="0">
                <a:solidFill>
                  <a:schemeClr val="tx1"/>
                </a:solidFill>
                <a:latin typeface="Century Gothic" pitchFamily="34" charset="0"/>
              </a:rPr>
              <a:t>h</a:t>
            </a:r>
            <a:r>
              <a:rPr lang="id-ID" sz="5400" dirty="0" smtClean="0">
                <a:solidFill>
                  <a:schemeClr val="tx1"/>
                </a:solidFill>
                <a:latin typeface="Century Gothic" pitchFamily="34" charset="0"/>
              </a:rPr>
              <a:t>atur </a:t>
            </a:r>
            <a:r>
              <a:rPr lang="id-ID" sz="5400" dirty="0">
                <a:solidFill>
                  <a:schemeClr val="tx1"/>
                </a:solidFill>
                <a:latin typeface="Century Gothic" pitchFamily="34" charset="0"/>
              </a:rPr>
              <a:t>n</a:t>
            </a:r>
            <a:r>
              <a:rPr lang="id-ID" sz="5400" dirty="0" smtClean="0">
                <a:solidFill>
                  <a:schemeClr val="tx1"/>
                </a:solidFill>
                <a:latin typeface="Century Gothic" pitchFamily="34" charset="0"/>
              </a:rPr>
              <a:t>uhun</a:t>
            </a:r>
          </a:p>
          <a:p>
            <a:pPr algn="ctr"/>
            <a:r>
              <a:rPr lang="id-ID" sz="5400" smtClean="0">
                <a:solidFill>
                  <a:schemeClr val="tx1"/>
                </a:solidFill>
                <a:latin typeface="Century Gothic" pitchFamily="34" charset="0"/>
              </a:rPr>
              <a:t>( terima </a:t>
            </a:r>
            <a:r>
              <a:rPr lang="id-ID" sz="5400" dirty="0">
                <a:solidFill>
                  <a:schemeClr val="tx1"/>
                </a:solidFill>
                <a:latin typeface="Century Gothic" pitchFamily="34" charset="0"/>
              </a:rPr>
              <a:t>k</a:t>
            </a:r>
            <a:r>
              <a:rPr lang="id-ID" sz="5400" smtClean="0">
                <a:solidFill>
                  <a:schemeClr val="tx1"/>
                </a:solidFill>
                <a:latin typeface="Century Gothic" pitchFamily="34" charset="0"/>
              </a:rPr>
              <a:t>asih </a:t>
            </a:r>
            <a:r>
              <a:rPr lang="id-ID" sz="5400" dirty="0" smtClean="0">
                <a:solidFill>
                  <a:schemeClr val="tx1"/>
                </a:solidFill>
                <a:latin typeface="Century Gothic" pitchFamily="34" charset="0"/>
              </a:rPr>
              <a:t>)</a:t>
            </a:r>
            <a:endParaRPr lang="id-ID" sz="4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83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E1288B7F-22B4-419F-AFF1-5CB38C0F5661}"/>
  <p:tag name="ISPRING_RESOURCE_FOLDER" val="F:\B.SUNDA TERBARUUUU\B. SUNDA KLS 1 2020\2020\Video\PPT Tema  Perkenalan\"/>
  <p:tag name="ISPRING_PRESENTATION_PATH" val="F:\B.SUNDA TERBARUUUU\B. SUNDA KLS 1 2020\2020\Video\PPT Tema  Perkenalan.pptx"/>
  <p:tag name="ISPRING_PROJECT_VERSION" val="9.3"/>
  <p:tag name="ISPRING_PROJECT_FOLDER_UPDATED" val="1"/>
  <p:tag name="ISPRING_SCREEN_RECS_UPDATED" val="F:\B.SUNDA TERBARUUUU\B. SUNDA KLS 1 2020\2020\Video\PPT Tema  Perkenalan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140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 aksara atawa huruf vokal dina bahasa sunda aya 7 nyaéta: a, i, u, é, o, e, eu  </vt:lpstr>
      <vt:lpstr>PowerPoint Presentation</vt:lpstr>
      <vt:lpstr>PowerPoint Presentation</vt:lpstr>
      <vt:lpstr>PowerPoint Presentation</vt:lpstr>
      <vt:lpstr>PowerPoint Presentation</vt:lpstr>
      <vt:lpstr>conto kecap anu ngandung sora  eu  </vt:lpstr>
      <vt:lpstr>lagu cingcangkeling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Ngenalkeun Diri jeung Ngenalkeun Aksara (huruf)</dc:title>
  <dc:creator>ismail - [2010]</dc:creator>
  <cp:lastModifiedBy>ismail - [2010]</cp:lastModifiedBy>
  <cp:revision>41</cp:revision>
  <dcterms:created xsi:type="dcterms:W3CDTF">2020-05-17T14:19:30Z</dcterms:created>
  <dcterms:modified xsi:type="dcterms:W3CDTF">2020-08-06T13:17:07Z</dcterms:modified>
</cp:coreProperties>
</file>