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4" r:id="rId9"/>
    <p:sldId id="275" r:id="rId10"/>
    <p:sldId id="276" r:id="rId11"/>
    <p:sldId id="277" r:id="rId12"/>
    <p:sldId id="286" r:id="rId13"/>
    <p:sldId id="287" r:id="rId14"/>
    <p:sldId id="289" r:id="rId15"/>
    <p:sldId id="290" r:id="rId16"/>
    <p:sldId id="300" r:id="rId17"/>
    <p:sldId id="292" r:id="rId18"/>
    <p:sldId id="294" r:id="rId19"/>
    <p:sldId id="293" r:id="rId20"/>
    <p:sldId id="295" r:id="rId21"/>
    <p:sldId id="296" r:id="rId22"/>
    <p:sldId id="297" r:id="rId23"/>
    <p:sldId id="298" r:id="rId24"/>
    <p:sldId id="299" r:id="rId25"/>
    <p:sldId id="301" r:id="rId26"/>
    <p:sldId id="302" r:id="rId27"/>
    <p:sldId id="303" r:id="rId28"/>
    <p:sldId id="304" r:id="rId29"/>
    <p:sldId id="305" r:id="rId30"/>
    <p:sldId id="306" r:id="rId31"/>
    <p:sldId id="307" r:id="rId32"/>
    <p:sldId id="308" r:id="rId33"/>
    <p:sldId id="309" r:id="rId34"/>
    <p:sldId id="310" r:id="rId35"/>
    <p:sldId id="257" r:id="rId3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F59A0-B89E-4E4C-B0B4-D77903FE8DEB}" type="datetimeFigureOut">
              <a:rPr lang="id-ID" smtClean="0"/>
              <a:t>30/03/2019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C1581-0C17-4C26-9638-C126E8DBC316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F59A0-B89E-4E4C-B0B4-D77903FE8DEB}" type="datetimeFigureOut">
              <a:rPr lang="id-ID" smtClean="0"/>
              <a:t>30/03/2019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C1581-0C17-4C26-9638-C126E8DBC31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F59A0-B89E-4E4C-B0B4-D77903FE8DEB}" type="datetimeFigureOut">
              <a:rPr lang="id-ID" smtClean="0"/>
              <a:t>30/03/2019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C1581-0C17-4C26-9638-C126E8DBC31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F59A0-B89E-4E4C-B0B4-D77903FE8DEB}" type="datetimeFigureOut">
              <a:rPr lang="id-ID" smtClean="0"/>
              <a:t>30/03/2019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C1581-0C17-4C26-9638-C126E8DBC31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F59A0-B89E-4E4C-B0B4-D77903FE8DEB}" type="datetimeFigureOut">
              <a:rPr lang="id-ID" smtClean="0"/>
              <a:t>30/03/2019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C1581-0C17-4C26-9638-C126E8DBC316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F59A0-B89E-4E4C-B0B4-D77903FE8DEB}" type="datetimeFigureOut">
              <a:rPr lang="id-ID" smtClean="0"/>
              <a:t>30/03/2019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C1581-0C17-4C26-9638-C126E8DBC31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F59A0-B89E-4E4C-B0B4-D77903FE8DEB}" type="datetimeFigureOut">
              <a:rPr lang="id-ID" smtClean="0"/>
              <a:t>30/03/2019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C1581-0C17-4C26-9638-C126E8DBC31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F59A0-B89E-4E4C-B0B4-D77903FE8DEB}" type="datetimeFigureOut">
              <a:rPr lang="id-ID" smtClean="0"/>
              <a:t>30/03/2019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C1581-0C17-4C26-9638-C126E8DBC31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F59A0-B89E-4E4C-B0B4-D77903FE8DEB}" type="datetimeFigureOut">
              <a:rPr lang="id-ID" smtClean="0"/>
              <a:t>30/03/2019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C1581-0C17-4C26-9638-C126E8DBC31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F59A0-B89E-4E4C-B0B4-D77903FE8DEB}" type="datetimeFigureOut">
              <a:rPr lang="id-ID" smtClean="0"/>
              <a:t>30/03/2019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C1581-0C17-4C26-9638-C126E8DBC31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F59A0-B89E-4E4C-B0B4-D77903FE8DEB}" type="datetimeFigureOut">
              <a:rPr lang="id-ID" smtClean="0"/>
              <a:t>30/03/2019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D2C1581-0C17-4C26-9638-C126E8DBC316}" type="slidenum">
              <a:rPr lang="id-ID" smtClean="0"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12F59A0-B89E-4E4C-B0B4-D77903FE8DEB}" type="datetimeFigureOut">
              <a:rPr lang="id-ID" smtClean="0"/>
              <a:t>30/03/2019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D2C1581-0C17-4C26-9638-C126E8DBC316}" type="slidenum">
              <a:rPr lang="id-ID" smtClean="0"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d-ID" sz="6000" dirty="0" smtClean="0">
                <a:solidFill>
                  <a:srgbClr val="FF0000"/>
                </a:solidFill>
                <a:latin typeface="Algerian" pitchFamily="82" charset="0"/>
              </a:rPr>
              <a:t>STATISTIK data tunggal</a:t>
            </a:r>
            <a:endParaRPr lang="id-ID" sz="60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4653136"/>
            <a:ext cx="7585901" cy="1752600"/>
          </a:xfrm>
        </p:spPr>
        <p:txBody>
          <a:bodyPr>
            <a:normAutofit/>
          </a:bodyPr>
          <a:lstStyle/>
          <a:p>
            <a:r>
              <a:rPr lang="id-ID" sz="3600" dirty="0" smtClean="0">
                <a:solidFill>
                  <a:srgbClr val="FF0000"/>
                </a:solidFill>
                <a:latin typeface="Algerian" pitchFamily="82" charset="0"/>
              </a:rPr>
              <a:t>Martius Setiadi, S.Si</a:t>
            </a:r>
            <a:endParaRPr lang="id-ID" sz="3600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85786" y="571480"/>
            <a:ext cx="3000396" cy="121444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dirty="0" smtClean="0">
                <a:latin typeface="Algerian" pitchFamily="82" charset="0"/>
              </a:rPr>
              <a:t>STATISTIK</a:t>
            </a:r>
            <a:endParaRPr lang="id-ID" sz="3200" dirty="0">
              <a:latin typeface="Algerian" pitchFamily="82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4000496" y="857232"/>
            <a:ext cx="1571636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Bevel 5"/>
          <p:cNvSpPr/>
          <p:nvPr/>
        </p:nvSpPr>
        <p:spPr>
          <a:xfrm>
            <a:off x="5643570" y="428604"/>
            <a:ext cx="3000396" cy="1285884"/>
          </a:xfrm>
          <a:prstGeom prst="bevel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latin typeface="Algerian" pitchFamily="82" charset="0"/>
              </a:rPr>
              <a:t>PENGUKURAN DATA</a:t>
            </a:r>
            <a:endParaRPr lang="id-ID" dirty="0">
              <a:latin typeface="Algerian" pitchFamily="82" charset="0"/>
            </a:endParaRPr>
          </a:p>
        </p:txBody>
      </p:sp>
      <p:sp>
        <p:nvSpPr>
          <p:cNvPr id="5" name="Curved Right Arrow 4"/>
          <p:cNvSpPr/>
          <p:nvPr/>
        </p:nvSpPr>
        <p:spPr>
          <a:xfrm>
            <a:off x="0" y="1214422"/>
            <a:ext cx="785786" cy="1928826"/>
          </a:xfrm>
          <a:prstGeom prst="curvedRightArrow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7" name="Flowchart: Process 6"/>
          <p:cNvSpPr/>
          <p:nvPr/>
        </p:nvSpPr>
        <p:spPr>
          <a:xfrm>
            <a:off x="928662" y="2285992"/>
            <a:ext cx="3857652" cy="1143008"/>
          </a:xfrm>
          <a:prstGeom prst="flowChartProcess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lgerian" pitchFamily="82" charset="0"/>
              </a:rPr>
              <a:t>UKURAN PEMUSATAN DATA</a:t>
            </a:r>
            <a:endParaRPr lang="id-ID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lgerian" pitchFamily="82" charset="0"/>
            </a:endParaRPr>
          </a:p>
        </p:txBody>
      </p:sp>
      <p:cxnSp>
        <p:nvCxnSpPr>
          <p:cNvPr id="14" name="Straight Arrow Connector 13"/>
          <p:cNvCxnSpPr>
            <a:stCxn id="7" idx="3"/>
          </p:cNvCxnSpPr>
          <p:nvPr/>
        </p:nvCxnSpPr>
        <p:spPr>
          <a:xfrm>
            <a:off x="4786314" y="2857496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929322" y="2571744"/>
            <a:ext cx="2286016" cy="6429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MEAN</a:t>
            </a:r>
            <a:endParaRPr lang="id-ID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10" name="Straight Arrow Connector 9"/>
          <p:cNvCxnSpPr>
            <a:stCxn id="7" idx="3"/>
          </p:cNvCxnSpPr>
          <p:nvPr/>
        </p:nvCxnSpPr>
        <p:spPr>
          <a:xfrm>
            <a:off x="4786314" y="2857496"/>
            <a:ext cx="928694" cy="7858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929322" y="3500438"/>
            <a:ext cx="2286016" cy="6429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MEDIAN</a:t>
            </a:r>
            <a:endParaRPr lang="id-ID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85786" y="571480"/>
            <a:ext cx="3000396" cy="121444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dirty="0" smtClean="0">
                <a:latin typeface="Algerian" pitchFamily="82" charset="0"/>
              </a:rPr>
              <a:t>STATISTIK</a:t>
            </a:r>
            <a:endParaRPr lang="id-ID" sz="3200" dirty="0">
              <a:latin typeface="Algerian" pitchFamily="82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4000496" y="857232"/>
            <a:ext cx="1571636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Bevel 5"/>
          <p:cNvSpPr/>
          <p:nvPr/>
        </p:nvSpPr>
        <p:spPr>
          <a:xfrm>
            <a:off x="5643570" y="428604"/>
            <a:ext cx="3000396" cy="1285884"/>
          </a:xfrm>
          <a:prstGeom prst="bevel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latin typeface="Algerian" pitchFamily="82" charset="0"/>
              </a:rPr>
              <a:t>PENGUKURAN DATA</a:t>
            </a:r>
            <a:endParaRPr lang="id-ID" dirty="0">
              <a:latin typeface="Algerian" pitchFamily="82" charset="0"/>
            </a:endParaRPr>
          </a:p>
        </p:txBody>
      </p:sp>
      <p:sp>
        <p:nvSpPr>
          <p:cNvPr id="5" name="Curved Right Arrow 4"/>
          <p:cNvSpPr/>
          <p:nvPr/>
        </p:nvSpPr>
        <p:spPr>
          <a:xfrm>
            <a:off x="0" y="1214422"/>
            <a:ext cx="785786" cy="1928826"/>
          </a:xfrm>
          <a:prstGeom prst="curvedRightArrow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7" name="Flowchart: Process 6"/>
          <p:cNvSpPr/>
          <p:nvPr/>
        </p:nvSpPr>
        <p:spPr>
          <a:xfrm>
            <a:off x="928662" y="2285992"/>
            <a:ext cx="3857652" cy="1143008"/>
          </a:xfrm>
          <a:prstGeom prst="flowChartProcess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lgerian" pitchFamily="82" charset="0"/>
              </a:rPr>
              <a:t>UKURAN PEMUSATAN DATA</a:t>
            </a:r>
            <a:endParaRPr lang="id-ID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lgerian" pitchFamily="82" charset="0"/>
            </a:endParaRPr>
          </a:p>
        </p:txBody>
      </p:sp>
      <p:cxnSp>
        <p:nvCxnSpPr>
          <p:cNvPr id="14" name="Straight Arrow Connector 13"/>
          <p:cNvCxnSpPr>
            <a:stCxn id="7" idx="3"/>
          </p:cNvCxnSpPr>
          <p:nvPr/>
        </p:nvCxnSpPr>
        <p:spPr>
          <a:xfrm>
            <a:off x="4786314" y="2857496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929322" y="2571744"/>
            <a:ext cx="2286016" cy="6429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MEAN</a:t>
            </a:r>
            <a:endParaRPr lang="id-ID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10" name="Straight Arrow Connector 9"/>
          <p:cNvCxnSpPr>
            <a:stCxn id="7" idx="3"/>
          </p:cNvCxnSpPr>
          <p:nvPr/>
        </p:nvCxnSpPr>
        <p:spPr>
          <a:xfrm>
            <a:off x="4786314" y="2857496"/>
            <a:ext cx="928694" cy="7858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929322" y="3500438"/>
            <a:ext cx="2286016" cy="6429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MEDIAN</a:t>
            </a:r>
            <a:endParaRPr lang="id-ID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13" name="Straight Arrow Connector 12"/>
          <p:cNvCxnSpPr>
            <a:stCxn id="7" idx="3"/>
          </p:cNvCxnSpPr>
          <p:nvPr/>
        </p:nvCxnSpPr>
        <p:spPr>
          <a:xfrm>
            <a:off x="4786314" y="2857496"/>
            <a:ext cx="928694" cy="17145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929322" y="4500570"/>
            <a:ext cx="2286016" cy="6429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MODUS</a:t>
            </a:r>
            <a:endParaRPr lang="id-ID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85786" y="571480"/>
            <a:ext cx="3000396" cy="121444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dirty="0" smtClean="0">
                <a:latin typeface="Algerian" pitchFamily="82" charset="0"/>
              </a:rPr>
              <a:t>STATISTIK</a:t>
            </a:r>
            <a:endParaRPr lang="id-ID" sz="3200" dirty="0">
              <a:latin typeface="Algerian" pitchFamily="82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4000496" y="857232"/>
            <a:ext cx="1571636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Bevel 5"/>
          <p:cNvSpPr/>
          <p:nvPr/>
        </p:nvSpPr>
        <p:spPr>
          <a:xfrm>
            <a:off x="5643570" y="428604"/>
            <a:ext cx="3000396" cy="1285884"/>
          </a:xfrm>
          <a:prstGeom prst="bevel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latin typeface="Algerian" pitchFamily="82" charset="0"/>
              </a:rPr>
              <a:t>PENGUKURAN DATA</a:t>
            </a:r>
            <a:endParaRPr lang="id-ID" dirty="0">
              <a:latin typeface="Algerian" pitchFamily="82" charset="0"/>
            </a:endParaRPr>
          </a:p>
        </p:txBody>
      </p:sp>
      <p:sp>
        <p:nvSpPr>
          <p:cNvPr id="5" name="Curved Right Arrow 4"/>
          <p:cNvSpPr/>
          <p:nvPr/>
        </p:nvSpPr>
        <p:spPr>
          <a:xfrm>
            <a:off x="0" y="1214422"/>
            <a:ext cx="785786" cy="1928826"/>
          </a:xfrm>
          <a:prstGeom prst="curvedRightArrow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7" name="Flowchart: Process 6"/>
          <p:cNvSpPr/>
          <p:nvPr/>
        </p:nvSpPr>
        <p:spPr>
          <a:xfrm>
            <a:off x="928662" y="2285992"/>
            <a:ext cx="3857652" cy="1143008"/>
          </a:xfrm>
          <a:prstGeom prst="flowChartProcess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lgerian" pitchFamily="82" charset="0"/>
              </a:rPr>
              <a:t>UKURAN PEMUSATAN DATA</a:t>
            </a:r>
            <a:endParaRPr lang="id-ID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lgerian" pitchFamily="82" charset="0"/>
            </a:endParaRPr>
          </a:p>
        </p:txBody>
      </p:sp>
      <p:cxnSp>
        <p:nvCxnSpPr>
          <p:cNvPr id="14" name="Straight Arrow Connector 13"/>
          <p:cNvCxnSpPr>
            <a:stCxn id="7" idx="3"/>
          </p:cNvCxnSpPr>
          <p:nvPr/>
        </p:nvCxnSpPr>
        <p:spPr>
          <a:xfrm>
            <a:off x="4786314" y="2857496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929322" y="2571744"/>
            <a:ext cx="2286016" cy="6429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MEAN</a:t>
            </a:r>
            <a:endParaRPr lang="id-ID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10" name="Straight Arrow Connector 9"/>
          <p:cNvCxnSpPr>
            <a:stCxn id="7" idx="3"/>
          </p:cNvCxnSpPr>
          <p:nvPr/>
        </p:nvCxnSpPr>
        <p:spPr>
          <a:xfrm>
            <a:off x="4786314" y="2857496"/>
            <a:ext cx="928694" cy="7858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929322" y="3500438"/>
            <a:ext cx="2286016" cy="6429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MEDIAN</a:t>
            </a:r>
            <a:endParaRPr lang="id-ID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13" name="Straight Arrow Connector 12"/>
          <p:cNvCxnSpPr>
            <a:stCxn id="7" idx="3"/>
          </p:cNvCxnSpPr>
          <p:nvPr/>
        </p:nvCxnSpPr>
        <p:spPr>
          <a:xfrm>
            <a:off x="4786314" y="2857496"/>
            <a:ext cx="928694" cy="17145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929322" y="4500570"/>
            <a:ext cx="2286016" cy="6429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MODUS</a:t>
            </a:r>
            <a:endParaRPr lang="id-ID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ptagon 1"/>
          <p:cNvSpPr/>
          <p:nvPr/>
        </p:nvSpPr>
        <p:spPr>
          <a:xfrm>
            <a:off x="142844" y="214290"/>
            <a:ext cx="1785950" cy="1357322"/>
          </a:xfrm>
          <a:prstGeom prst="heptagon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1500" dirty="0" smtClean="0">
                <a:solidFill>
                  <a:srgbClr val="FF0000"/>
                </a:solidFill>
              </a:rPr>
              <a:t>1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00232" y="500042"/>
            <a:ext cx="6143668" cy="92869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000" dirty="0" smtClean="0"/>
              <a:t>MEAN</a:t>
            </a:r>
            <a:endParaRPr lang="id-ID" dirty="0"/>
          </a:p>
        </p:txBody>
      </p:sp>
      <p:pic>
        <p:nvPicPr>
          <p:cNvPr id="7" name="Picture 6" descr="TAND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1643050"/>
            <a:ext cx="4663440" cy="47863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ptagon 1"/>
          <p:cNvSpPr/>
          <p:nvPr/>
        </p:nvSpPr>
        <p:spPr>
          <a:xfrm>
            <a:off x="142844" y="214290"/>
            <a:ext cx="1785950" cy="1357322"/>
          </a:xfrm>
          <a:prstGeom prst="heptagon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1500" dirty="0" smtClean="0">
                <a:solidFill>
                  <a:srgbClr val="FF0000"/>
                </a:solidFill>
              </a:rPr>
              <a:t>1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00232" y="500042"/>
            <a:ext cx="6143668" cy="92869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000" dirty="0" smtClean="0"/>
              <a:t>MEAN</a:t>
            </a:r>
            <a:endParaRPr lang="id-ID" dirty="0"/>
          </a:p>
        </p:txBody>
      </p:sp>
      <p:pic>
        <p:nvPicPr>
          <p:cNvPr id="5" name="Picture 4" descr="SISWA-SMP-BOY-PAMONG-DIDIK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3645024"/>
            <a:ext cx="2000264" cy="2831964"/>
          </a:xfrm>
          <a:prstGeom prst="rect">
            <a:avLst/>
          </a:prstGeom>
        </p:spPr>
      </p:pic>
      <p:sp>
        <p:nvSpPr>
          <p:cNvPr id="7" name="Cloud Callout 6"/>
          <p:cNvSpPr/>
          <p:nvPr/>
        </p:nvSpPr>
        <p:spPr>
          <a:xfrm>
            <a:off x="357158" y="1583171"/>
            <a:ext cx="7167170" cy="2145990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pic>
        <p:nvPicPr>
          <p:cNvPr id="8" name="Picture 7" descr="MEAN.png"/>
          <p:cNvPicPr>
            <a:picLocks noChangeAspect="1"/>
          </p:cNvPicPr>
          <p:nvPr/>
        </p:nvPicPr>
        <p:blipFill>
          <a:blip r:embed="rId3"/>
          <a:srcRect l="4910" t="22913" r="4255" b="14075"/>
          <a:stretch>
            <a:fillRect/>
          </a:stretch>
        </p:blipFill>
        <p:spPr>
          <a:xfrm>
            <a:off x="1357290" y="1842655"/>
            <a:ext cx="4222822" cy="14088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ptagon 1"/>
          <p:cNvSpPr/>
          <p:nvPr/>
        </p:nvSpPr>
        <p:spPr>
          <a:xfrm>
            <a:off x="142844" y="214290"/>
            <a:ext cx="1785950" cy="1357322"/>
          </a:xfrm>
          <a:prstGeom prst="heptagon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1500" dirty="0" smtClean="0">
                <a:solidFill>
                  <a:srgbClr val="FF0000"/>
                </a:solidFill>
              </a:rPr>
              <a:t>1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00232" y="500042"/>
            <a:ext cx="6143668" cy="92869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000" dirty="0" smtClean="0"/>
              <a:t>MEAN</a:t>
            </a:r>
            <a:endParaRPr lang="id-ID" dirty="0"/>
          </a:p>
        </p:txBody>
      </p:sp>
      <p:pic>
        <p:nvPicPr>
          <p:cNvPr id="5" name="Picture 4" descr="SISWA-SMP-BOY-PAMONG-DIDIK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3500438"/>
            <a:ext cx="2000264" cy="2976550"/>
          </a:xfrm>
          <a:prstGeom prst="rect">
            <a:avLst/>
          </a:prstGeom>
        </p:spPr>
      </p:pic>
      <p:sp>
        <p:nvSpPr>
          <p:cNvPr id="9" name="Bent-Up Arrow 8"/>
          <p:cNvSpPr/>
          <p:nvPr/>
        </p:nvSpPr>
        <p:spPr>
          <a:xfrm rot="5400000">
            <a:off x="3054482" y="2979062"/>
            <a:ext cx="677582" cy="1500198"/>
          </a:xfrm>
          <a:prstGeom prst="bentUp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Cloud Callout 9"/>
          <p:cNvSpPr/>
          <p:nvPr/>
        </p:nvSpPr>
        <p:spPr>
          <a:xfrm>
            <a:off x="0" y="1474074"/>
            <a:ext cx="7167170" cy="2145990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pic>
        <p:nvPicPr>
          <p:cNvPr id="11" name="Picture 10" descr="MEAN.png"/>
          <p:cNvPicPr>
            <a:picLocks noChangeAspect="1"/>
          </p:cNvPicPr>
          <p:nvPr/>
        </p:nvPicPr>
        <p:blipFill>
          <a:blip r:embed="rId3"/>
          <a:srcRect l="4910" t="22913" r="4255" b="14075"/>
          <a:stretch>
            <a:fillRect/>
          </a:stretch>
        </p:blipFill>
        <p:spPr>
          <a:xfrm>
            <a:off x="1357290" y="1842655"/>
            <a:ext cx="4222822" cy="14088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ptagon 1"/>
          <p:cNvSpPr/>
          <p:nvPr/>
        </p:nvSpPr>
        <p:spPr>
          <a:xfrm>
            <a:off x="142844" y="214290"/>
            <a:ext cx="1785950" cy="1357322"/>
          </a:xfrm>
          <a:prstGeom prst="heptagon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1500" dirty="0" smtClean="0">
                <a:solidFill>
                  <a:srgbClr val="FF0000"/>
                </a:solidFill>
              </a:rPr>
              <a:t>1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00232" y="500042"/>
            <a:ext cx="6143668" cy="92869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000" dirty="0" smtClean="0"/>
              <a:t>MEAN</a:t>
            </a:r>
            <a:endParaRPr lang="id-ID" dirty="0"/>
          </a:p>
        </p:txBody>
      </p:sp>
      <p:pic>
        <p:nvPicPr>
          <p:cNvPr id="5" name="Picture 4" descr="SISWA-SMP-BOY-PAMONG-DIDIK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3500438"/>
            <a:ext cx="2000264" cy="2976550"/>
          </a:xfrm>
          <a:prstGeom prst="rect">
            <a:avLst/>
          </a:prstGeom>
        </p:spPr>
      </p:pic>
      <p:sp>
        <p:nvSpPr>
          <p:cNvPr id="9" name="Bent-Up Arrow 8"/>
          <p:cNvSpPr/>
          <p:nvPr/>
        </p:nvSpPr>
        <p:spPr>
          <a:xfrm rot="5400000">
            <a:off x="3141197" y="3192727"/>
            <a:ext cx="884776" cy="1500198"/>
          </a:xfrm>
          <a:prstGeom prst="bentUp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Cloud Callout 9"/>
          <p:cNvSpPr/>
          <p:nvPr/>
        </p:nvSpPr>
        <p:spPr>
          <a:xfrm>
            <a:off x="0" y="1474074"/>
            <a:ext cx="7167170" cy="2145990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pic>
        <p:nvPicPr>
          <p:cNvPr id="11" name="Picture 10" descr="MEAN.png"/>
          <p:cNvPicPr>
            <a:picLocks noChangeAspect="1"/>
          </p:cNvPicPr>
          <p:nvPr/>
        </p:nvPicPr>
        <p:blipFill>
          <a:blip r:embed="rId3"/>
          <a:srcRect l="4910" t="22913" r="4255" b="14075"/>
          <a:stretch>
            <a:fillRect/>
          </a:stretch>
        </p:blipFill>
        <p:spPr>
          <a:xfrm>
            <a:off x="1357290" y="1842655"/>
            <a:ext cx="4222822" cy="1408829"/>
          </a:xfrm>
          <a:prstGeom prst="rect">
            <a:avLst/>
          </a:prstGeom>
        </p:spPr>
      </p:pic>
      <p:sp>
        <p:nvSpPr>
          <p:cNvPr id="13" name="Double Wave 12"/>
          <p:cNvSpPr/>
          <p:nvPr/>
        </p:nvSpPr>
        <p:spPr>
          <a:xfrm>
            <a:off x="4439886" y="3881548"/>
            <a:ext cx="3876529" cy="1851708"/>
          </a:xfrm>
          <a:prstGeom prst="doubleWav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MEAN= </a:t>
            </a:r>
          </a:p>
          <a:p>
            <a:pPr algn="ctr"/>
            <a:r>
              <a:rPr lang="id-ID" dirty="0" smtClean="0"/>
              <a:t>JUMLAH </a:t>
            </a:r>
            <a:r>
              <a:rPr lang="id-ID" dirty="0" smtClean="0"/>
              <a:t>DATA</a:t>
            </a:r>
          </a:p>
          <a:p>
            <a:pPr algn="ctr"/>
            <a:endParaRPr lang="id-ID" dirty="0" smtClean="0"/>
          </a:p>
          <a:p>
            <a:pPr algn="ctr"/>
            <a:r>
              <a:rPr lang="id-ID" dirty="0" smtClean="0"/>
              <a:t>BANYAK DATA </a:t>
            </a:r>
            <a:endParaRPr lang="id-ID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5580112" y="4919315"/>
            <a:ext cx="178595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488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ptagon 1"/>
          <p:cNvSpPr/>
          <p:nvPr/>
        </p:nvSpPr>
        <p:spPr>
          <a:xfrm>
            <a:off x="142844" y="214290"/>
            <a:ext cx="1785950" cy="1357322"/>
          </a:xfrm>
          <a:prstGeom prst="heptagon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1500" dirty="0">
                <a:solidFill>
                  <a:srgbClr val="FF0000"/>
                </a:solidFill>
              </a:rPr>
              <a:t>2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00232" y="500042"/>
            <a:ext cx="6143668" cy="92869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000" dirty="0" smtClean="0"/>
              <a:t>MODUS</a:t>
            </a:r>
            <a:endParaRPr lang="id-ID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12" name="Picture 11" descr="TAND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1571612"/>
            <a:ext cx="4663440" cy="50720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ptagon 1"/>
          <p:cNvSpPr/>
          <p:nvPr/>
        </p:nvSpPr>
        <p:spPr>
          <a:xfrm>
            <a:off x="142844" y="214290"/>
            <a:ext cx="1785950" cy="1357322"/>
          </a:xfrm>
          <a:prstGeom prst="heptagon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1500" dirty="0">
                <a:solidFill>
                  <a:srgbClr val="FF0000"/>
                </a:solidFill>
              </a:rPr>
              <a:t>2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00232" y="500042"/>
            <a:ext cx="6143668" cy="92869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000" dirty="0" smtClean="0"/>
              <a:t>MODUS</a:t>
            </a:r>
            <a:endParaRPr lang="id-ID" dirty="0"/>
          </a:p>
        </p:txBody>
      </p:sp>
      <p:pic>
        <p:nvPicPr>
          <p:cNvPr id="5" name="Picture 4" descr="SISWA-SMP-BOY-PAMONG-DIDIK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3000372"/>
            <a:ext cx="2000264" cy="3476616"/>
          </a:xfrm>
          <a:prstGeom prst="rect">
            <a:avLst/>
          </a:prstGeom>
        </p:spPr>
      </p:pic>
      <p:sp>
        <p:nvSpPr>
          <p:cNvPr id="7" name="Cloud Callout 6"/>
          <p:cNvSpPr/>
          <p:nvPr/>
        </p:nvSpPr>
        <p:spPr>
          <a:xfrm>
            <a:off x="642910" y="1643050"/>
            <a:ext cx="5357850" cy="1428760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NILAI YANG </a:t>
            </a:r>
            <a:r>
              <a:rPr lang="id-ID" dirty="0" smtClean="0">
                <a:solidFill>
                  <a:srgbClr val="FF0000"/>
                </a:solidFill>
              </a:rPr>
              <a:t>SERING MUNCUL </a:t>
            </a:r>
            <a:r>
              <a:rPr lang="id-ID" dirty="0" smtClean="0"/>
              <a:t>DARI SUATU KUMPULAN DATA</a:t>
            </a:r>
            <a:endParaRPr lang="id-ID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ptagon 1"/>
          <p:cNvSpPr/>
          <p:nvPr/>
        </p:nvSpPr>
        <p:spPr>
          <a:xfrm>
            <a:off x="142844" y="214290"/>
            <a:ext cx="1785950" cy="1357322"/>
          </a:xfrm>
          <a:prstGeom prst="heptagon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1500" dirty="0" smtClean="0">
                <a:solidFill>
                  <a:srgbClr val="FF0000"/>
                </a:solidFill>
              </a:rPr>
              <a:t>3</a:t>
            </a:r>
          </a:p>
          <a:p>
            <a:pPr algn="ctr"/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00232" y="500042"/>
            <a:ext cx="6143668" cy="92869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000" dirty="0" smtClean="0"/>
              <a:t>MEDIAN</a:t>
            </a:r>
            <a:endParaRPr lang="id-ID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8" name="Picture 7" descr="TAND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1500174"/>
            <a:ext cx="4663440" cy="51435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85786" y="571480"/>
            <a:ext cx="3000396" cy="121444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dirty="0" smtClean="0">
                <a:latin typeface="Algerian" pitchFamily="82" charset="0"/>
              </a:rPr>
              <a:t>STATISTIK</a:t>
            </a:r>
            <a:endParaRPr lang="id-ID" sz="3200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ptagon 1"/>
          <p:cNvSpPr/>
          <p:nvPr/>
        </p:nvSpPr>
        <p:spPr>
          <a:xfrm>
            <a:off x="142844" y="214290"/>
            <a:ext cx="1785950" cy="1357322"/>
          </a:xfrm>
          <a:prstGeom prst="heptagon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1500" dirty="0" smtClean="0">
                <a:solidFill>
                  <a:srgbClr val="FF0000"/>
                </a:solidFill>
              </a:rPr>
              <a:t>3</a:t>
            </a:r>
          </a:p>
          <a:p>
            <a:pPr algn="ctr"/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00232" y="500042"/>
            <a:ext cx="6143668" cy="92869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000" dirty="0" smtClean="0"/>
              <a:t>MEDIAN</a:t>
            </a:r>
            <a:endParaRPr lang="id-ID" dirty="0"/>
          </a:p>
        </p:txBody>
      </p:sp>
      <p:pic>
        <p:nvPicPr>
          <p:cNvPr id="5" name="Picture 4" descr="SISWA-SMP-BOY-PAMONG-DIDIK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3000372"/>
            <a:ext cx="2000264" cy="3476616"/>
          </a:xfrm>
          <a:prstGeom prst="rect">
            <a:avLst/>
          </a:prstGeom>
        </p:spPr>
      </p:pic>
      <p:sp>
        <p:nvSpPr>
          <p:cNvPr id="7" name="Cloud Callout 6"/>
          <p:cNvSpPr/>
          <p:nvPr/>
        </p:nvSpPr>
        <p:spPr>
          <a:xfrm>
            <a:off x="642910" y="1643050"/>
            <a:ext cx="5357850" cy="1428760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rgbClr val="FF0000"/>
                </a:solidFill>
              </a:rPr>
              <a:t>NILAI TENGAH </a:t>
            </a:r>
            <a:r>
              <a:rPr lang="id-ID" dirty="0" smtClean="0"/>
              <a:t>SUATU KUMPULAN DATA YANG TELAH DIURUTKAN</a:t>
            </a:r>
            <a:endParaRPr lang="id-ID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DATA X : 4,5,5,6,7,7,8,8,8,9,9,10,10,12</a:t>
            </a:r>
          </a:p>
          <a:p>
            <a:pPr>
              <a:buNone/>
            </a:pPr>
            <a:r>
              <a:rPr lang="id-ID" dirty="0" smtClean="0"/>
              <a:t>Hitunglah</a:t>
            </a:r>
            <a:endParaRPr lang="id-ID" dirty="0" smtClean="0"/>
          </a:p>
          <a:p>
            <a:pPr>
              <a:buNone/>
            </a:pPr>
            <a:r>
              <a:rPr lang="id-ID" dirty="0" smtClean="0">
                <a:solidFill>
                  <a:srgbClr val="FF0000"/>
                </a:solidFill>
              </a:rPr>
              <a:t>Rata-rata</a:t>
            </a:r>
            <a:r>
              <a:rPr lang="id-ID" dirty="0" smtClean="0"/>
              <a:t>, </a:t>
            </a:r>
            <a:r>
              <a:rPr lang="id-ID" dirty="0" smtClean="0">
                <a:solidFill>
                  <a:srgbClr val="FF0000"/>
                </a:solidFill>
              </a:rPr>
              <a:t>modus</a:t>
            </a:r>
            <a:r>
              <a:rPr lang="id-ID" dirty="0" smtClean="0"/>
              <a:t>, </a:t>
            </a:r>
            <a:r>
              <a:rPr lang="id-ID" dirty="0" smtClean="0">
                <a:solidFill>
                  <a:srgbClr val="FF0000"/>
                </a:solidFill>
              </a:rPr>
              <a:t>median</a:t>
            </a:r>
            <a:r>
              <a:rPr lang="id-ID" dirty="0" smtClean="0"/>
              <a:t> dari masing-masing data?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LANGKAH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id-ID" dirty="0" smtClean="0">
                <a:solidFill>
                  <a:srgbClr val="FF0000"/>
                </a:solidFill>
              </a:rPr>
              <a:t>URUTKAN DATA </a:t>
            </a:r>
            <a:r>
              <a:rPr lang="id-ID" dirty="0" smtClean="0"/>
              <a:t>DARI YANG </a:t>
            </a:r>
            <a:r>
              <a:rPr lang="id-ID" dirty="0" smtClean="0">
                <a:solidFill>
                  <a:srgbClr val="FF0000"/>
                </a:solidFill>
              </a:rPr>
              <a:t>KECIL</a:t>
            </a:r>
            <a:r>
              <a:rPr lang="id-ID" dirty="0" smtClean="0"/>
              <a:t> KE </a:t>
            </a:r>
            <a:r>
              <a:rPr lang="id-ID" dirty="0" smtClean="0">
                <a:solidFill>
                  <a:srgbClr val="FF0000"/>
                </a:solidFill>
              </a:rPr>
              <a:t>BESAR</a:t>
            </a:r>
          </a:p>
          <a:p>
            <a:pPr marL="514350" indent="-514350">
              <a:buAutoNum type="arabicPeriod"/>
            </a:pPr>
            <a:r>
              <a:rPr lang="id-ID" dirty="0" smtClean="0"/>
              <a:t>CARI LAH </a:t>
            </a:r>
            <a:r>
              <a:rPr lang="id-ID" dirty="0" smtClean="0">
                <a:solidFill>
                  <a:srgbClr val="FF0000"/>
                </a:solidFill>
              </a:rPr>
              <a:t>NILAI MEAN </a:t>
            </a:r>
            <a:r>
              <a:rPr lang="id-ID" dirty="0" smtClean="0"/>
              <a:t>DENGAN RUMUS YANG TELAH DIBERIKAN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id-ID" dirty="0" smtClean="0"/>
              <a:t>CARI LAH </a:t>
            </a:r>
            <a:r>
              <a:rPr lang="id-ID" dirty="0" smtClean="0">
                <a:solidFill>
                  <a:srgbClr val="FF0000"/>
                </a:solidFill>
              </a:rPr>
              <a:t>NILAI </a:t>
            </a:r>
            <a:r>
              <a:rPr lang="id-ID" dirty="0" smtClean="0">
                <a:solidFill>
                  <a:srgbClr val="FF0000"/>
                </a:solidFill>
              </a:rPr>
              <a:t>MEDIAN</a:t>
            </a:r>
            <a:endParaRPr lang="id-ID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id-ID" dirty="0" smtClean="0"/>
              <a:t>CARI LAH </a:t>
            </a:r>
            <a:r>
              <a:rPr lang="id-ID" dirty="0" smtClean="0">
                <a:solidFill>
                  <a:srgbClr val="FF0000"/>
                </a:solidFill>
              </a:rPr>
              <a:t>NILAI MODUS </a:t>
            </a:r>
            <a:endParaRPr lang="id-ID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SOLUSI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d-ID" dirty="0"/>
          </a:p>
        </p:txBody>
      </p:sp>
      <p:sp>
        <p:nvSpPr>
          <p:cNvPr id="4" name="Rectangular Callout 3"/>
          <p:cNvSpPr/>
          <p:nvPr/>
        </p:nvSpPr>
        <p:spPr>
          <a:xfrm>
            <a:off x="531168" y="1902977"/>
            <a:ext cx="7500990" cy="1714512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800" dirty="0" smtClean="0"/>
              <a:t>4,5,5,6,7,7,8,8,8,9,9,10,10,12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00050"/>
            <a:ext cx="8229600" cy="1143000"/>
          </a:xfrm>
        </p:spPr>
        <p:txBody>
          <a:bodyPr/>
          <a:lstStyle/>
          <a:p>
            <a:r>
              <a:rPr lang="id-ID" dirty="0" smtClean="0"/>
              <a:t>SOLUSI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d-ID" dirty="0"/>
          </a:p>
        </p:txBody>
      </p:sp>
      <p:sp>
        <p:nvSpPr>
          <p:cNvPr id="4" name="Rectangular Callout 3"/>
          <p:cNvSpPr/>
          <p:nvPr/>
        </p:nvSpPr>
        <p:spPr>
          <a:xfrm>
            <a:off x="734682" y="1844824"/>
            <a:ext cx="7500990" cy="1714512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800" dirty="0" smtClean="0"/>
              <a:t>4,5,5,6,7,7,8,8,8,9,9,10,10,12</a:t>
            </a:r>
            <a:endParaRPr lang="id-ID" dirty="0"/>
          </a:p>
        </p:txBody>
      </p:sp>
      <p:sp>
        <p:nvSpPr>
          <p:cNvPr id="5" name="Flowchart: Process 4"/>
          <p:cNvSpPr/>
          <p:nvPr/>
        </p:nvSpPr>
        <p:spPr>
          <a:xfrm>
            <a:off x="642910" y="3857628"/>
            <a:ext cx="1928826" cy="2286016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MEAN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9613997"/>
              </p:ext>
            </p:extLst>
          </p:nvPr>
        </p:nvGraphicFramePr>
        <p:xfrm>
          <a:off x="611561" y="1628800"/>
          <a:ext cx="7931223" cy="792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8452"/>
                <a:gridCol w="904500"/>
                <a:gridCol w="678496"/>
                <a:gridCol w="791498"/>
                <a:gridCol w="678427"/>
                <a:gridCol w="678427"/>
                <a:gridCol w="678427"/>
                <a:gridCol w="678427"/>
                <a:gridCol w="904569"/>
              </a:tblGrid>
              <a:tr h="405221">
                <a:tc>
                  <a:txBody>
                    <a:bodyPr/>
                    <a:lstStyle/>
                    <a:p>
                      <a:r>
                        <a:rPr lang="id-ID" dirty="0" smtClean="0"/>
                        <a:t>Nilai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9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12</a:t>
                      </a:r>
                      <a:endParaRPr lang="id-ID" dirty="0"/>
                    </a:p>
                  </a:txBody>
                  <a:tcPr/>
                </a:tc>
              </a:tr>
              <a:tr h="386867">
                <a:tc>
                  <a:txBody>
                    <a:bodyPr/>
                    <a:lstStyle/>
                    <a:p>
                      <a:r>
                        <a:rPr lang="id-ID" dirty="0" smtClean="0"/>
                        <a:t>frekuensi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631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6427895"/>
              </p:ext>
            </p:extLst>
          </p:nvPr>
        </p:nvGraphicFramePr>
        <p:xfrm>
          <a:off x="611561" y="1628800"/>
          <a:ext cx="7931223" cy="792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8452"/>
                <a:gridCol w="904500"/>
                <a:gridCol w="678496"/>
                <a:gridCol w="791498"/>
                <a:gridCol w="678427"/>
                <a:gridCol w="678427"/>
                <a:gridCol w="678427"/>
                <a:gridCol w="678427"/>
                <a:gridCol w="904569"/>
              </a:tblGrid>
              <a:tr h="405221">
                <a:tc>
                  <a:txBody>
                    <a:bodyPr/>
                    <a:lstStyle/>
                    <a:p>
                      <a:r>
                        <a:rPr lang="id-ID" dirty="0" smtClean="0"/>
                        <a:t>Nilai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9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12</a:t>
                      </a:r>
                      <a:endParaRPr lang="id-ID" dirty="0"/>
                    </a:p>
                  </a:txBody>
                  <a:tcPr/>
                </a:tc>
              </a:tr>
              <a:tr h="386867">
                <a:tc>
                  <a:txBody>
                    <a:bodyPr/>
                    <a:lstStyle/>
                    <a:p>
                      <a:r>
                        <a:rPr lang="id-ID" dirty="0" smtClean="0"/>
                        <a:t>frekuensi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 descr="MEAN.png"/>
          <p:cNvPicPr>
            <a:picLocks noChangeAspect="1"/>
          </p:cNvPicPr>
          <p:nvPr/>
        </p:nvPicPr>
        <p:blipFill rotWithShape="1">
          <a:blip r:embed="rId2"/>
          <a:srcRect l="72548" t="26123" r="4583" b="10052"/>
          <a:stretch/>
        </p:blipFill>
        <p:spPr>
          <a:xfrm>
            <a:off x="539552" y="2680855"/>
            <a:ext cx="1800200" cy="1427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07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0218785"/>
              </p:ext>
            </p:extLst>
          </p:nvPr>
        </p:nvGraphicFramePr>
        <p:xfrm>
          <a:off x="611561" y="1628800"/>
          <a:ext cx="7931223" cy="792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8452"/>
                <a:gridCol w="904500"/>
                <a:gridCol w="678496"/>
                <a:gridCol w="791498"/>
                <a:gridCol w="678427"/>
                <a:gridCol w="678427"/>
                <a:gridCol w="678427"/>
                <a:gridCol w="678427"/>
                <a:gridCol w="904569"/>
              </a:tblGrid>
              <a:tr h="405221">
                <a:tc>
                  <a:txBody>
                    <a:bodyPr/>
                    <a:lstStyle/>
                    <a:p>
                      <a:r>
                        <a:rPr lang="id-ID" dirty="0" smtClean="0"/>
                        <a:t>Nilai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9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12</a:t>
                      </a:r>
                      <a:endParaRPr lang="id-ID" dirty="0"/>
                    </a:p>
                  </a:txBody>
                  <a:tcPr/>
                </a:tc>
              </a:tr>
              <a:tr h="386867">
                <a:tc>
                  <a:txBody>
                    <a:bodyPr/>
                    <a:lstStyle/>
                    <a:p>
                      <a:r>
                        <a:rPr lang="id-ID" dirty="0" smtClean="0"/>
                        <a:t>frekuensi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 descr="MEAN.png"/>
          <p:cNvPicPr>
            <a:picLocks noChangeAspect="1"/>
          </p:cNvPicPr>
          <p:nvPr/>
        </p:nvPicPr>
        <p:blipFill rotWithShape="1">
          <a:blip r:embed="rId2"/>
          <a:srcRect l="72548" t="26123" r="4583" b="10052"/>
          <a:stretch/>
        </p:blipFill>
        <p:spPr>
          <a:xfrm>
            <a:off x="539552" y="2680855"/>
            <a:ext cx="1800200" cy="142701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339752" y="3209698"/>
                <a:ext cx="5547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3209698"/>
                <a:ext cx="554705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665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5064210"/>
              </p:ext>
            </p:extLst>
          </p:nvPr>
        </p:nvGraphicFramePr>
        <p:xfrm>
          <a:off x="611561" y="1628800"/>
          <a:ext cx="7931223" cy="792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8452"/>
                <a:gridCol w="904500"/>
                <a:gridCol w="678496"/>
                <a:gridCol w="791498"/>
                <a:gridCol w="678427"/>
                <a:gridCol w="678427"/>
                <a:gridCol w="678427"/>
                <a:gridCol w="678427"/>
                <a:gridCol w="904569"/>
              </a:tblGrid>
              <a:tr h="405221">
                <a:tc>
                  <a:txBody>
                    <a:bodyPr/>
                    <a:lstStyle/>
                    <a:p>
                      <a:r>
                        <a:rPr lang="id-ID" dirty="0" smtClean="0"/>
                        <a:t>Nilai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9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12</a:t>
                      </a:r>
                      <a:endParaRPr lang="id-ID" dirty="0"/>
                    </a:p>
                  </a:txBody>
                  <a:tcPr/>
                </a:tc>
              </a:tr>
              <a:tr h="386867">
                <a:tc>
                  <a:txBody>
                    <a:bodyPr/>
                    <a:lstStyle/>
                    <a:p>
                      <a:r>
                        <a:rPr lang="id-ID" dirty="0" smtClean="0"/>
                        <a:t>frekuensi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 descr="MEAN.png"/>
          <p:cNvPicPr>
            <a:picLocks noChangeAspect="1"/>
          </p:cNvPicPr>
          <p:nvPr/>
        </p:nvPicPr>
        <p:blipFill rotWithShape="1">
          <a:blip r:embed="rId2"/>
          <a:srcRect l="72548" t="26123" r="4583" b="10052"/>
          <a:stretch/>
        </p:blipFill>
        <p:spPr>
          <a:xfrm>
            <a:off x="-31041" y="2680855"/>
            <a:ext cx="1800200" cy="142701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353261" y="3149539"/>
                <a:ext cx="5547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3261" y="3149539"/>
                <a:ext cx="554705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513054" y="2851804"/>
            <a:ext cx="76466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400" dirty="0" smtClean="0"/>
              <a:t>(4 </a:t>
            </a:r>
            <a:r>
              <a:rPr lang="id-ID" sz="2400" i="1" dirty="0"/>
              <a:t>x</a:t>
            </a:r>
            <a:r>
              <a:rPr lang="id-ID" sz="2400" i="1" dirty="0" smtClean="0"/>
              <a:t> </a:t>
            </a:r>
            <a:r>
              <a:rPr lang="id-ID" sz="2400" dirty="0" smtClean="0"/>
              <a:t>1) +(5 x 2)+(6 x 1)+(7 x 2)+(8 x 3)+(9x2)+(10 x 2)+(12 x 1)</a:t>
            </a:r>
            <a:endParaRPr lang="id-ID" sz="2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808115" y="3389624"/>
            <a:ext cx="705652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699792" y="3505016"/>
            <a:ext cx="39250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800" dirty="0" smtClean="0"/>
              <a:t>1 + 2 + 1 + 2 + 3 +2 + 2+ 1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154243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741812"/>
              </p:ext>
            </p:extLst>
          </p:nvPr>
        </p:nvGraphicFramePr>
        <p:xfrm>
          <a:off x="611561" y="1628800"/>
          <a:ext cx="7931223" cy="792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8452"/>
                <a:gridCol w="904500"/>
                <a:gridCol w="678496"/>
                <a:gridCol w="791498"/>
                <a:gridCol w="678427"/>
                <a:gridCol w="678427"/>
                <a:gridCol w="678427"/>
                <a:gridCol w="678427"/>
                <a:gridCol w="904569"/>
              </a:tblGrid>
              <a:tr h="405221">
                <a:tc>
                  <a:txBody>
                    <a:bodyPr/>
                    <a:lstStyle/>
                    <a:p>
                      <a:r>
                        <a:rPr lang="id-ID" dirty="0" smtClean="0"/>
                        <a:t>Nilai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9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12</a:t>
                      </a:r>
                      <a:endParaRPr lang="id-ID" dirty="0"/>
                    </a:p>
                  </a:txBody>
                  <a:tcPr/>
                </a:tc>
              </a:tr>
              <a:tr h="386867">
                <a:tc>
                  <a:txBody>
                    <a:bodyPr/>
                    <a:lstStyle/>
                    <a:p>
                      <a:r>
                        <a:rPr lang="id-ID" dirty="0" smtClean="0"/>
                        <a:t>frekuensi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 descr="MEAN.png"/>
          <p:cNvPicPr>
            <a:picLocks noChangeAspect="1"/>
          </p:cNvPicPr>
          <p:nvPr/>
        </p:nvPicPr>
        <p:blipFill rotWithShape="1">
          <a:blip r:embed="rId2"/>
          <a:srcRect l="72548" t="26123" r="4583" b="10052"/>
          <a:stretch/>
        </p:blipFill>
        <p:spPr>
          <a:xfrm>
            <a:off x="-31041" y="2680855"/>
            <a:ext cx="1800200" cy="142701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375841" y="3209698"/>
                <a:ext cx="5547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5841" y="3209698"/>
                <a:ext cx="554705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513054" y="2851804"/>
            <a:ext cx="76466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400" dirty="0" smtClean="0"/>
              <a:t>(4 </a:t>
            </a:r>
            <a:r>
              <a:rPr lang="id-ID" sz="2400" i="1" dirty="0"/>
              <a:t>x</a:t>
            </a:r>
            <a:r>
              <a:rPr lang="id-ID" sz="2400" i="1" dirty="0" smtClean="0"/>
              <a:t> </a:t>
            </a:r>
            <a:r>
              <a:rPr lang="id-ID" sz="2400" dirty="0" smtClean="0"/>
              <a:t>1) +(5 x 2)+(6 x 1)+(7 x 2)+(8 x 3)+(9x2)+(10 x 2)+(12 x 1)</a:t>
            </a:r>
            <a:endParaRPr lang="id-ID" sz="2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808115" y="3389624"/>
            <a:ext cx="705652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699792" y="3505016"/>
            <a:ext cx="39250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800" dirty="0" smtClean="0"/>
              <a:t>1 + 2 + 1 + 2 + 3 +2 + 2+ 1</a:t>
            </a:r>
            <a:endParaRPr lang="id-ID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1447848" y="4485994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48" y="4485994"/>
                <a:ext cx="41069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2683737" y="4137815"/>
            <a:ext cx="4334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400" dirty="0" smtClean="0"/>
              <a:t>4 + 10 + 6+ 14 + 24 + 18 + 20 + 12</a:t>
            </a:r>
            <a:endParaRPr lang="id-ID" sz="24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1742909" y="4675635"/>
            <a:ext cx="705652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634586" y="4791027"/>
            <a:ext cx="39250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800" dirty="0" smtClean="0"/>
              <a:t>1 + 2 + 1 + 2 + 3 +2 + 2+ 1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283914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85786" y="571480"/>
            <a:ext cx="3000396" cy="121444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dirty="0" smtClean="0">
                <a:latin typeface="Algerian" pitchFamily="82" charset="0"/>
              </a:rPr>
              <a:t>STATISTIK</a:t>
            </a:r>
            <a:endParaRPr lang="id-ID" sz="3200" dirty="0">
              <a:latin typeface="Algerian" pitchFamily="82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4000496" y="857232"/>
            <a:ext cx="1571636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8154344"/>
              </p:ext>
            </p:extLst>
          </p:nvPr>
        </p:nvGraphicFramePr>
        <p:xfrm>
          <a:off x="611561" y="1628800"/>
          <a:ext cx="7931223" cy="792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8452"/>
                <a:gridCol w="904500"/>
                <a:gridCol w="678496"/>
                <a:gridCol w="791498"/>
                <a:gridCol w="678427"/>
                <a:gridCol w="678427"/>
                <a:gridCol w="678427"/>
                <a:gridCol w="678427"/>
                <a:gridCol w="904569"/>
              </a:tblGrid>
              <a:tr h="405221">
                <a:tc>
                  <a:txBody>
                    <a:bodyPr/>
                    <a:lstStyle/>
                    <a:p>
                      <a:r>
                        <a:rPr lang="id-ID" dirty="0" smtClean="0"/>
                        <a:t>Nilai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9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12</a:t>
                      </a:r>
                      <a:endParaRPr lang="id-ID" dirty="0"/>
                    </a:p>
                  </a:txBody>
                  <a:tcPr/>
                </a:tc>
              </a:tr>
              <a:tr h="386867">
                <a:tc>
                  <a:txBody>
                    <a:bodyPr/>
                    <a:lstStyle/>
                    <a:p>
                      <a:r>
                        <a:rPr lang="id-ID" dirty="0" smtClean="0"/>
                        <a:t>frekuensi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 descr="MEAN.png"/>
          <p:cNvPicPr>
            <a:picLocks noChangeAspect="1"/>
          </p:cNvPicPr>
          <p:nvPr/>
        </p:nvPicPr>
        <p:blipFill rotWithShape="1">
          <a:blip r:embed="rId2"/>
          <a:srcRect l="72548" t="26123" r="4583" b="10052"/>
          <a:stretch/>
        </p:blipFill>
        <p:spPr>
          <a:xfrm>
            <a:off x="-31041" y="2680855"/>
            <a:ext cx="1800200" cy="142701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375841" y="3209698"/>
                <a:ext cx="5547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5841" y="3209698"/>
                <a:ext cx="554705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513054" y="2851804"/>
            <a:ext cx="76466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400" dirty="0" smtClean="0"/>
              <a:t>(4 </a:t>
            </a:r>
            <a:r>
              <a:rPr lang="id-ID" sz="2400" i="1" dirty="0"/>
              <a:t>x</a:t>
            </a:r>
            <a:r>
              <a:rPr lang="id-ID" sz="2400" i="1" dirty="0" smtClean="0"/>
              <a:t> </a:t>
            </a:r>
            <a:r>
              <a:rPr lang="id-ID" sz="2400" dirty="0" smtClean="0"/>
              <a:t>1) +(5 x 2)+(6 x 1)+(7 x 2)+(8 x 3)+(9x2)+(10 x 2)+(12 x 1)</a:t>
            </a:r>
            <a:endParaRPr lang="id-ID" sz="2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808115" y="3389624"/>
            <a:ext cx="705652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699792" y="3505016"/>
            <a:ext cx="39250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800" dirty="0" smtClean="0"/>
              <a:t>1 + 2 + 1 + 2 + 3 +2 + 2+ 1</a:t>
            </a:r>
            <a:endParaRPr lang="id-ID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1447848" y="4485994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48" y="4485994"/>
                <a:ext cx="41069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2683737" y="4114731"/>
            <a:ext cx="4334841" cy="507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400" dirty="0" smtClean="0"/>
              <a:t>4 + 10 + 6+ 14 + 24 + 18 + 20 + 12</a:t>
            </a:r>
            <a:endParaRPr lang="id-ID" sz="2400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1930546" y="4638984"/>
            <a:ext cx="6756224" cy="3035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773132" y="4707900"/>
            <a:ext cx="39250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800" dirty="0" smtClean="0"/>
              <a:t>1 + 2 + 1 + 2 + 3 +2 + 2+ 1</a:t>
            </a:r>
            <a:endParaRPr lang="id-ID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/>
              <p:cNvSpPr/>
              <p:nvPr/>
            </p:nvSpPr>
            <p:spPr>
              <a:xfrm>
                <a:off x="1484909" y="5488771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909" y="5488771"/>
                <a:ext cx="410690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2617351" y="5187747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400" dirty="0" smtClean="0"/>
              <a:t>108</a:t>
            </a:r>
            <a:endParaRPr lang="id-ID" sz="24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2267744" y="5717545"/>
            <a:ext cx="1395919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2716177" y="5816539"/>
            <a:ext cx="5773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800" dirty="0" smtClean="0"/>
              <a:t>14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114593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8437940"/>
              </p:ext>
            </p:extLst>
          </p:nvPr>
        </p:nvGraphicFramePr>
        <p:xfrm>
          <a:off x="611561" y="1628800"/>
          <a:ext cx="7931223" cy="792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8452"/>
                <a:gridCol w="904500"/>
                <a:gridCol w="678496"/>
                <a:gridCol w="791498"/>
                <a:gridCol w="678427"/>
                <a:gridCol w="678427"/>
                <a:gridCol w="678427"/>
                <a:gridCol w="678427"/>
                <a:gridCol w="904569"/>
              </a:tblGrid>
              <a:tr h="405221">
                <a:tc>
                  <a:txBody>
                    <a:bodyPr/>
                    <a:lstStyle/>
                    <a:p>
                      <a:r>
                        <a:rPr lang="id-ID" dirty="0" smtClean="0"/>
                        <a:t>Nilai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9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12</a:t>
                      </a:r>
                      <a:endParaRPr lang="id-ID" dirty="0"/>
                    </a:p>
                  </a:txBody>
                  <a:tcPr/>
                </a:tc>
              </a:tr>
              <a:tr h="386867">
                <a:tc>
                  <a:txBody>
                    <a:bodyPr/>
                    <a:lstStyle/>
                    <a:p>
                      <a:r>
                        <a:rPr lang="id-ID" dirty="0" smtClean="0"/>
                        <a:t>frekuensi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 descr="MEAN.png"/>
          <p:cNvPicPr>
            <a:picLocks noChangeAspect="1"/>
          </p:cNvPicPr>
          <p:nvPr/>
        </p:nvPicPr>
        <p:blipFill rotWithShape="1">
          <a:blip r:embed="rId2"/>
          <a:srcRect l="72548" t="26123" r="4583" b="10052"/>
          <a:stretch/>
        </p:blipFill>
        <p:spPr>
          <a:xfrm>
            <a:off x="-31041" y="2680855"/>
            <a:ext cx="1800200" cy="142701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375841" y="3209698"/>
                <a:ext cx="5547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5841" y="3209698"/>
                <a:ext cx="554705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513054" y="2851804"/>
            <a:ext cx="76466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400" dirty="0" smtClean="0"/>
              <a:t>(4 </a:t>
            </a:r>
            <a:r>
              <a:rPr lang="id-ID" sz="2400" i="1" dirty="0"/>
              <a:t>x</a:t>
            </a:r>
            <a:r>
              <a:rPr lang="id-ID" sz="2400" i="1" dirty="0" smtClean="0"/>
              <a:t> </a:t>
            </a:r>
            <a:r>
              <a:rPr lang="id-ID" sz="2400" dirty="0" smtClean="0"/>
              <a:t>1) +(5 x 2)+(6 x 1)+(7 x 2)+(8 x 3)+(9x2)+(10 x 2)+(12 x 1)</a:t>
            </a:r>
            <a:endParaRPr lang="id-ID" sz="2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808115" y="3389624"/>
            <a:ext cx="705652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699792" y="3505016"/>
            <a:ext cx="39250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800" dirty="0" smtClean="0"/>
              <a:t>1 + 2 + 1 + 2 + 3 +2 + 2+ 1</a:t>
            </a:r>
            <a:endParaRPr lang="id-ID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1447848" y="4485994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48" y="4485994"/>
                <a:ext cx="41069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2683737" y="4114731"/>
            <a:ext cx="4334841" cy="507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400" dirty="0" smtClean="0"/>
              <a:t>4 + 10 + 6+ 14 + 24 + 18 + 20 + 12</a:t>
            </a:r>
            <a:endParaRPr lang="id-ID" sz="2400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1930546" y="4638984"/>
            <a:ext cx="6756224" cy="3035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773132" y="4707900"/>
            <a:ext cx="39250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800" dirty="0" smtClean="0"/>
              <a:t>1 + 2 + 1 + 2 + 3 +2 + 2+ 1</a:t>
            </a:r>
            <a:endParaRPr lang="id-ID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/>
              <p:cNvSpPr/>
              <p:nvPr/>
            </p:nvSpPr>
            <p:spPr>
              <a:xfrm>
                <a:off x="1665018" y="5488771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5018" y="5488771"/>
                <a:ext cx="410690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2617351" y="5187747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400" dirty="0" smtClean="0"/>
              <a:t>108</a:t>
            </a:r>
            <a:endParaRPr lang="id-ID" sz="24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2267744" y="5717545"/>
            <a:ext cx="1395919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2716177" y="5816539"/>
            <a:ext cx="5773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800" dirty="0" smtClean="0"/>
              <a:t>14</a:t>
            </a:r>
            <a:endParaRPr lang="id-ID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4034146" y="5571898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4146" y="5571898"/>
                <a:ext cx="410690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4444836" y="5532879"/>
            <a:ext cx="8226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dirty="0" smtClean="0"/>
              <a:t>7,71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0897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ular Callout 3"/>
          <p:cNvSpPr/>
          <p:nvPr/>
        </p:nvSpPr>
        <p:spPr>
          <a:xfrm>
            <a:off x="683568" y="296532"/>
            <a:ext cx="7500990" cy="1296144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800" dirty="0" smtClean="0"/>
              <a:t>MEDIAN</a:t>
            </a:r>
            <a:endParaRPr lang="id-ID" dirty="0"/>
          </a:p>
        </p:txBody>
      </p:sp>
      <p:sp>
        <p:nvSpPr>
          <p:cNvPr id="5" name="Rectangular Callout 4"/>
          <p:cNvSpPr/>
          <p:nvPr/>
        </p:nvSpPr>
        <p:spPr>
          <a:xfrm>
            <a:off x="683568" y="1916832"/>
            <a:ext cx="7500990" cy="1714512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800" dirty="0" smtClean="0"/>
              <a:t>4,5,5,6,7,7,8,8,8,9,9,10,10,12</a:t>
            </a:r>
            <a:endParaRPr lang="id-ID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887044" y="2549860"/>
            <a:ext cx="603289" cy="74787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7558817" y="2567639"/>
            <a:ext cx="432048" cy="6480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284533" y="2549859"/>
            <a:ext cx="432048" cy="64807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804248" y="2470264"/>
            <a:ext cx="432048" cy="6480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801513" y="2567639"/>
            <a:ext cx="432048" cy="64807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6064130" y="2473177"/>
            <a:ext cx="432048" cy="6480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235488" y="2450052"/>
            <a:ext cx="432048" cy="6480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5446147" y="2473177"/>
            <a:ext cx="432048" cy="6480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667536" y="2450052"/>
            <a:ext cx="432048" cy="6480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4859260" y="2549859"/>
            <a:ext cx="432048" cy="6480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3104490" y="2460386"/>
            <a:ext cx="432048" cy="6480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4427212" y="2567639"/>
            <a:ext cx="432048" cy="6480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Right Brace 19"/>
          <p:cNvSpPr/>
          <p:nvPr/>
        </p:nvSpPr>
        <p:spPr>
          <a:xfrm rot="5400000">
            <a:off x="3561498" y="3134038"/>
            <a:ext cx="1056778" cy="829290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1" name="Flowchart: Process 20"/>
          <p:cNvSpPr/>
          <p:nvPr/>
        </p:nvSpPr>
        <p:spPr>
          <a:xfrm>
            <a:off x="3320514" y="4293096"/>
            <a:ext cx="1538746" cy="6126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latin typeface="Algerian" pitchFamily="82" charset="0"/>
              </a:rPr>
              <a:t>MEDIAN</a:t>
            </a:r>
            <a:endParaRPr lang="id-ID" dirty="0">
              <a:latin typeface="Algerian" pitchFamily="8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76132" y="5187747"/>
            <a:ext cx="9360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smtClean="0"/>
              <a:t>8 + 8</a:t>
            </a:r>
            <a:endParaRPr lang="id-ID" sz="2400" dirty="0"/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3595930" y="5717545"/>
            <a:ext cx="1263330" cy="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044362" y="5761121"/>
            <a:ext cx="5996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800" dirty="0"/>
              <a:t>2</a:t>
            </a:r>
            <a:endParaRPr lang="id-ID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/>
              <p:cNvSpPr txBox="1"/>
              <p:nvPr/>
            </p:nvSpPr>
            <p:spPr>
              <a:xfrm>
                <a:off x="5085963" y="5532880"/>
                <a:ext cx="4106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5963" y="5532880"/>
                <a:ext cx="410689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/>
              <p:cNvSpPr txBox="1"/>
              <p:nvPr/>
            </p:nvSpPr>
            <p:spPr>
              <a:xfrm>
                <a:off x="5463869" y="5363602"/>
                <a:ext cx="583813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sz="4000" b="0" i="1" smtClean="0">
                          <a:latin typeface="Cambria Math"/>
                        </a:rPr>
                        <m:t>8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3869" y="5363602"/>
                <a:ext cx="583813" cy="70788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1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1600200"/>
          <a:ext cx="7931223" cy="792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8452"/>
                <a:gridCol w="904500"/>
                <a:gridCol w="678496"/>
                <a:gridCol w="791498"/>
                <a:gridCol w="678427"/>
                <a:gridCol w="678427"/>
                <a:gridCol w="678427"/>
                <a:gridCol w="678427"/>
                <a:gridCol w="904569"/>
              </a:tblGrid>
              <a:tr h="405221">
                <a:tc>
                  <a:txBody>
                    <a:bodyPr/>
                    <a:lstStyle/>
                    <a:p>
                      <a:r>
                        <a:rPr lang="id-ID" dirty="0" smtClean="0"/>
                        <a:t>Nilai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9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12</a:t>
                      </a:r>
                      <a:endParaRPr lang="id-ID" dirty="0"/>
                    </a:p>
                  </a:txBody>
                  <a:tcPr/>
                </a:tc>
              </a:tr>
              <a:tr h="386867">
                <a:tc>
                  <a:txBody>
                    <a:bodyPr/>
                    <a:lstStyle/>
                    <a:p>
                      <a:r>
                        <a:rPr lang="id-ID" dirty="0" smtClean="0"/>
                        <a:t>frekuensi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Bevel 2"/>
          <p:cNvSpPr/>
          <p:nvPr/>
        </p:nvSpPr>
        <p:spPr>
          <a:xfrm>
            <a:off x="683568" y="476672"/>
            <a:ext cx="7848872" cy="864096"/>
          </a:xfrm>
          <a:prstGeom prst="bevel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600" dirty="0" smtClean="0">
                <a:latin typeface="Algerian" pitchFamily="82" charset="0"/>
              </a:rPr>
              <a:t>MODUS</a:t>
            </a:r>
            <a:endParaRPr lang="id-ID" dirty="0">
              <a:latin typeface="Algerian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63688" y="270892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000" dirty="0" smtClean="0">
                <a:latin typeface="Algerian" pitchFamily="82" charset="0"/>
              </a:rPr>
              <a:t>CARILAH  FREKUENSI YANG PALING TINGGI</a:t>
            </a:r>
            <a:endParaRPr lang="id-ID" sz="4000" dirty="0"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98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1600200"/>
          <a:ext cx="7931223" cy="792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8452"/>
                <a:gridCol w="904500"/>
                <a:gridCol w="678496"/>
                <a:gridCol w="791498"/>
                <a:gridCol w="678427"/>
                <a:gridCol w="678427"/>
                <a:gridCol w="678427"/>
                <a:gridCol w="678427"/>
                <a:gridCol w="904569"/>
              </a:tblGrid>
              <a:tr h="405221">
                <a:tc>
                  <a:txBody>
                    <a:bodyPr/>
                    <a:lstStyle/>
                    <a:p>
                      <a:r>
                        <a:rPr lang="id-ID" dirty="0" smtClean="0"/>
                        <a:t>Nilai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9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12</a:t>
                      </a:r>
                      <a:endParaRPr lang="id-ID" dirty="0"/>
                    </a:p>
                  </a:txBody>
                  <a:tcPr/>
                </a:tc>
              </a:tr>
              <a:tr h="386867">
                <a:tc>
                  <a:txBody>
                    <a:bodyPr/>
                    <a:lstStyle/>
                    <a:p>
                      <a:r>
                        <a:rPr lang="id-ID" dirty="0" smtClean="0"/>
                        <a:t>frekuensi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Bevel 2"/>
          <p:cNvSpPr/>
          <p:nvPr/>
        </p:nvSpPr>
        <p:spPr>
          <a:xfrm>
            <a:off x="683568" y="476672"/>
            <a:ext cx="7848872" cy="864096"/>
          </a:xfrm>
          <a:prstGeom prst="bevel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600" dirty="0" smtClean="0">
                <a:latin typeface="Algerian" pitchFamily="82" charset="0"/>
              </a:rPr>
              <a:t>MODUS</a:t>
            </a:r>
            <a:endParaRPr lang="id-ID" dirty="0">
              <a:latin typeface="Algerian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63688" y="270892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000" dirty="0" smtClean="0">
                <a:latin typeface="Algerian" pitchFamily="82" charset="0"/>
              </a:rPr>
              <a:t>CARILAH  FREKUENSI YANG PALING TINGGI</a:t>
            </a:r>
            <a:endParaRPr lang="id-ID" sz="4000" dirty="0">
              <a:latin typeface="Algerian" pitchFamily="82" charset="0"/>
            </a:endParaRPr>
          </a:p>
        </p:txBody>
      </p:sp>
      <p:sp>
        <p:nvSpPr>
          <p:cNvPr id="8" name="6-Point Star 7"/>
          <p:cNvSpPr/>
          <p:nvPr/>
        </p:nvSpPr>
        <p:spPr>
          <a:xfrm>
            <a:off x="3203848" y="4032359"/>
            <a:ext cx="2448272" cy="1967225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6000" dirty="0" smtClean="0"/>
              <a:t>8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75103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nimasi-bergerak-terima-kasih-011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928670"/>
            <a:ext cx="6643734" cy="4500593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85786" y="571480"/>
            <a:ext cx="3000396" cy="121444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dirty="0" smtClean="0">
                <a:latin typeface="Algerian" pitchFamily="82" charset="0"/>
              </a:rPr>
              <a:t>STATISTIK</a:t>
            </a:r>
            <a:endParaRPr lang="id-ID" sz="3200" dirty="0">
              <a:latin typeface="Algerian" pitchFamily="82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4000496" y="857232"/>
            <a:ext cx="1571636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Bevel 5"/>
          <p:cNvSpPr/>
          <p:nvPr/>
        </p:nvSpPr>
        <p:spPr>
          <a:xfrm>
            <a:off x="5643570" y="428604"/>
            <a:ext cx="3000396" cy="1285884"/>
          </a:xfrm>
          <a:prstGeom prst="bevel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latin typeface="Algerian" pitchFamily="82" charset="0"/>
              </a:rPr>
              <a:t>PENGUKURAN DATA</a:t>
            </a:r>
            <a:endParaRPr lang="id-ID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85786" y="571480"/>
            <a:ext cx="3000396" cy="121444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dirty="0" smtClean="0">
                <a:latin typeface="Algerian" pitchFamily="82" charset="0"/>
              </a:rPr>
              <a:t>STATISTIK</a:t>
            </a:r>
            <a:endParaRPr lang="id-ID" sz="3200" dirty="0">
              <a:latin typeface="Algerian" pitchFamily="82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4000496" y="857232"/>
            <a:ext cx="1571636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Bevel 5"/>
          <p:cNvSpPr/>
          <p:nvPr/>
        </p:nvSpPr>
        <p:spPr>
          <a:xfrm>
            <a:off x="5643570" y="428604"/>
            <a:ext cx="3000396" cy="1285884"/>
          </a:xfrm>
          <a:prstGeom prst="bevel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latin typeface="Algerian" pitchFamily="82" charset="0"/>
              </a:rPr>
              <a:t>PENGUKURAN DATA</a:t>
            </a:r>
            <a:endParaRPr lang="id-ID" dirty="0">
              <a:latin typeface="Algerian" pitchFamily="82" charset="0"/>
            </a:endParaRPr>
          </a:p>
        </p:txBody>
      </p:sp>
      <p:sp>
        <p:nvSpPr>
          <p:cNvPr id="5" name="Curved Right Arrow 4"/>
          <p:cNvSpPr/>
          <p:nvPr/>
        </p:nvSpPr>
        <p:spPr>
          <a:xfrm>
            <a:off x="0" y="1214422"/>
            <a:ext cx="785786" cy="1928826"/>
          </a:xfrm>
          <a:prstGeom prst="curvedRightArrow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85786" y="571480"/>
            <a:ext cx="3000396" cy="121444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dirty="0" smtClean="0">
                <a:latin typeface="Algerian" pitchFamily="82" charset="0"/>
              </a:rPr>
              <a:t>STATISTIK</a:t>
            </a:r>
            <a:endParaRPr lang="id-ID" sz="3200" dirty="0">
              <a:latin typeface="Algerian" pitchFamily="82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4000496" y="857232"/>
            <a:ext cx="1571636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Bevel 5"/>
          <p:cNvSpPr/>
          <p:nvPr/>
        </p:nvSpPr>
        <p:spPr>
          <a:xfrm>
            <a:off x="5643570" y="428604"/>
            <a:ext cx="3000396" cy="1285884"/>
          </a:xfrm>
          <a:prstGeom prst="bevel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latin typeface="Algerian" pitchFamily="82" charset="0"/>
              </a:rPr>
              <a:t>PENGUKURAN DATA</a:t>
            </a:r>
            <a:endParaRPr lang="id-ID" dirty="0">
              <a:latin typeface="Algerian" pitchFamily="82" charset="0"/>
            </a:endParaRPr>
          </a:p>
        </p:txBody>
      </p:sp>
      <p:sp>
        <p:nvSpPr>
          <p:cNvPr id="5" name="Curved Right Arrow 4"/>
          <p:cNvSpPr/>
          <p:nvPr/>
        </p:nvSpPr>
        <p:spPr>
          <a:xfrm>
            <a:off x="0" y="1214422"/>
            <a:ext cx="785786" cy="1928826"/>
          </a:xfrm>
          <a:prstGeom prst="curvedRightArrow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7" name="Flowchart: Process 6"/>
          <p:cNvSpPr/>
          <p:nvPr/>
        </p:nvSpPr>
        <p:spPr>
          <a:xfrm>
            <a:off x="928662" y="2285992"/>
            <a:ext cx="3857652" cy="1143008"/>
          </a:xfrm>
          <a:prstGeom prst="flowChartProcess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lgerian" pitchFamily="82" charset="0"/>
              </a:rPr>
              <a:t>UKURAN PEMUSATAN </a:t>
            </a:r>
            <a:r>
              <a:rPr lang="id-ID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lgerian" pitchFamily="82" charset="0"/>
              </a:rPr>
              <a:t>DATA </a:t>
            </a:r>
            <a:endParaRPr lang="id-ID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85786" y="571480"/>
            <a:ext cx="3000396" cy="121444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dirty="0" smtClean="0">
                <a:latin typeface="Algerian" pitchFamily="82" charset="0"/>
              </a:rPr>
              <a:t>STATISTIK</a:t>
            </a:r>
            <a:endParaRPr lang="id-ID" sz="3200" dirty="0">
              <a:latin typeface="Algerian" pitchFamily="82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4000496" y="857232"/>
            <a:ext cx="1571636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Bevel 5"/>
          <p:cNvSpPr/>
          <p:nvPr/>
        </p:nvSpPr>
        <p:spPr>
          <a:xfrm>
            <a:off x="5643570" y="428604"/>
            <a:ext cx="3000396" cy="1285884"/>
          </a:xfrm>
          <a:prstGeom prst="bevel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latin typeface="Algerian" pitchFamily="82" charset="0"/>
              </a:rPr>
              <a:t>PENGUKURAN DATA</a:t>
            </a:r>
            <a:endParaRPr lang="id-ID" dirty="0">
              <a:latin typeface="Algerian" pitchFamily="82" charset="0"/>
            </a:endParaRPr>
          </a:p>
        </p:txBody>
      </p:sp>
      <p:sp>
        <p:nvSpPr>
          <p:cNvPr id="5" name="Curved Right Arrow 4"/>
          <p:cNvSpPr/>
          <p:nvPr/>
        </p:nvSpPr>
        <p:spPr>
          <a:xfrm>
            <a:off x="0" y="1214422"/>
            <a:ext cx="785786" cy="1928826"/>
          </a:xfrm>
          <a:prstGeom prst="curvedRightArrow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7" name="Flowchart: Process 6"/>
          <p:cNvSpPr/>
          <p:nvPr/>
        </p:nvSpPr>
        <p:spPr>
          <a:xfrm>
            <a:off x="928662" y="2285992"/>
            <a:ext cx="3857652" cy="1143008"/>
          </a:xfrm>
          <a:prstGeom prst="flowChartProcess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lgerian" pitchFamily="82" charset="0"/>
              </a:rPr>
              <a:t>UKURAN PEMUSATAN </a:t>
            </a:r>
            <a:r>
              <a:rPr lang="id-ID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lgerian" pitchFamily="82" charset="0"/>
              </a:rPr>
              <a:t>DATA </a:t>
            </a:r>
            <a:endParaRPr lang="id-ID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lgerian" pitchFamily="82" charset="0"/>
            </a:endParaRPr>
          </a:p>
        </p:txBody>
      </p:sp>
      <p:cxnSp>
        <p:nvCxnSpPr>
          <p:cNvPr id="14" name="Straight Arrow Connector 13"/>
          <p:cNvCxnSpPr>
            <a:stCxn id="7" idx="3"/>
          </p:cNvCxnSpPr>
          <p:nvPr/>
        </p:nvCxnSpPr>
        <p:spPr>
          <a:xfrm>
            <a:off x="4786314" y="2857496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85786" y="571480"/>
            <a:ext cx="3000396" cy="121444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dirty="0" smtClean="0">
                <a:latin typeface="Algerian" pitchFamily="82" charset="0"/>
              </a:rPr>
              <a:t>STATISTIK</a:t>
            </a:r>
            <a:endParaRPr lang="id-ID" sz="3200" dirty="0">
              <a:latin typeface="Algerian" pitchFamily="82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4000496" y="857232"/>
            <a:ext cx="1571636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Bevel 5"/>
          <p:cNvSpPr/>
          <p:nvPr/>
        </p:nvSpPr>
        <p:spPr>
          <a:xfrm>
            <a:off x="5643570" y="428604"/>
            <a:ext cx="3000396" cy="1285884"/>
          </a:xfrm>
          <a:prstGeom prst="bevel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latin typeface="Algerian" pitchFamily="82" charset="0"/>
              </a:rPr>
              <a:t>PENGUKURAN DATA</a:t>
            </a:r>
            <a:endParaRPr lang="id-ID" dirty="0">
              <a:latin typeface="Algerian" pitchFamily="82" charset="0"/>
            </a:endParaRPr>
          </a:p>
        </p:txBody>
      </p:sp>
      <p:sp>
        <p:nvSpPr>
          <p:cNvPr id="5" name="Curved Right Arrow 4"/>
          <p:cNvSpPr/>
          <p:nvPr/>
        </p:nvSpPr>
        <p:spPr>
          <a:xfrm>
            <a:off x="0" y="1214422"/>
            <a:ext cx="785786" cy="1928826"/>
          </a:xfrm>
          <a:prstGeom prst="curvedRightArrow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7" name="Flowchart: Process 6"/>
          <p:cNvSpPr/>
          <p:nvPr/>
        </p:nvSpPr>
        <p:spPr>
          <a:xfrm>
            <a:off x="928662" y="2285992"/>
            <a:ext cx="3857652" cy="1143008"/>
          </a:xfrm>
          <a:prstGeom prst="flowChartProcess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lgerian" pitchFamily="82" charset="0"/>
              </a:rPr>
              <a:t>UKURAN PEMUSATAN DATA</a:t>
            </a:r>
            <a:endParaRPr lang="id-ID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lgerian" pitchFamily="82" charset="0"/>
            </a:endParaRPr>
          </a:p>
        </p:txBody>
      </p:sp>
      <p:cxnSp>
        <p:nvCxnSpPr>
          <p:cNvPr id="14" name="Straight Arrow Connector 13"/>
          <p:cNvCxnSpPr>
            <a:stCxn id="7" idx="3"/>
          </p:cNvCxnSpPr>
          <p:nvPr/>
        </p:nvCxnSpPr>
        <p:spPr>
          <a:xfrm>
            <a:off x="4786314" y="2857496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929322" y="2571744"/>
            <a:ext cx="2286016" cy="6429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MEAN</a:t>
            </a:r>
            <a:endParaRPr lang="id-ID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85786" y="571480"/>
            <a:ext cx="3000396" cy="121444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dirty="0" smtClean="0">
                <a:latin typeface="Algerian" pitchFamily="82" charset="0"/>
              </a:rPr>
              <a:t>STATISTIK</a:t>
            </a:r>
            <a:endParaRPr lang="id-ID" sz="3200" dirty="0">
              <a:latin typeface="Algerian" pitchFamily="82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4000496" y="857232"/>
            <a:ext cx="1571636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Bevel 5"/>
          <p:cNvSpPr/>
          <p:nvPr/>
        </p:nvSpPr>
        <p:spPr>
          <a:xfrm>
            <a:off x="5643570" y="428604"/>
            <a:ext cx="3000396" cy="1285884"/>
          </a:xfrm>
          <a:prstGeom prst="bevel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latin typeface="Algerian" pitchFamily="82" charset="0"/>
              </a:rPr>
              <a:t>PENGUKURAN DATA</a:t>
            </a:r>
            <a:endParaRPr lang="id-ID" dirty="0">
              <a:latin typeface="Algerian" pitchFamily="82" charset="0"/>
            </a:endParaRPr>
          </a:p>
        </p:txBody>
      </p:sp>
      <p:sp>
        <p:nvSpPr>
          <p:cNvPr id="5" name="Curved Right Arrow 4"/>
          <p:cNvSpPr/>
          <p:nvPr/>
        </p:nvSpPr>
        <p:spPr>
          <a:xfrm>
            <a:off x="0" y="1214422"/>
            <a:ext cx="785786" cy="1928826"/>
          </a:xfrm>
          <a:prstGeom prst="curvedRightArrow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7" name="Flowchart: Process 6"/>
          <p:cNvSpPr/>
          <p:nvPr/>
        </p:nvSpPr>
        <p:spPr>
          <a:xfrm>
            <a:off x="928662" y="2285992"/>
            <a:ext cx="3857652" cy="1143008"/>
          </a:xfrm>
          <a:prstGeom prst="flowChartProcess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lgerian" pitchFamily="82" charset="0"/>
              </a:rPr>
              <a:t>UKURAN PEMUSATAN DATA</a:t>
            </a:r>
            <a:endParaRPr lang="id-ID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lgerian" pitchFamily="82" charset="0"/>
            </a:endParaRPr>
          </a:p>
        </p:txBody>
      </p:sp>
      <p:cxnSp>
        <p:nvCxnSpPr>
          <p:cNvPr id="14" name="Straight Arrow Connector 13"/>
          <p:cNvCxnSpPr>
            <a:stCxn id="7" idx="3"/>
          </p:cNvCxnSpPr>
          <p:nvPr/>
        </p:nvCxnSpPr>
        <p:spPr>
          <a:xfrm>
            <a:off x="4786314" y="2857496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929322" y="2571744"/>
            <a:ext cx="2286016" cy="6429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MEAN</a:t>
            </a:r>
            <a:endParaRPr lang="id-ID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10" name="Straight Arrow Connector 9"/>
          <p:cNvCxnSpPr>
            <a:stCxn id="7" idx="3"/>
          </p:cNvCxnSpPr>
          <p:nvPr/>
        </p:nvCxnSpPr>
        <p:spPr>
          <a:xfrm>
            <a:off x="4786314" y="2857496"/>
            <a:ext cx="928694" cy="7858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192</TotalTime>
  <Words>628</Words>
  <Application>Microsoft Office PowerPoint</Application>
  <PresentationFormat>On-screen Show (4:3)</PresentationFormat>
  <Paragraphs>279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Flow</vt:lpstr>
      <vt:lpstr>STATISTIK data tunggal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CONTOH</vt:lpstr>
      <vt:lpstr>LANGKAH</vt:lpstr>
      <vt:lpstr>SOLUSI</vt:lpstr>
      <vt:lpstr>SOLUSI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s_09e40</dc:creator>
  <cp:lastModifiedBy>ASUS</cp:lastModifiedBy>
  <cp:revision>22</cp:revision>
  <dcterms:created xsi:type="dcterms:W3CDTF">2019-03-23T00:48:54Z</dcterms:created>
  <dcterms:modified xsi:type="dcterms:W3CDTF">2019-03-30T01:25:27Z</dcterms:modified>
</cp:coreProperties>
</file>