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87" r:id="rId9"/>
    <p:sldId id="288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PT Serif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633679-AB9D-4FFC-B3B4-F9609DDE3276}">
  <a:tblStyle styleId="{E1633679-AB9D-4FFC-B3B4-F9609DDE32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486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35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37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00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23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61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20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sz="3200" i="1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 i="1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sz="3200" i="1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KONVERSI SATUAN WAKTU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592" y="1869897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169" y="186989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bulan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591" y="2239004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bulan</a:t>
            </a:r>
            <a:r>
              <a:rPr lang="en-US" dirty="0" smtClean="0">
                <a:solidFill>
                  <a:schemeClr val="tx1"/>
                </a:solidFill>
              </a:rPr>
              <a:t> 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3366" y="22390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169" y="223900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minggu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3449" y="186989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591" y="2630499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bulan</a:t>
            </a:r>
            <a:r>
              <a:rPr lang="en-US" dirty="0" smtClean="0">
                <a:solidFill>
                  <a:schemeClr val="tx1"/>
                </a:solidFill>
              </a:rPr>
              <a:t> 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197" y="259131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hari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0769" y="262865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591" y="2977214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minggu</a:t>
            </a:r>
            <a:r>
              <a:rPr lang="en-US" dirty="0" smtClean="0">
                <a:solidFill>
                  <a:schemeClr val="tx1"/>
                </a:solidFill>
              </a:rPr>
              <a:t>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0736" y="297721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hari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0155" y="298297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9123" y="3352076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hari</a:t>
            </a:r>
            <a:r>
              <a:rPr lang="en-US" dirty="0" smtClean="0">
                <a:solidFill>
                  <a:schemeClr val="tx1"/>
                </a:solidFill>
              </a:rPr>
              <a:t>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736" y="3326466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98520" y="33463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61864" y="1869895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jam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3206" y="186989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menit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7044" y="186989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61864" y="2239002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menit</a:t>
            </a:r>
            <a:r>
              <a:rPr lang="en-US" dirty="0" smtClean="0">
                <a:solidFill>
                  <a:schemeClr val="tx1"/>
                </a:solidFill>
              </a:rPr>
              <a:t>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74672" y="223832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detik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7044" y="223832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61864" y="2591311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windu</a:t>
            </a:r>
            <a:r>
              <a:rPr lang="en-US" dirty="0" smtClean="0">
                <a:solidFill>
                  <a:schemeClr val="tx1"/>
                </a:solidFill>
              </a:rPr>
              <a:t> 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74672" y="259992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tahun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6737" y="259992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75064" y="2936434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 </a:t>
            </a:r>
            <a:r>
              <a:rPr lang="en-US" dirty="0" err="1" smtClean="0">
                <a:solidFill>
                  <a:schemeClr val="tx1"/>
                </a:solidFill>
              </a:rPr>
              <a:t>dasawarsa</a:t>
            </a:r>
            <a:r>
              <a:rPr lang="en-US" dirty="0" smtClean="0">
                <a:solidFill>
                  <a:schemeClr val="tx1"/>
                </a:solidFill>
              </a:rPr>
              <a:t>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0175" y="292519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tahun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86737" y="293643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17185" y="3281557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1abad	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7196" y="325596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tahun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40381" y="3270114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100</a:t>
            </a:r>
            <a:endParaRPr lang="en-US" dirty="0"/>
          </a:p>
        </p:txBody>
      </p:sp>
      <p:grpSp>
        <p:nvGrpSpPr>
          <p:cNvPr id="277" name="Group 276"/>
          <p:cNvGrpSpPr/>
          <p:nvPr/>
        </p:nvGrpSpPr>
        <p:grpSpPr>
          <a:xfrm>
            <a:off x="2136821" y="3500207"/>
            <a:ext cx="2206928" cy="1652367"/>
            <a:chOff x="2136821" y="3500207"/>
            <a:chExt cx="2206928" cy="1652367"/>
          </a:xfrm>
        </p:grpSpPr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6821" y="3500207"/>
              <a:ext cx="2206928" cy="1652367"/>
            </a:xfrm>
            <a:prstGeom prst="rect">
              <a:avLst/>
            </a:prstGeom>
          </p:spPr>
        </p:pic>
        <p:cxnSp>
          <p:nvCxnSpPr>
            <p:cNvPr id="270" name="Straight Arrow Connector 269"/>
            <p:cNvCxnSpPr/>
            <p:nvPr/>
          </p:nvCxnSpPr>
          <p:spPr>
            <a:xfrm>
              <a:off x="3009015" y="3806455"/>
              <a:ext cx="935665" cy="723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H="1" flipV="1">
              <a:off x="2376228" y="4199860"/>
              <a:ext cx="864057" cy="7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/>
                <p:cNvSpPr txBox="1"/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5" name="TextBox 2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241" r="-13793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/>
                <p:cNvSpPr txBox="1"/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6" name="TextBox 2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333" r="-13333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3" grpId="0"/>
      <p:bldP spid="5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Contoh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951" y="536892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1. 3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…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758" y="1333384"/>
            <a:ext cx="4469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3 X 4    = …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890" y="1092166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1 </a:t>
            </a:r>
            <a:r>
              <a:rPr lang="en-US" dirty="0" err="1" smtClean="0">
                <a:solidFill>
                  <a:srgbClr val="FFFF00"/>
                </a:solidFill>
              </a:rPr>
              <a:t>bulan</a:t>
            </a:r>
            <a:r>
              <a:rPr lang="en-US" dirty="0" smtClean="0">
                <a:solidFill>
                  <a:srgbClr val="FFFF00"/>
                </a:solidFill>
              </a:rPr>
              <a:t> = 4 </a:t>
            </a:r>
            <a:r>
              <a:rPr lang="en-US" dirty="0" err="1" smtClean="0">
                <a:solidFill>
                  <a:srgbClr val="FFFF00"/>
                </a:solidFill>
              </a:rPr>
              <a:t>minggu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0257" y="1333384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99" y="1901898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Jadi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3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12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949" y="3073704"/>
            <a:ext cx="476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14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hari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…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756" y="3870196"/>
            <a:ext cx="445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14 ÷ 7   = … </a:t>
            </a:r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88" y="3628978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1 </a:t>
            </a:r>
            <a:r>
              <a:rPr lang="en-US" dirty="0" err="1" smtClean="0">
                <a:solidFill>
                  <a:srgbClr val="FFFF00"/>
                </a:solidFill>
              </a:rPr>
              <a:t>minggu</a:t>
            </a:r>
            <a:r>
              <a:rPr lang="en-US" dirty="0" smtClean="0">
                <a:solidFill>
                  <a:srgbClr val="FFFF00"/>
                </a:solidFill>
              </a:rPr>
              <a:t>  = 7 </a:t>
            </a:r>
            <a:r>
              <a:rPr lang="en-US" dirty="0" err="1" smtClean="0">
                <a:solidFill>
                  <a:srgbClr val="FFFF00"/>
                </a:solidFill>
              </a:rPr>
              <a:t>hari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5255" y="3870196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897" y="4438710"/>
            <a:ext cx="540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Jadi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14 </a:t>
            </a:r>
            <a:r>
              <a:rPr lang="en-US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hari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= 2 </a:t>
            </a:r>
            <a:r>
              <a:rPr lang="en-US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minggu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549333" y="3367177"/>
            <a:ext cx="2206928" cy="1652367"/>
            <a:chOff x="2136821" y="3500207"/>
            <a:chExt cx="2206928" cy="16523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6821" y="3500207"/>
              <a:ext cx="2206928" cy="1652367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3009015" y="3806455"/>
              <a:ext cx="935665" cy="723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2376228" y="4199860"/>
              <a:ext cx="864057" cy="7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333" r="-13333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333" r="-13333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sldNum" idx="4294967295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Contoh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51" y="536892"/>
            <a:ext cx="517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2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tahun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+ 3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…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758" y="1333384"/>
            <a:ext cx="341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 X 12    = …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890" y="1092166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1 </a:t>
            </a:r>
            <a:r>
              <a:rPr lang="en-US" dirty="0" err="1" smtClean="0">
                <a:solidFill>
                  <a:srgbClr val="FFFF00"/>
                </a:solidFill>
              </a:rPr>
              <a:t>tahun</a:t>
            </a:r>
            <a:r>
              <a:rPr lang="en-US" dirty="0" smtClean="0">
                <a:solidFill>
                  <a:srgbClr val="FFFF00"/>
                </a:solidFill>
              </a:rPr>
              <a:t> = 12 </a:t>
            </a:r>
            <a:r>
              <a:rPr lang="en-US" dirty="0" err="1" smtClean="0">
                <a:solidFill>
                  <a:srgbClr val="FFFF00"/>
                </a:solidFill>
              </a:rPr>
              <a:t>bulan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758" y="1799348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= …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85" y="1342687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607765" y="179934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6567" y="2006482"/>
            <a:ext cx="4238348" cy="584775"/>
            <a:chOff x="446567" y="2006482"/>
            <a:chExt cx="4238348" cy="58477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6567" y="2322568"/>
              <a:ext cx="38808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303079" y="2006482"/>
              <a:ext cx="3818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+</a:t>
              </a:r>
              <a:endParaRPr lang="en-US" sz="3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45626" y="2256009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27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bulan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719993" y="3142961"/>
            <a:ext cx="2647830" cy="1850125"/>
            <a:chOff x="2136821" y="3500207"/>
            <a:chExt cx="2206928" cy="16523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6821" y="3500207"/>
              <a:ext cx="2206928" cy="1652367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3009015" y="3806455"/>
              <a:ext cx="935665" cy="723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2376228" y="4199860"/>
              <a:ext cx="864057" cy="7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714" r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779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Menentukan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waktu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setelah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sebelum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waktu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diketahui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28" y="1044770"/>
            <a:ext cx="823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</a:t>
            </a:r>
            <a:r>
              <a:rPr lang="en-US" sz="2000" b="1" dirty="0" err="1" smtClean="0"/>
              <a:t>Sekarang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pukul</a:t>
            </a:r>
            <a:r>
              <a:rPr lang="en-US" sz="2000" b="1" dirty="0" smtClean="0"/>
              <a:t> 03.00,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2 jam </a:t>
            </a:r>
            <a:r>
              <a:rPr lang="en-US" sz="2000" b="1" dirty="0" err="1" smtClean="0"/>
              <a:t>kemudian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pukul</a:t>
            </a:r>
            <a:r>
              <a:rPr lang="en-US" sz="2000" b="1" dirty="0" smtClean="0"/>
              <a:t> 05.00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2385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Contoh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62" y="1413266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Cara : 03.00 + 2 = 05.00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428" y="2289886"/>
            <a:ext cx="814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Sekarang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pukul</a:t>
            </a:r>
            <a:r>
              <a:rPr lang="en-US" sz="2000" b="1" dirty="0" smtClean="0"/>
              <a:t> 13.00,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3 jam yang </a:t>
            </a:r>
            <a:r>
              <a:rPr lang="en-US" sz="2000" b="1" dirty="0" err="1" smtClean="0"/>
              <a:t>lalu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pukul</a:t>
            </a:r>
            <a:r>
              <a:rPr lang="en-US" sz="2000" b="1" dirty="0" smtClean="0"/>
              <a:t> 10.00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661" y="2601548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Cara : 13.00 - 3 = 10.00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779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Hubungan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jam,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detik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37072" y="3491133"/>
            <a:ext cx="2206928" cy="1652367"/>
            <a:chOff x="2136821" y="3500207"/>
            <a:chExt cx="2206928" cy="16523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6821" y="3500207"/>
              <a:ext cx="2206928" cy="1652367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3009015" y="3806455"/>
              <a:ext cx="935665" cy="723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2376228" y="4199860"/>
              <a:ext cx="864057" cy="7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7241" r="-13793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333" r="-13333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237837" y="536892"/>
            <a:ext cx="365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 2 jam = …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99" y="1126203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 X 60    = .... 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899" y="873729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* 1 jam = 60 </a:t>
            </a:r>
            <a:r>
              <a:rPr lang="en-US" sz="1200" dirty="0" err="1" smtClean="0">
                <a:solidFill>
                  <a:srgbClr val="FFFF00"/>
                </a:solidFill>
              </a:rPr>
              <a:t>menit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837" y="1450526"/>
            <a:ext cx="298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Jadi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2 jam = 120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9705" y="1126203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120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24423" y="2174959"/>
            <a:ext cx="365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 180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detik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= …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85" y="2764270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180 ÷ 60    = .... 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485" y="2511796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* 1 </a:t>
            </a:r>
            <a:r>
              <a:rPr lang="en-US" sz="1200" dirty="0" err="1" smtClean="0">
                <a:solidFill>
                  <a:srgbClr val="FFFF00"/>
                </a:solidFill>
              </a:rPr>
              <a:t>menit</a:t>
            </a:r>
            <a:r>
              <a:rPr lang="en-US" sz="1200" dirty="0" smtClean="0">
                <a:solidFill>
                  <a:srgbClr val="FFFF00"/>
                </a:solidFill>
              </a:rPr>
              <a:t> = 60 </a:t>
            </a:r>
            <a:r>
              <a:rPr lang="en-US" sz="1200" dirty="0" err="1" smtClean="0">
                <a:solidFill>
                  <a:srgbClr val="FFFF00"/>
                </a:solidFill>
              </a:rPr>
              <a:t>detik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423" y="3088593"/>
            <a:ext cx="3171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Jadi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180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detik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3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901" y="278879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4" grpId="0"/>
      <p:bldP spid="26" grpId="0"/>
      <p:bldP spid="28" grpId="0"/>
      <p:bldP spid="2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81" y="952215"/>
            <a:ext cx="559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 3 jam + 20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= ....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443" y="1541526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3 X 60    = .... 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43" y="1289052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* 1 jam = 60 </a:t>
            </a:r>
            <a:r>
              <a:rPr lang="en-US" sz="1200" dirty="0" err="1" smtClean="0">
                <a:solidFill>
                  <a:srgbClr val="FFFF00"/>
                </a:solidFill>
              </a:rPr>
              <a:t>menit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381" y="1882137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    = ....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721" y="1553789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180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914437" y="1898813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7736" y="1968742"/>
            <a:ext cx="4164610" cy="400110"/>
            <a:chOff x="446567" y="2006482"/>
            <a:chExt cx="4164610" cy="4001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46567" y="2322568"/>
              <a:ext cx="38808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03079" y="2006482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+</a:t>
              </a:r>
              <a:endParaRPr lang="en-US" sz="20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801721" y="2241521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200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menit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7793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Hubungan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jam,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menit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detik</a:t>
            </a:r>
            <a:r>
              <a:rPr lang="en-US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37072" y="3491133"/>
            <a:ext cx="2206928" cy="1652367"/>
            <a:chOff x="2136821" y="3500207"/>
            <a:chExt cx="2206928" cy="16523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6821" y="3500207"/>
              <a:ext cx="2206928" cy="1652367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3009015" y="3806455"/>
              <a:ext cx="935665" cy="723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2376228" y="4199860"/>
              <a:ext cx="864057" cy="7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667" y="3972705"/>
                  <a:ext cx="177934" cy="2154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241" r="-13793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643" y="4550735"/>
                  <a:ext cx="184346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333" r="-13333"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93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Latihan</a:t>
            </a:r>
            <a:r>
              <a:rPr lang="en-US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! 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16" y="988828"/>
            <a:ext cx="44133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6 jam 		= …. </a:t>
            </a:r>
            <a:r>
              <a:rPr lang="en-US" sz="2000" dirty="0" err="1">
                <a:solidFill>
                  <a:schemeClr val="tx1"/>
                </a:solidFill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</a:rPr>
              <a:t>enit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menit</a:t>
            </a:r>
            <a:r>
              <a:rPr lang="en-US" sz="2000" dirty="0" smtClean="0">
                <a:solidFill>
                  <a:schemeClr val="tx1"/>
                </a:solidFill>
              </a:rPr>
              <a:t> 		= …. </a:t>
            </a:r>
            <a:r>
              <a:rPr lang="en-US" sz="2000" dirty="0" err="1">
                <a:solidFill>
                  <a:schemeClr val="tx1"/>
                </a:solidFill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</a:rPr>
              <a:t>etik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240 </a:t>
            </a:r>
            <a:r>
              <a:rPr lang="en-US" sz="2000" dirty="0" err="1" smtClean="0">
                <a:solidFill>
                  <a:schemeClr val="tx1"/>
                </a:solidFill>
              </a:rPr>
              <a:t>menit</a:t>
            </a:r>
            <a:r>
              <a:rPr lang="en-US" sz="2000" dirty="0" smtClean="0">
                <a:solidFill>
                  <a:schemeClr val="tx1"/>
                </a:solidFill>
              </a:rPr>
              <a:t> 		= …. jam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8 </a:t>
            </a:r>
            <a:r>
              <a:rPr lang="en-US" sz="2000" dirty="0" err="1" smtClean="0">
                <a:solidFill>
                  <a:schemeClr val="tx1"/>
                </a:solidFill>
              </a:rPr>
              <a:t>minggu</a:t>
            </a:r>
            <a:r>
              <a:rPr lang="en-US" sz="2000" dirty="0" smtClean="0">
                <a:solidFill>
                  <a:schemeClr val="tx1"/>
                </a:solidFill>
              </a:rPr>
              <a:t> 		= …. </a:t>
            </a:r>
            <a:r>
              <a:rPr lang="en-US" sz="2000" dirty="0" err="1">
                <a:solidFill>
                  <a:schemeClr val="tx1"/>
                </a:solidFill>
              </a:rPr>
              <a:t>b</a:t>
            </a:r>
            <a:r>
              <a:rPr lang="en-US" sz="2000" dirty="0" err="1" smtClean="0">
                <a:solidFill>
                  <a:schemeClr val="tx1"/>
                </a:solidFill>
              </a:rPr>
              <a:t>ulan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21 </a:t>
            </a:r>
            <a:r>
              <a:rPr lang="en-US" sz="2000" dirty="0" err="1" smtClean="0">
                <a:solidFill>
                  <a:schemeClr val="tx1"/>
                </a:solidFill>
              </a:rPr>
              <a:t>hari</a:t>
            </a:r>
            <a:r>
              <a:rPr lang="en-US" sz="2000" dirty="0" smtClean="0">
                <a:solidFill>
                  <a:schemeClr val="tx1"/>
                </a:solidFill>
              </a:rPr>
              <a:t> 		= …. </a:t>
            </a:r>
            <a:r>
              <a:rPr lang="en-US" sz="2000" dirty="0" err="1" smtClean="0">
                <a:solidFill>
                  <a:schemeClr val="tx1"/>
                </a:solidFill>
              </a:rPr>
              <a:t>minggu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16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		= …. </a:t>
            </a:r>
            <a:r>
              <a:rPr lang="en-US" sz="2000" dirty="0" err="1">
                <a:solidFill>
                  <a:schemeClr val="tx1"/>
                </a:solidFill>
              </a:rPr>
              <a:t>w</a:t>
            </a:r>
            <a:r>
              <a:rPr lang="en-US" sz="2000" dirty="0" err="1" smtClean="0">
                <a:solidFill>
                  <a:schemeClr val="tx1"/>
                </a:solidFill>
              </a:rPr>
              <a:t>indu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dasawarsa</a:t>
            </a:r>
            <a:r>
              <a:rPr lang="en-US" sz="2000" dirty="0" smtClean="0">
                <a:solidFill>
                  <a:schemeClr val="tx1"/>
                </a:solidFill>
              </a:rPr>
              <a:t> 	= ….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minggu</a:t>
            </a:r>
            <a:r>
              <a:rPr lang="en-US" sz="2000" dirty="0" smtClean="0">
                <a:solidFill>
                  <a:schemeClr val="tx1"/>
                </a:solidFill>
              </a:rPr>
              <a:t> + 4 </a:t>
            </a:r>
            <a:r>
              <a:rPr lang="en-US" sz="2000" dirty="0" err="1" smtClean="0">
                <a:solidFill>
                  <a:schemeClr val="tx1"/>
                </a:solidFill>
              </a:rPr>
              <a:t>hari</a:t>
            </a:r>
            <a:r>
              <a:rPr lang="en-US" sz="2000" dirty="0" smtClean="0">
                <a:solidFill>
                  <a:schemeClr val="tx1"/>
                </a:solidFill>
              </a:rPr>
              <a:t> 	= …. </a:t>
            </a:r>
            <a:r>
              <a:rPr lang="en-US" sz="2000" dirty="0" err="1">
                <a:solidFill>
                  <a:schemeClr val="tx1"/>
                </a:solidFill>
              </a:rPr>
              <a:t>h</a:t>
            </a:r>
            <a:r>
              <a:rPr lang="en-US" sz="2000" dirty="0" err="1" smtClean="0">
                <a:solidFill>
                  <a:schemeClr val="tx1"/>
                </a:solidFill>
              </a:rPr>
              <a:t>ari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1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+ 1 </a:t>
            </a:r>
            <a:r>
              <a:rPr lang="en-US" sz="2000" dirty="0" err="1" smtClean="0">
                <a:solidFill>
                  <a:schemeClr val="tx1"/>
                </a:solidFill>
              </a:rPr>
              <a:t>bulan</a:t>
            </a:r>
            <a:r>
              <a:rPr lang="en-US" sz="2000" dirty="0" smtClean="0">
                <a:solidFill>
                  <a:schemeClr val="tx1"/>
                </a:solidFill>
              </a:rPr>
              <a:t> 	= …. </a:t>
            </a:r>
            <a:r>
              <a:rPr lang="en-US" sz="2000" dirty="0" err="1">
                <a:solidFill>
                  <a:schemeClr val="tx1"/>
                </a:solidFill>
              </a:rPr>
              <a:t>b</a:t>
            </a:r>
            <a:r>
              <a:rPr lang="en-US" sz="2000" dirty="0" err="1" smtClean="0">
                <a:solidFill>
                  <a:schemeClr val="tx1"/>
                </a:solidFill>
              </a:rPr>
              <a:t>ulan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180 </a:t>
            </a:r>
            <a:r>
              <a:rPr lang="en-US" sz="2000" dirty="0" err="1" smtClean="0">
                <a:solidFill>
                  <a:schemeClr val="tx1"/>
                </a:solidFill>
              </a:rPr>
              <a:t>menit</a:t>
            </a:r>
            <a:r>
              <a:rPr lang="en-US" sz="2000" dirty="0" smtClean="0">
                <a:solidFill>
                  <a:schemeClr val="tx1"/>
                </a:solidFill>
              </a:rPr>
              <a:t> + 2 jam 	= …. jam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306</Words>
  <Application>Microsoft Office PowerPoint</Application>
  <PresentationFormat>On-screen Show (16:9)</PresentationFormat>
  <Paragraphs>103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Abril Fatface</vt:lpstr>
      <vt:lpstr>Cambria Math</vt:lpstr>
      <vt:lpstr>PT Serif</vt:lpstr>
      <vt:lpstr>Montserrat</vt:lpstr>
      <vt:lpstr>Arial</vt:lpstr>
      <vt:lpstr>Comic Sans MS</vt:lpstr>
      <vt:lpstr>Balthasar template</vt:lpstr>
      <vt:lpstr>KONVERSI SATUAN WAKTU</vt:lpstr>
      <vt:lpstr>Macam-macam Satuan Waktu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KONVERSI SATUAN WAKTU</dc:title>
  <dc:creator>LENOVO</dc:creator>
  <cp:lastModifiedBy>LENOVO</cp:lastModifiedBy>
  <cp:revision>33</cp:revision>
  <dcterms:modified xsi:type="dcterms:W3CDTF">2020-10-26T02:22:36Z</dcterms:modified>
</cp:coreProperties>
</file>