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6" r:id="rId6"/>
    <p:sldId id="267" r:id="rId7"/>
    <p:sldId id="269" r:id="rId8"/>
    <p:sldId id="268" r:id="rId9"/>
    <p:sldId id="263" r:id="rId10"/>
    <p:sldId id="264" r:id="rId11"/>
    <p:sldId id="271" r:id="rId12"/>
    <p:sldId id="265" r:id="rId13"/>
    <p:sldId id="272" r:id="rId14"/>
    <p:sldId id="273" r:id="rId15"/>
    <p:sldId id="27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03D1-92E4-482A-B66D-EF2F51B8861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05C6-E311-4ED2-8D78-A50F545E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pengukur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pengukuran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0143" y="1962150"/>
            <a:ext cx="472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satuan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sudah</a:t>
            </a:r>
            <a:r>
              <a:rPr lang="en-US" sz="3600" dirty="0" smtClean="0"/>
              <a:t> </a:t>
            </a:r>
            <a:r>
              <a:rPr lang="en-US" sz="3600" dirty="0" err="1" smtClean="0"/>
              <a:t>diakui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international.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68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643743" y="666750"/>
            <a:ext cx="5943600" cy="1392299"/>
          </a:xfrm>
          <a:custGeom>
            <a:avLst/>
            <a:gdLst>
              <a:gd name="connsiteX0" fmla="*/ 0 w 5943600"/>
              <a:gd name="connsiteY0" fmla="*/ 232054 h 1392299"/>
              <a:gd name="connsiteX1" fmla="*/ 232054 w 5943600"/>
              <a:gd name="connsiteY1" fmla="*/ 0 h 1392299"/>
              <a:gd name="connsiteX2" fmla="*/ 5711546 w 5943600"/>
              <a:gd name="connsiteY2" fmla="*/ 0 h 1392299"/>
              <a:gd name="connsiteX3" fmla="*/ 5943600 w 5943600"/>
              <a:gd name="connsiteY3" fmla="*/ 232054 h 1392299"/>
              <a:gd name="connsiteX4" fmla="*/ 5943600 w 5943600"/>
              <a:gd name="connsiteY4" fmla="*/ 1160245 h 1392299"/>
              <a:gd name="connsiteX5" fmla="*/ 5711546 w 5943600"/>
              <a:gd name="connsiteY5" fmla="*/ 1392299 h 1392299"/>
              <a:gd name="connsiteX6" fmla="*/ 232054 w 5943600"/>
              <a:gd name="connsiteY6" fmla="*/ 1392299 h 1392299"/>
              <a:gd name="connsiteX7" fmla="*/ 0 w 5943600"/>
              <a:gd name="connsiteY7" fmla="*/ 1160245 h 1392299"/>
              <a:gd name="connsiteX8" fmla="*/ 0 w 5943600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600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5711546" y="0"/>
                </a:lnTo>
                <a:cubicBezTo>
                  <a:pt x="5839706" y="0"/>
                  <a:pt x="5943600" y="103894"/>
                  <a:pt x="5943600" y="232054"/>
                </a:cubicBezTo>
                <a:lnTo>
                  <a:pt x="5943600" y="1160245"/>
                </a:lnTo>
                <a:cubicBezTo>
                  <a:pt x="5943600" y="1288405"/>
                  <a:pt x="5839706" y="1392299"/>
                  <a:pt x="5711546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i="1" kern="1200" dirty="0" err="1" smtClean="0"/>
              <a:t>Syarat</a:t>
            </a:r>
            <a:r>
              <a:rPr lang="en-US" sz="3500" b="1" i="1" kern="1200" dirty="0" smtClean="0"/>
              <a:t> </a:t>
            </a:r>
            <a:r>
              <a:rPr lang="en-US" sz="3500" b="1" i="1" kern="1200" dirty="0" err="1" smtClean="0"/>
              <a:t>satuan</a:t>
            </a:r>
            <a:r>
              <a:rPr lang="en-US" sz="3500" b="1" i="1" kern="1200" dirty="0" smtClean="0"/>
              <a:t> </a:t>
            </a:r>
            <a:r>
              <a:rPr lang="en-US" sz="3500" b="1" i="1" kern="1200" dirty="0" err="1" smtClean="0"/>
              <a:t>baku</a:t>
            </a:r>
            <a:r>
              <a:rPr lang="en-US" sz="3500" b="1" i="1" kern="1200" dirty="0" smtClean="0"/>
              <a:t> /</a:t>
            </a:r>
            <a:r>
              <a:rPr lang="en-US" sz="3500" b="1" i="1" kern="1200" dirty="0" err="1" smtClean="0"/>
              <a:t>standar</a:t>
            </a:r>
            <a:r>
              <a:rPr lang="en-US" sz="3500" b="1" i="1" kern="1200" dirty="0" smtClean="0"/>
              <a:t> </a:t>
            </a:r>
            <a:r>
              <a:rPr lang="en-US" sz="3500" b="1" i="1" kern="1200" dirty="0" err="1" smtClean="0"/>
              <a:t>dari</a:t>
            </a:r>
            <a:r>
              <a:rPr lang="en-US" sz="3500" b="1" i="1" kern="1200" dirty="0" smtClean="0"/>
              <a:t> </a:t>
            </a:r>
            <a:r>
              <a:rPr lang="en-US" sz="3500" b="1" i="1" kern="1200" dirty="0" err="1" smtClean="0"/>
              <a:t>besaran</a:t>
            </a:r>
            <a:endParaRPr lang="en-US" sz="3500" kern="1200" dirty="0"/>
          </a:p>
        </p:txBody>
      </p:sp>
      <p:sp>
        <p:nvSpPr>
          <p:cNvPr id="5" name="Freeform 4"/>
          <p:cNvSpPr/>
          <p:nvPr/>
        </p:nvSpPr>
        <p:spPr>
          <a:xfrm>
            <a:off x="1676400" y="2494687"/>
            <a:ext cx="5943600" cy="2439263"/>
          </a:xfrm>
          <a:custGeom>
            <a:avLst/>
            <a:gdLst>
              <a:gd name="connsiteX0" fmla="*/ 0 w 5943600"/>
              <a:gd name="connsiteY0" fmla="*/ 0 h 1775025"/>
              <a:gd name="connsiteX1" fmla="*/ 5943600 w 5943600"/>
              <a:gd name="connsiteY1" fmla="*/ 0 h 1775025"/>
              <a:gd name="connsiteX2" fmla="*/ 5943600 w 5943600"/>
              <a:gd name="connsiteY2" fmla="*/ 1775025 h 1775025"/>
              <a:gd name="connsiteX3" fmla="*/ 0 w 5943600"/>
              <a:gd name="connsiteY3" fmla="*/ 1775025 h 1775025"/>
              <a:gd name="connsiteX4" fmla="*/ 0 w 5943600"/>
              <a:gd name="connsiteY4" fmla="*/ 0 h 177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0" h="1775025">
                <a:moveTo>
                  <a:pt x="0" y="0"/>
                </a:moveTo>
                <a:lnTo>
                  <a:pt x="5943600" y="0"/>
                </a:lnTo>
                <a:lnTo>
                  <a:pt x="5943600" y="1775025"/>
                </a:lnTo>
                <a:lnTo>
                  <a:pt x="0" y="1775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8709" tIns="44450" rIns="248920" bIns="44450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i="1" kern="1200" dirty="0" err="1" smtClean="0"/>
              <a:t>Tetap</a:t>
            </a:r>
            <a:r>
              <a:rPr lang="en-US" sz="2700" kern="1200" dirty="0" smtClean="0"/>
              <a:t>, </a:t>
            </a:r>
            <a:r>
              <a:rPr lang="en-US" sz="2700" kern="1200" dirty="0" err="1" smtClean="0"/>
              <a:t>tidak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mengalami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perubahan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dalam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keadaan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apapun</a:t>
            </a:r>
            <a:r>
              <a:rPr lang="en-US" sz="2700" kern="1200" dirty="0" smtClean="0"/>
              <a:t>.</a:t>
            </a:r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1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kern="1200" dirty="0" err="1" smtClean="0"/>
              <a:t>Dapat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digunakan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secara</a:t>
            </a:r>
            <a:r>
              <a:rPr lang="en-US" sz="2700" kern="1200" dirty="0" smtClean="0"/>
              <a:t> </a:t>
            </a:r>
            <a:r>
              <a:rPr lang="en-US" sz="2700" i="1" kern="1200" dirty="0" smtClean="0"/>
              <a:t>international</a:t>
            </a:r>
            <a:r>
              <a:rPr lang="en-US" sz="2700" i="1" kern="1200" dirty="0" smtClean="0"/>
              <a:t>.</a:t>
            </a:r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1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i="1" kern="1200" dirty="0" err="1" smtClean="0"/>
              <a:t>mudah</a:t>
            </a:r>
            <a:r>
              <a:rPr lang="en-US" sz="2700" i="1" kern="1200" dirty="0" smtClean="0"/>
              <a:t> </a:t>
            </a:r>
            <a:r>
              <a:rPr lang="en-US" sz="2700" i="1" kern="1200" dirty="0" err="1" smtClean="0"/>
              <a:t>ditiru</a:t>
            </a:r>
            <a:r>
              <a:rPr lang="en-US" sz="2700" kern="1200" dirty="0" smtClean="0"/>
              <a:t>.</a:t>
            </a:r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2604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pengukuran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2571749"/>
            <a:ext cx="5540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satuan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international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dinegara</a:t>
            </a:r>
            <a:r>
              <a:rPr lang="en-US" sz="2800" dirty="0"/>
              <a:t> </a:t>
            </a:r>
            <a:r>
              <a:rPr lang="en-US" sz="2800" dirty="0" err="1" smtClean="0"/>
              <a:t>tertentu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2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01425"/>
              </p:ext>
            </p:extLst>
          </p:nvPr>
        </p:nvGraphicFramePr>
        <p:xfrm>
          <a:off x="1371600" y="1581149"/>
          <a:ext cx="6224625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0896"/>
                <a:gridCol w="990092"/>
                <a:gridCol w="900600"/>
                <a:gridCol w="721449"/>
                <a:gridCol w="860896"/>
                <a:gridCol w="990092"/>
                <a:gridCol w="9006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Faktor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Awalan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Simbol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Faktor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Awalan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Simbol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eksa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desi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peta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senti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tera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milli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giga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mikro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mega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nano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kilo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piko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hekto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pemto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deka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-18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atto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2019300" y="529219"/>
            <a:ext cx="5105400" cy="369333"/>
          </a:xfrm>
          <a:custGeom>
            <a:avLst/>
            <a:gdLst>
              <a:gd name="connsiteX0" fmla="*/ 0 w 5105400"/>
              <a:gd name="connsiteY0" fmla="*/ 61557 h 369333"/>
              <a:gd name="connsiteX1" fmla="*/ 61557 w 5105400"/>
              <a:gd name="connsiteY1" fmla="*/ 0 h 369333"/>
              <a:gd name="connsiteX2" fmla="*/ 5043843 w 5105400"/>
              <a:gd name="connsiteY2" fmla="*/ 0 h 369333"/>
              <a:gd name="connsiteX3" fmla="*/ 5105400 w 5105400"/>
              <a:gd name="connsiteY3" fmla="*/ 61557 h 369333"/>
              <a:gd name="connsiteX4" fmla="*/ 5105400 w 5105400"/>
              <a:gd name="connsiteY4" fmla="*/ 307776 h 369333"/>
              <a:gd name="connsiteX5" fmla="*/ 5043843 w 5105400"/>
              <a:gd name="connsiteY5" fmla="*/ 369333 h 369333"/>
              <a:gd name="connsiteX6" fmla="*/ 61557 w 5105400"/>
              <a:gd name="connsiteY6" fmla="*/ 369333 h 369333"/>
              <a:gd name="connsiteX7" fmla="*/ 0 w 5105400"/>
              <a:gd name="connsiteY7" fmla="*/ 307776 h 369333"/>
              <a:gd name="connsiteX8" fmla="*/ 0 w 5105400"/>
              <a:gd name="connsiteY8" fmla="*/ 61557 h 3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5400" h="369333">
                <a:moveTo>
                  <a:pt x="0" y="61557"/>
                </a:moveTo>
                <a:cubicBezTo>
                  <a:pt x="0" y="27560"/>
                  <a:pt x="27560" y="0"/>
                  <a:pt x="61557" y="0"/>
                </a:cubicBezTo>
                <a:lnTo>
                  <a:pt x="5043843" y="0"/>
                </a:lnTo>
                <a:cubicBezTo>
                  <a:pt x="5077840" y="0"/>
                  <a:pt x="5105400" y="27560"/>
                  <a:pt x="5105400" y="61557"/>
                </a:cubicBezTo>
                <a:lnTo>
                  <a:pt x="5105400" y="307776"/>
                </a:lnTo>
                <a:cubicBezTo>
                  <a:pt x="5105400" y="341773"/>
                  <a:pt x="5077840" y="369333"/>
                  <a:pt x="5043843" y="369333"/>
                </a:cubicBezTo>
                <a:lnTo>
                  <a:pt x="61557" y="369333"/>
                </a:lnTo>
                <a:cubicBezTo>
                  <a:pt x="27560" y="369333"/>
                  <a:pt x="0" y="341773"/>
                  <a:pt x="0" y="307776"/>
                </a:cubicBezTo>
                <a:lnTo>
                  <a:pt x="0" y="61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949" tIns="139949" rIns="139949" bIns="139949" numCol="1" spcCol="1270" anchor="ctr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chemeClr val="tx1"/>
                </a:solidFill>
              </a:rPr>
              <a:t>awalan</a:t>
            </a:r>
            <a:r>
              <a:rPr lang="en-US" sz="3200" kern="1200" dirty="0" smtClean="0">
                <a:solidFill>
                  <a:schemeClr val="tx1"/>
                </a:solidFill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</a:rPr>
              <a:t>pada</a:t>
            </a:r>
            <a:r>
              <a:rPr lang="en-US" sz="3200" kern="1200" dirty="0" smtClean="0">
                <a:solidFill>
                  <a:schemeClr val="tx1"/>
                </a:solidFill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</a:rPr>
              <a:t>satuan-satuan</a:t>
            </a:r>
            <a:endParaRPr lang="en-US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75102"/>
              </p:ext>
            </p:extLst>
          </p:nvPr>
        </p:nvGraphicFramePr>
        <p:xfrm>
          <a:off x="2209800" y="1276350"/>
          <a:ext cx="4495800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0261"/>
                <a:gridCol w="2305539"/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Bilangan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Notasi ilmiah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20.000.000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 x 10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3.700.000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3,7 x 10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222.000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2,22 x 10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2,56 x 10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4,5 x 10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0,0078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7,8 x 10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0,0000056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5,6 x 10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1905000" y="574576"/>
            <a:ext cx="5295899" cy="369333"/>
          </a:xfrm>
          <a:custGeom>
            <a:avLst/>
            <a:gdLst>
              <a:gd name="connsiteX0" fmla="*/ 0 w 5295899"/>
              <a:gd name="connsiteY0" fmla="*/ 61557 h 369333"/>
              <a:gd name="connsiteX1" fmla="*/ 61557 w 5295899"/>
              <a:gd name="connsiteY1" fmla="*/ 0 h 369333"/>
              <a:gd name="connsiteX2" fmla="*/ 5234342 w 5295899"/>
              <a:gd name="connsiteY2" fmla="*/ 0 h 369333"/>
              <a:gd name="connsiteX3" fmla="*/ 5295899 w 5295899"/>
              <a:gd name="connsiteY3" fmla="*/ 61557 h 369333"/>
              <a:gd name="connsiteX4" fmla="*/ 5295899 w 5295899"/>
              <a:gd name="connsiteY4" fmla="*/ 307776 h 369333"/>
              <a:gd name="connsiteX5" fmla="*/ 5234342 w 5295899"/>
              <a:gd name="connsiteY5" fmla="*/ 369333 h 369333"/>
              <a:gd name="connsiteX6" fmla="*/ 61557 w 5295899"/>
              <a:gd name="connsiteY6" fmla="*/ 369333 h 369333"/>
              <a:gd name="connsiteX7" fmla="*/ 0 w 5295899"/>
              <a:gd name="connsiteY7" fmla="*/ 307776 h 369333"/>
              <a:gd name="connsiteX8" fmla="*/ 0 w 5295899"/>
              <a:gd name="connsiteY8" fmla="*/ 61557 h 3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5899" h="369333">
                <a:moveTo>
                  <a:pt x="0" y="61557"/>
                </a:moveTo>
                <a:cubicBezTo>
                  <a:pt x="0" y="27560"/>
                  <a:pt x="27560" y="0"/>
                  <a:pt x="61557" y="0"/>
                </a:cubicBezTo>
                <a:lnTo>
                  <a:pt x="5234342" y="0"/>
                </a:lnTo>
                <a:cubicBezTo>
                  <a:pt x="5268339" y="0"/>
                  <a:pt x="5295899" y="27560"/>
                  <a:pt x="5295899" y="61557"/>
                </a:cubicBezTo>
                <a:lnTo>
                  <a:pt x="5295899" y="307776"/>
                </a:lnTo>
                <a:cubicBezTo>
                  <a:pt x="5295899" y="341773"/>
                  <a:pt x="5268339" y="369333"/>
                  <a:pt x="5234342" y="369333"/>
                </a:cubicBezTo>
                <a:lnTo>
                  <a:pt x="61557" y="369333"/>
                </a:lnTo>
                <a:cubicBezTo>
                  <a:pt x="27560" y="369333"/>
                  <a:pt x="0" y="341773"/>
                  <a:pt x="0" y="307776"/>
                </a:cubicBezTo>
                <a:lnTo>
                  <a:pt x="0" y="61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949" tIns="139949" rIns="139949" bIns="139949" numCol="1" spcCol="1270" anchor="ctr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chemeClr val="tx1"/>
                </a:solidFill>
              </a:rPr>
              <a:t>Notasi</a:t>
            </a:r>
            <a:r>
              <a:rPr lang="en-US" sz="3200" kern="1200" dirty="0" smtClean="0">
                <a:solidFill>
                  <a:schemeClr val="tx1"/>
                </a:solidFill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</a:rPr>
              <a:t>ilmiah</a:t>
            </a:r>
            <a:r>
              <a:rPr lang="en-US" sz="3200" kern="1200" dirty="0" smtClean="0">
                <a:solidFill>
                  <a:schemeClr val="tx1"/>
                </a:solidFill>
              </a:rPr>
              <a:t> / </a:t>
            </a:r>
            <a:r>
              <a:rPr lang="en-US" sz="3200" kern="1200" dirty="0" err="1" smtClean="0">
                <a:solidFill>
                  <a:schemeClr val="tx1"/>
                </a:solidFill>
              </a:rPr>
              <a:t>penulisan</a:t>
            </a:r>
            <a:r>
              <a:rPr lang="en-US" sz="3200" kern="1200" dirty="0" smtClean="0">
                <a:solidFill>
                  <a:schemeClr val="tx1"/>
                </a:solidFill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</a:rPr>
              <a:t>baku</a:t>
            </a:r>
            <a:endParaRPr lang="en-US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wnloads\pengukuran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5914" y="1417586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Baskerville Old Face" pitchFamily="18" charset="0"/>
              </a:rPr>
              <a:t>Pengukuran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merupakan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kegiatan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membandingkan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suatu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besaran</a:t>
            </a:r>
            <a:r>
              <a:rPr lang="en-US" sz="3600" b="1" dirty="0">
                <a:latin typeface="Baskerville Old Face" pitchFamily="18" charset="0"/>
              </a:rPr>
              <a:t> yang </a:t>
            </a:r>
            <a:r>
              <a:rPr lang="en-US" sz="3600" b="1" dirty="0" err="1">
                <a:latin typeface="Baskerville Old Face" pitchFamily="18" charset="0"/>
              </a:rPr>
              <a:t>diukur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dengan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alat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ukur</a:t>
            </a:r>
            <a:r>
              <a:rPr lang="en-US" sz="3600" b="1" dirty="0">
                <a:latin typeface="Baskerville Old Face" pitchFamily="18" charset="0"/>
              </a:rPr>
              <a:t> yang </a:t>
            </a:r>
            <a:r>
              <a:rPr lang="en-US" sz="3600" b="1" dirty="0" err="1">
                <a:latin typeface="Baskerville Old Face" pitchFamily="18" charset="0"/>
              </a:rPr>
              <a:t>digunakan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sebagai</a:t>
            </a:r>
            <a:r>
              <a:rPr lang="en-US" sz="3600" b="1" dirty="0">
                <a:latin typeface="Baskerville Old Face" pitchFamily="18" charset="0"/>
              </a:rPr>
              <a:t> </a:t>
            </a:r>
            <a:r>
              <a:rPr lang="en-US" sz="3600" b="1" dirty="0" err="1">
                <a:latin typeface="Baskerville Old Face" pitchFamily="18" charset="0"/>
              </a:rPr>
              <a:t>satuan</a:t>
            </a:r>
            <a:endParaRPr lang="en-US" sz="36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pengukuran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1962150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diukur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dinyatakan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satuan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9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828800" y="913588"/>
            <a:ext cx="5715000" cy="879840"/>
          </a:xfrm>
          <a:custGeom>
            <a:avLst/>
            <a:gdLst>
              <a:gd name="connsiteX0" fmla="*/ 0 w 5715000"/>
              <a:gd name="connsiteY0" fmla="*/ 146643 h 879840"/>
              <a:gd name="connsiteX1" fmla="*/ 146643 w 5715000"/>
              <a:gd name="connsiteY1" fmla="*/ 0 h 879840"/>
              <a:gd name="connsiteX2" fmla="*/ 5568357 w 5715000"/>
              <a:gd name="connsiteY2" fmla="*/ 0 h 879840"/>
              <a:gd name="connsiteX3" fmla="*/ 5715000 w 5715000"/>
              <a:gd name="connsiteY3" fmla="*/ 146643 h 879840"/>
              <a:gd name="connsiteX4" fmla="*/ 5715000 w 5715000"/>
              <a:gd name="connsiteY4" fmla="*/ 733197 h 879840"/>
              <a:gd name="connsiteX5" fmla="*/ 5568357 w 5715000"/>
              <a:gd name="connsiteY5" fmla="*/ 879840 h 879840"/>
              <a:gd name="connsiteX6" fmla="*/ 146643 w 5715000"/>
              <a:gd name="connsiteY6" fmla="*/ 879840 h 879840"/>
              <a:gd name="connsiteX7" fmla="*/ 0 w 5715000"/>
              <a:gd name="connsiteY7" fmla="*/ 733197 h 879840"/>
              <a:gd name="connsiteX8" fmla="*/ 0 w 5715000"/>
              <a:gd name="connsiteY8" fmla="*/ 146643 h 87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0" h="879840">
                <a:moveTo>
                  <a:pt x="0" y="146643"/>
                </a:moveTo>
                <a:cubicBezTo>
                  <a:pt x="0" y="65654"/>
                  <a:pt x="65654" y="0"/>
                  <a:pt x="146643" y="0"/>
                </a:cubicBezTo>
                <a:lnTo>
                  <a:pt x="5568357" y="0"/>
                </a:lnTo>
                <a:cubicBezTo>
                  <a:pt x="5649346" y="0"/>
                  <a:pt x="5715000" y="65654"/>
                  <a:pt x="5715000" y="146643"/>
                </a:cubicBezTo>
                <a:lnTo>
                  <a:pt x="5715000" y="733197"/>
                </a:lnTo>
                <a:cubicBezTo>
                  <a:pt x="5715000" y="814186"/>
                  <a:pt x="5649346" y="879840"/>
                  <a:pt x="5568357" y="879840"/>
                </a:cubicBezTo>
                <a:lnTo>
                  <a:pt x="146643" y="879840"/>
                </a:lnTo>
                <a:cubicBezTo>
                  <a:pt x="65654" y="879840"/>
                  <a:pt x="0" y="814186"/>
                  <a:pt x="0" y="733197"/>
                </a:cubicBezTo>
                <a:lnTo>
                  <a:pt x="0" y="1466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110" tIns="180110" rIns="180110" bIns="180110" numCol="1" spcCol="1270" anchor="ctr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smtClean="0"/>
              <a:t>besaran </a:t>
            </a:r>
            <a:r>
              <a:rPr lang="en-US" sz="3600" kern="1200" dirty="0" err="1" smtClean="0"/>
              <a:t>vektor</a:t>
            </a:r>
            <a:r>
              <a:rPr lang="en-US" sz="3600" kern="1200" dirty="0" smtClean="0"/>
              <a:t> </a:t>
            </a:r>
            <a:endParaRPr lang="en-US" sz="3600" kern="1200" dirty="0"/>
          </a:p>
        </p:txBody>
      </p:sp>
      <p:sp>
        <p:nvSpPr>
          <p:cNvPr id="4" name="Freeform 3"/>
          <p:cNvSpPr/>
          <p:nvPr/>
        </p:nvSpPr>
        <p:spPr>
          <a:xfrm>
            <a:off x="1828800" y="1793428"/>
            <a:ext cx="5715000" cy="778320"/>
          </a:xfrm>
          <a:custGeom>
            <a:avLst/>
            <a:gdLst>
              <a:gd name="connsiteX0" fmla="*/ 0 w 5715000"/>
              <a:gd name="connsiteY0" fmla="*/ 0 h 778320"/>
              <a:gd name="connsiteX1" fmla="*/ 5715000 w 5715000"/>
              <a:gd name="connsiteY1" fmla="*/ 0 h 778320"/>
              <a:gd name="connsiteX2" fmla="*/ 5715000 w 5715000"/>
              <a:gd name="connsiteY2" fmla="*/ 778320 h 778320"/>
              <a:gd name="connsiteX3" fmla="*/ 0 w 5715000"/>
              <a:gd name="connsiteY3" fmla="*/ 778320 h 778320"/>
              <a:gd name="connsiteX4" fmla="*/ 0 w 5715000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778320">
                <a:moveTo>
                  <a:pt x="0" y="0"/>
                </a:moveTo>
                <a:lnTo>
                  <a:pt x="5715000" y="0"/>
                </a:lnTo>
                <a:lnTo>
                  <a:pt x="5715000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51" tIns="45720" rIns="256032" bIns="45720" numCol="1" spcCol="1270" anchor="t" anchorCtr="0">
            <a:noAutofit/>
          </a:bodyPr>
          <a:lstStyle/>
          <a:p>
            <a:pPr marL="285750" lvl="1" indent="-285750" algn="l" defTabSz="1600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3600" kern="1200" dirty="0" err="1" smtClean="0"/>
              <a:t>mempunyai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nilai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dan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arah</a:t>
            </a:r>
            <a:endParaRPr lang="en-US" sz="3600" kern="1200" dirty="0"/>
          </a:p>
        </p:txBody>
      </p:sp>
      <p:sp>
        <p:nvSpPr>
          <p:cNvPr id="6" name="Freeform 5"/>
          <p:cNvSpPr/>
          <p:nvPr/>
        </p:nvSpPr>
        <p:spPr>
          <a:xfrm>
            <a:off x="1828800" y="2571748"/>
            <a:ext cx="5715000" cy="879840"/>
          </a:xfrm>
          <a:custGeom>
            <a:avLst/>
            <a:gdLst>
              <a:gd name="connsiteX0" fmla="*/ 0 w 5715000"/>
              <a:gd name="connsiteY0" fmla="*/ 146643 h 879840"/>
              <a:gd name="connsiteX1" fmla="*/ 146643 w 5715000"/>
              <a:gd name="connsiteY1" fmla="*/ 0 h 879840"/>
              <a:gd name="connsiteX2" fmla="*/ 5568357 w 5715000"/>
              <a:gd name="connsiteY2" fmla="*/ 0 h 879840"/>
              <a:gd name="connsiteX3" fmla="*/ 5715000 w 5715000"/>
              <a:gd name="connsiteY3" fmla="*/ 146643 h 879840"/>
              <a:gd name="connsiteX4" fmla="*/ 5715000 w 5715000"/>
              <a:gd name="connsiteY4" fmla="*/ 733197 h 879840"/>
              <a:gd name="connsiteX5" fmla="*/ 5568357 w 5715000"/>
              <a:gd name="connsiteY5" fmla="*/ 879840 h 879840"/>
              <a:gd name="connsiteX6" fmla="*/ 146643 w 5715000"/>
              <a:gd name="connsiteY6" fmla="*/ 879840 h 879840"/>
              <a:gd name="connsiteX7" fmla="*/ 0 w 5715000"/>
              <a:gd name="connsiteY7" fmla="*/ 733197 h 879840"/>
              <a:gd name="connsiteX8" fmla="*/ 0 w 5715000"/>
              <a:gd name="connsiteY8" fmla="*/ 146643 h 87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0" h="879840">
                <a:moveTo>
                  <a:pt x="0" y="146643"/>
                </a:moveTo>
                <a:cubicBezTo>
                  <a:pt x="0" y="65654"/>
                  <a:pt x="65654" y="0"/>
                  <a:pt x="146643" y="0"/>
                </a:cubicBezTo>
                <a:lnTo>
                  <a:pt x="5568357" y="0"/>
                </a:lnTo>
                <a:cubicBezTo>
                  <a:pt x="5649346" y="0"/>
                  <a:pt x="5715000" y="65654"/>
                  <a:pt x="5715000" y="146643"/>
                </a:cubicBezTo>
                <a:lnTo>
                  <a:pt x="5715000" y="733197"/>
                </a:lnTo>
                <a:cubicBezTo>
                  <a:pt x="5715000" y="814186"/>
                  <a:pt x="5649346" y="879840"/>
                  <a:pt x="5568357" y="879840"/>
                </a:cubicBezTo>
                <a:lnTo>
                  <a:pt x="146643" y="879840"/>
                </a:lnTo>
                <a:cubicBezTo>
                  <a:pt x="65654" y="879840"/>
                  <a:pt x="0" y="814186"/>
                  <a:pt x="0" y="733197"/>
                </a:cubicBezTo>
                <a:lnTo>
                  <a:pt x="0" y="1466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110" tIns="180110" rIns="180110" bIns="180110" numCol="1" spcCol="1270" anchor="ctr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besaran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skalar</a:t>
            </a:r>
            <a:r>
              <a:rPr lang="en-US" sz="3600" kern="1200" dirty="0" smtClean="0"/>
              <a:t> </a:t>
            </a:r>
            <a:endParaRPr lang="en-US" sz="3600" kern="1200" dirty="0"/>
          </a:p>
        </p:txBody>
      </p:sp>
      <p:sp>
        <p:nvSpPr>
          <p:cNvPr id="7" name="Freeform 6"/>
          <p:cNvSpPr/>
          <p:nvPr/>
        </p:nvSpPr>
        <p:spPr>
          <a:xfrm>
            <a:off x="1828800" y="3451587"/>
            <a:ext cx="5715000" cy="778320"/>
          </a:xfrm>
          <a:custGeom>
            <a:avLst/>
            <a:gdLst>
              <a:gd name="connsiteX0" fmla="*/ 0 w 5715000"/>
              <a:gd name="connsiteY0" fmla="*/ 0 h 778320"/>
              <a:gd name="connsiteX1" fmla="*/ 5715000 w 5715000"/>
              <a:gd name="connsiteY1" fmla="*/ 0 h 778320"/>
              <a:gd name="connsiteX2" fmla="*/ 5715000 w 5715000"/>
              <a:gd name="connsiteY2" fmla="*/ 778320 h 778320"/>
              <a:gd name="connsiteX3" fmla="*/ 0 w 5715000"/>
              <a:gd name="connsiteY3" fmla="*/ 778320 h 778320"/>
              <a:gd name="connsiteX4" fmla="*/ 0 w 5715000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778320">
                <a:moveTo>
                  <a:pt x="0" y="0"/>
                </a:moveTo>
                <a:lnTo>
                  <a:pt x="5715000" y="0"/>
                </a:lnTo>
                <a:lnTo>
                  <a:pt x="5715000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451" tIns="45720" rIns="256032" bIns="45720" numCol="1" spcCol="1270" anchor="t" anchorCtr="0">
            <a:noAutofit/>
          </a:bodyPr>
          <a:lstStyle/>
          <a:p>
            <a:pPr marL="285750" lvl="1" indent="-285750" algn="l" defTabSz="1600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3600" kern="1200" dirty="0" err="1" smtClean="0"/>
              <a:t>mempunyai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nilai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saja</a:t>
            </a:r>
            <a:r>
              <a:rPr lang="en-US" sz="3600" kern="1200" dirty="0" smtClean="0"/>
              <a:t>.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7427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pengukuran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20383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besaran</a:t>
            </a:r>
            <a:r>
              <a:rPr lang="en-US" sz="3200" dirty="0"/>
              <a:t> yang </a:t>
            </a:r>
            <a:r>
              <a:rPr lang="en-US" sz="3200" dirty="0" err="1"/>
              <a:t>satuannya</a:t>
            </a:r>
            <a:r>
              <a:rPr lang="en-US" sz="3200" dirty="0"/>
              <a:t> </a:t>
            </a:r>
            <a:r>
              <a:rPr lang="en-US" sz="3200" dirty="0" err="1"/>
              <a:t>didefinisikan</a:t>
            </a:r>
            <a:r>
              <a:rPr lang="en-US" sz="3200" dirty="0"/>
              <a:t> </a:t>
            </a:r>
            <a:r>
              <a:rPr lang="en-US" sz="3200" dirty="0" err="1"/>
              <a:t>terlebih</a:t>
            </a:r>
            <a:r>
              <a:rPr lang="en-US" sz="3200" dirty="0"/>
              <a:t> </a:t>
            </a:r>
            <a:r>
              <a:rPr lang="en-US" sz="3200" dirty="0" err="1"/>
              <a:t>dahulu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2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04296"/>
              </p:ext>
            </p:extLst>
          </p:nvPr>
        </p:nvGraphicFramePr>
        <p:xfrm>
          <a:off x="2158558" y="746333"/>
          <a:ext cx="4826884" cy="3650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4792"/>
                <a:gridCol w="1338008"/>
                <a:gridCol w="1474084"/>
              </a:tblGrid>
              <a:tr h="450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Besaran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Pokok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Lambang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Panjang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Meter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Massa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Kilogram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Detik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Suhu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Kelvin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Kuat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arus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Ampere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Intensitas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cahaya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Candela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Banyaknya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zat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8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pengukuran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211455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besaran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satuannya</a:t>
            </a:r>
            <a:r>
              <a:rPr lang="en-US" sz="3200" dirty="0" smtClean="0"/>
              <a:t> </a:t>
            </a:r>
            <a:r>
              <a:rPr lang="en-US" sz="3200" dirty="0" err="1" smtClean="0"/>
              <a:t>ditetapkan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satuan-satuan</a:t>
            </a:r>
            <a:r>
              <a:rPr lang="en-US" sz="3200" dirty="0" smtClean="0"/>
              <a:t> </a:t>
            </a:r>
            <a:r>
              <a:rPr lang="en-US" sz="3200" dirty="0" err="1" smtClean="0"/>
              <a:t>besaran</a:t>
            </a:r>
            <a:r>
              <a:rPr lang="en-US" sz="3200" dirty="0" smtClean="0"/>
              <a:t> </a:t>
            </a:r>
            <a:r>
              <a:rPr lang="en-US" sz="3200" dirty="0" err="1" smtClean="0"/>
              <a:t>pokok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1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pengukur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67329"/>
              </p:ext>
            </p:extLst>
          </p:nvPr>
        </p:nvGraphicFramePr>
        <p:xfrm>
          <a:off x="916210" y="819150"/>
          <a:ext cx="731158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7517"/>
                <a:gridCol w="3286125"/>
                <a:gridCol w="2047938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Besaran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Turunan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Rumus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Kecepatan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Jarak / waktu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m/s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Percepatan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Perubahan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kecepatan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m/s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Gaya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Massa x percepatan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Kg.m/s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(N)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Usaha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Gaya x jarak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N.m (J)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Daya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Usaha / waktu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Kg.m/s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/ s (watt)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Sisi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Massa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Massa / volume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Kg/m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pengukuran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73355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segala</a:t>
            </a:r>
            <a:r>
              <a:rPr lang="en-US" sz="4000" dirty="0"/>
              <a:t> </a:t>
            </a:r>
            <a:r>
              <a:rPr lang="en-US" sz="4000" dirty="0" err="1"/>
              <a:t>sesuatu</a:t>
            </a:r>
            <a:r>
              <a:rPr lang="en-US" sz="4000" dirty="0"/>
              <a:t> yang </a:t>
            </a:r>
            <a:r>
              <a:rPr lang="en-US" sz="4000" dirty="0" err="1"/>
              <a:t>berfungsi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pembanding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besaran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41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282</Words>
  <Application>Microsoft Office PowerPoint</Application>
  <PresentationFormat>On-screen Show (16:9)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2021-07-29T18:04:01Z</dcterms:created>
  <dcterms:modified xsi:type="dcterms:W3CDTF">2021-08-06T06:39:16Z</dcterms:modified>
</cp:coreProperties>
</file>