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F208-EEC5-47C2-9013-245798D60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1C7A4-4C5F-4F0E-B753-8AA0626E3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7C1EA-6B9A-49E9-A96D-F2411329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F5B9B-F565-45C1-A445-5CB7BC903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6B1-C735-4114-85B2-AABD673F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659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09C96-8FC6-4A0E-971F-462A9CC04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EE034-D37A-4456-A51D-93BA35B3B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6EBA0-EFB2-4047-A22A-9E0F6AA8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1CFFA-B756-4528-B392-8EBFC973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160AE-8880-48FE-97B0-DB769597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5644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B5F76E-E437-4ECF-BED7-41B0CE0050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E59DB-F770-41DF-B115-B96BD6C2A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DE14B-63E7-495E-B5A7-C6270C03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87FDE-EAE6-41D2-8672-7114CB37A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7241C-9A7A-43F4-9F39-0DDBC323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148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70D7-9A1A-4066-9033-2DFD03762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2CFD6-2677-4E53-8BA0-83E746509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253FB-1AEF-4DD2-A19A-899EB80E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A7014-B08F-40B1-9B25-DC71323E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178F8-25E5-402B-B964-21CE9671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5850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1A9C4-7EB8-48CF-89D6-E8A76CC6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147AD8-B671-4FF2-96A9-0896B09A2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DCECC-0243-43CE-90C0-D3B738D1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B0C1F-5E28-4385-9FC4-F0AA8904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AEE8A-2AD9-45A5-9333-EC803094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752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90C2D-B546-4D6E-BCE1-0FF25D251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ECD28-958C-4EFF-A8F8-D61B7C7128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10782-D47F-46B2-AB41-0C8EB036F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BE2E1-5D6A-4DC2-BAAD-D973B6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11AF2-E7E1-46B6-908B-25F1FE9A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3485A-F85D-4244-856D-9EA4DC22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974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673B-BC63-4639-99D1-F69C36CC1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5362B-1683-4887-BE84-D4EF1B6B2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1C109-710D-4093-A429-D661A685D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FCF92-90D2-4ED7-A39D-D816BFCBC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0E5E1C-567B-403A-937D-6EE070C5D7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5B5A8-1C74-455E-B041-C0545EB2B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F9947-D309-4C94-B9DB-7D766777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5262F-C649-4C77-87D5-839697F22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133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09C6F-7BA4-4F1B-9523-60003E23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767776-99A4-4E3C-8604-F5C7FDBA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508A7-11BD-4973-8459-A398F9F8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7C67E-8DEF-4EF8-AFF3-FA636A3F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122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D0B3-49FC-4C57-8520-3C887C28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67DF32-7680-488E-AC0B-9C1815068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9BA8C-3AA1-40E6-9F56-AA34D9B2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66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9C2A9-5AFB-46B4-9591-3CF0A1DB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67DDB-2012-4FF2-965D-DE417E40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4413A-1FC5-41C1-B557-C2EBF62FE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97E1E-BE9D-417C-AAAA-20B5B139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89DC2-CC67-4F9A-95D9-C502E644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5D327-7897-406D-8A2E-F023B2CF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974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9E704-69C4-4005-B824-84466C72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BD1E3-0C33-4D8C-A74B-79DF52989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BE5AC-F0CA-4064-84C6-2F30373CC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69BC1-CEAD-4F84-99CA-FF2E23383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5037E-5862-4F29-8535-AACD1EB7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07453-6A88-4EB2-A417-3016AB9D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3386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439B75-3DFA-4C17-AB6A-BE6B213C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DA93-B0CF-4B4C-B549-1A5C725F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E5F29-9A77-4C6F-883B-A8B401A7E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3DD18-05B7-40AD-8D39-D75F08B55285}" type="datetimeFigureOut">
              <a:rPr lang="en-ID" smtClean="0"/>
              <a:t>30/09/2021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567E2-61B7-42A5-8C3A-96A8ED530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E183A-9960-4306-947B-878F56C95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48DA5-2504-4744-B4D4-CA5E8FF9BE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889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3941-A5BC-496E-ADB5-A4D9D0720A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BE51BD-7B5F-47C8-B214-914B0AF12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2853"/>
            <a:ext cx="12249823" cy="689932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27321EA-05A9-4D60-9A1D-9C773BA7F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963" y="1752575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B. Arti </a:t>
            </a: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Penting</a:t>
            </a:r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Dalam</a:t>
            </a:r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Mewujudkan</a:t>
            </a:r>
            <a:r>
              <a:rPr lang="en-US" sz="4400" dirty="0">
                <a:solidFill>
                  <a:schemeClr val="bg1"/>
                </a:solidFill>
                <a:latin typeface="Berlin Sans FB Demi" panose="020E0802020502020306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Berlin Sans FB Demi" panose="020E0802020502020306" pitchFamily="34" charset="0"/>
              </a:rPr>
              <a:t>Keadilan</a:t>
            </a:r>
            <a:endParaRPr lang="en-ID" sz="44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0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6578E1-0398-4D1D-AF11-E22CD07307CE}"/>
              </a:ext>
            </a:extLst>
          </p:cNvPr>
          <p:cNvSpPr txBox="1">
            <a:spLocks/>
          </p:cNvSpPr>
          <p:nvPr/>
        </p:nvSpPr>
        <p:spPr>
          <a:xfrm>
            <a:off x="1124528" y="-9231"/>
            <a:ext cx="1988127" cy="102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2.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Jaksa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750D1D-1AC9-47DC-A3CE-B62800B4B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719452"/>
            <a:ext cx="2597727" cy="50578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CF15B50-CAC3-43E7-B05D-64DE8E5FABBE}"/>
              </a:ext>
            </a:extLst>
          </p:cNvPr>
          <p:cNvSpPr txBox="1">
            <a:spLocks/>
          </p:cNvSpPr>
          <p:nvPr/>
        </p:nvSpPr>
        <p:spPr>
          <a:xfrm>
            <a:off x="7779327" y="-4609"/>
            <a:ext cx="1988127" cy="1025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3. Hakim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D6565B-9858-40DE-88FA-3AC40197C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15" y="1016005"/>
            <a:ext cx="5443913" cy="430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B5BBAA-6B80-4FAD-9226-62EC3223CDE6}"/>
              </a:ext>
            </a:extLst>
          </p:cNvPr>
          <p:cNvSpPr/>
          <p:nvPr/>
        </p:nvSpPr>
        <p:spPr>
          <a:xfrm>
            <a:off x="0" y="5777348"/>
            <a:ext cx="5637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“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Pegawai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pemerintah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dalam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bidang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yg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bertugas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menyampaikan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tuduhan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/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dakwaan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terhadap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seseorang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yg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diduga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telah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melakukan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pelanggaran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1726F4-62D4-4DED-A542-984CDA2C31F0}"/>
              </a:ext>
            </a:extLst>
          </p:cNvPr>
          <p:cNvSpPr/>
          <p:nvPr/>
        </p:nvSpPr>
        <p:spPr>
          <a:xfrm>
            <a:off x="6159269" y="56323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“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Pejabat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pengadilan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pemerintah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yg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bertugas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mengadili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suatu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perkara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pelanggaran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2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</a:t>
            </a:r>
            <a:r>
              <a:rPr lang="en-ID" sz="2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684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115B-0EBA-4CB3-B8AE-B144BDB3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3A05051-4D00-414B-B2A3-F51700AC8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35" y="0"/>
            <a:ext cx="67891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161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0595-30C4-46DE-9ABE-18F0220C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47C15-DBDA-49DE-85EF-99A61E5E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1"/>
            <a:ext cx="12192000" cy="68510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386B853-5B4F-4508-A4E7-48647A004316}"/>
              </a:ext>
            </a:extLst>
          </p:cNvPr>
          <p:cNvSpPr/>
          <p:nvPr/>
        </p:nvSpPr>
        <p:spPr>
          <a:xfrm>
            <a:off x="544946" y="1027906"/>
            <a:ext cx="108088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“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untuk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mencegah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dan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menanggulangi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aksi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kejahatan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dan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gangguan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keamanan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diperlukan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apparat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kepolisia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”</a:t>
            </a:r>
          </a:p>
          <a:p>
            <a:pPr algn="ctr"/>
            <a:b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“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Sedangkan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untuk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mewakili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negara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melakukan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tuntutan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terhadap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pelaku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kejahatan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di siding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pengadilan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dilakkan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oleh apparat </a:t>
            </a:r>
            <a:r>
              <a:rPr lang="en-ID" sz="40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kejaksaan</a:t>
            </a:r>
            <a:r>
              <a:rPr lang="en-ID" sz="40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809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F36F2F-E2DF-4B25-AF74-42AFA328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3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C98636-96F4-46CD-93E3-4CDCAC9A8DE4}"/>
              </a:ext>
            </a:extLst>
          </p:cNvPr>
          <p:cNvSpPr txBox="1">
            <a:spLocks/>
          </p:cNvSpPr>
          <p:nvPr/>
        </p:nvSpPr>
        <p:spPr>
          <a:xfrm>
            <a:off x="6059055" y="-166254"/>
            <a:ext cx="6132945" cy="3260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Setiap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pelanggar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norma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hukum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harus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mendapatkan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sanksi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agar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terwujud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keadilan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. </a:t>
            </a:r>
          </a:p>
          <a:p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Hal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ini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sesuai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dengan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salah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satu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tujuan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hukum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yaitu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terwujudnya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keadilan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dalam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kehidupan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Chaparral Pro Light" panose="02060403030505090203" pitchFamily="18" charset="0"/>
                <a:cs typeface="Adobe Naskh Medium" panose="01010101010101010101" pitchFamily="50" charset="-78"/>
              </a:rPr>
              <a:t>masyarakat</a:t>
            </a:r>
            <a:r>
              <a:rPr lang="en-US" sz="3200" dirty="0">
                <a:latin typeface="Chaparral Pro Light" panose="02060403030505090203" pitchFamily="18" charset="0"/>
                <a:cs typeface="Adobe Naskh Medium" panose="01010101010101010101" pitchFamily="50" charset="-78"/>
              </a:rPr>
              <a:t>.</a:t>
            </a:r>
            <a:endParaRPr lang="en-ID" sz="3200" dirty="0">
              <a:latin typeface="Chaparral Pro Light" panose="02060403030505090203" pitchFamily="18" charset="0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4000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5F5F-D4B5-4100-84A4-D7B6577FA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841FC7-783F-4B27-8E74-C53A1131F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79"/>
            <a:ext cx="12192000" cy="6811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FFB18F-2C5A-46BC-BF02-FBA4594FD402}"/>
              </a:ext>
            </a:extLst>
          </p:cNvPr>
          <p:cNvSpPr/>
          <p:nvPr/>
        </p:nvSpPr>
        <p:spPr>
          <a:xfrm>
            <a:off x="5763491" y="3994729"/>
            <a:ext cx="5320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Sebagai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(</a:t>
            </a:r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Tindakan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) </a:t>
            </a:r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tidak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berat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sebelah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, </a:t>
            </a:r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sepatutya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; </a:t>
            </a:r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tidak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ID" sz="3600" b="1" dirty="0" err="1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sewenang-wenang</a:t>
            </a:r>
            <a:r>
              <a:rPr lang="en-ID" sz="36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774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F141-6167-41EA-8460-32A7C644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A3A65B-7AC5-407C-BB2A-071F2E8A3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BCB6909-6BE9-4276-AEAE-8A04F397B57E}"/>
              </a:ext>
            </a:extLst>
          </p:cNvPr>
          <p:cNvSpPr txBox="1">
            <a:spLocks/>
          </p:cNvSpPr>
          <p:nvPr/>
        </p:nvSpPr>
        <p:spPr>
          <a:xfrm>
            <a:off x="247074" y="377030"/>
            <a:ext cx="8351981" cy="139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Nilai-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nilai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keadilan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harus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terwujud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dalam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kehidupan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bersama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…. </a:t>
            </a:r>
            <a:endParaRPr lang="en-ID" dirty="0">
              <a:solidFill>
                <a:schemeClr val="bg1"/>
              </a:solidFill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45FA3B-BAD1-4D28-8528-15E000546DA2}"/>
              </a:ext>
            </a:extLst>
          </p:cNvPr>
          <p:cNvSpPr txBox="1">
            <a:spLocks/>
          </p:cNvSpPr>
          <p:nvPr/>
        </p:nvSpPr>
        <p:spPr>
          <a:xfrm>
            <a:off x="247074" y="1986034"/>
            <a:ext cx="6883400" cy="2288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Keadilan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distribufit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.</a:t>
            </a:r>
          </a:p>
          <a:p>
            <a:pPr marL="742950" indent="-74295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Keadilan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legal</a:t>
            </a:r>
          </a:p>
          <a:p>
            <a:pPr marL="742950" indent="-742950"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Keadilan</a:t>
            </a:r>
            <a:r>
              <a:rPr lang="en-US" dirty="0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obe Naskh Medium" panose="01010101010101010101" pitchFamily="50" charset="-78"/>
                <a:cs typeface="Adobe Naskh Medium" panose="01010101010101010101" pitchFamily="50" charset="-78"/>
              </a:rPr>
              <a:t>komutatif</a:t>
            </a:r>
            <a:endParaRPr lang="en-ID" dirty="0">
              <a:solidFill>
                <a:schemeClr val="bg1"/>
              </a:solidFill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274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EC4AB36-3A0A-4B8A-8B3D-C02708C9BF3D}"/>
              </a:ext>
            </a:extLst>
          </p:cNvPr>
          <p:cNvSpPr txBox="1">
            <a:spLocks/>
          </p:cNvSpPr>
          <p:nvPr/>
        </p:nvSpPr>
        <p:spPr>
          <a:xfrm>
            <a:off x="247074" y="377030"/>
            <a:ext cx="8351981" cy="139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Keadilan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Distributif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.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1AD888-905A-433A-AA0F-07C975106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1553728"/>
            <a:ext cx="11998036" cy="523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7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17FDB1-F302-402F-BDFE-E0A818B78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5FE7E8-C25A-41EB-A50A-608734F45CC3}"/>
              </a:ext>
            </a:extLst>
          </p:cNvPr>
          <p:cNvSpPr txBox="1">
            <a:spLocks/>
          </p:cNvSpPr>
          <p:nvPr/>
        </p:nvSpPr>
        <p:spPr>
          <a:xfrm>
            <a:off x="524165" y="866558"/>
            <a:ext cx="8351981" cy="139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Keadilan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legal.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9430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24A3CB-6DCB-4212-9E2E-8B605A440B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29495" r="43333" b="36296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C31C4D-4229-4289-A5D5-734F101BE36D}"/>
              </a:ext>
            </a:extLst>
          </p:cNvPr>
          <p:cNvSpPr txBox="1">
            <a:spLocks/>
          </p:cNvSpPr>
          <p:nvPr/>
        </p:nvSpPr>
        <p:spPr>
          <a:xfrm>
            <a:off x="320965" y="321613"/>
            <a:ext cx="8351981" cy="139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Keadilan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komutatif</a:t>
            </a:r>
            <a:r>
              <a:rPr lang="en-US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.</a:t>
            </a:r>
            <a:endParaRPr lang="en-ID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8999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4BD59-398F-4411-A37A-A72BF939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2B6620-2D6B-44D3-8CD4-F1483FE0D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32413D-A233-4A04-A189-B6DFC1B8943C}"/>
              </a:ext>
            </a:extLst>
          </p:cNvPr>
          <p:cNvSpPr/>
          <p:nvPr/>
        </p:nvSpPr>
        <p:spPr>
          <a:xfrm>
            <a:off x="2881745" y="4417491"/>
            <a:ext cx="93933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800" b="1" dirty="0" err="1">
                <a:latin typeface="Chaparral Pro Light" panose="02060403030505090203" pitchFamily="18" charset="0"/>
              </a:rPr>
              <a:t>Menurut</a:t>
            </a:r>
            <a:r>
              <a:rPr lang="en-ID" sz="2800" b="1" dirty="0">
                <a:latin typeface="Chaparral Pro Light" panose="02060403030505090203" pitchFamily="18" charset="0"/>
              </a:rPr>
              <a:t> </a:t>
            </a:r>
            <a:r>
              <a:rPr lang="en-ID" sz="2800" b="1" dirty="0" err="1">
                <a:latin typeface="Chaparral Pro Light" panose="02060403030505090203" pitchFamily="18" charset="0"/>
              </a:rPr>
              <a:t>pandangan</a:t>
            </a:r>
            <a:r>
              <a:rPr lang="en-ID" sz="2800" b="1" dirty="0">
                <a:latin typeface="Chaparral Pro Light" panose="02060403030505090203" pitchFamily="18" charset="0"/>
              </a:rPr>
              <a:t> </a:t>
            </a:r>
            <a:r>
              <a:rPr lang="en-ID" sz="2800" b="1" dirty="0" err="1">
                <a:latin typeface="Chaparral Pro Light" panose="02060403030505090203" pitchFamily="18" charset="0"/>
              </a:rPr>
              <a:t>hukum</a:t>
            </a:r>
            <a:r>
              <a:rPr lang="en-ID" sz="2800" dirty="0">
                <a:latin typeface="Chaparral Pro Light" panose="02060403030505090203" pitchFamily="18" charset="0"/>
              </a:rPr>
              <a:t>, </a:t>
            </a:r>
            <a:r>
              <a:rPr lang="en-ID" sz="2800" b="1" dirty="0" err="1">
                <a:latin typeface="Chaparral Pro Light" panose="02060403030505090203" pitchFamily="18" charset="0"/>
              </a:rPr>
              <a:t>keadilan</a:t>
            </a:r>
            <a:r>
              <a:rPr lang="en-ID" sz="2800" b="1" dirty="0">
                <a:latin typeface="Chaparral Pro Light" panose="02060403030505090203" pitchFamily="18" charset="0"/>
              </a:rPr>
              <a:t> </a:t>
            </a:r>
            <a:r>
              <a:rPr lang="en-ID" sz="2800" b="1" dirty="0" err="1">
                <a:latin typeface="Chaparral Pro Light" panose="02060403030505090203" pitchFamily="18" charset="0"/>
              </a:rPr>
              <a:t>mengandung</a:t>
            </a:r>
            <a:r>
              <a:rPr lang="en-ID" sz="2800" b="1" dirty="0">
                <a:latin typeface="Chaparral Pro Light" panose="02060403030505090203" pitchFamily="18" charset="0"/>
              </a:rPr>
              <a:t> </a:t>
            </a:r>
            <a:r>
              <a:rPr lang="en-ID" sz="2800" b="1" dirty="0" err="1">
                <a:latin typeface="Chaparral Pro Light" panose="02060403030505090203" pitchFamily="18" charset="0"/>
              </a:rPr>
              <a:t>arti</a:t>
            </a:r>
            <a:r>
              <a:rPr lang="en-ID" sz="2800" b="1" dirty="0">
                <a:latin typeface="Chaparral Pro Light" panose="02060403030505090203" pitchFamily="18" charset="0"/>
              </a:rPr>
              <a:t> </a:t>
            </a:r>
            <a:r>
              <a:rPr lang="en-ID" sz="2800" b="1" dirty="0" err="1">
                <a:latin typeface="Chaparral Pro Light" panose="02060403030505090203" pitchFamily="18" charset="0"/>
              </a:rPr>
              <a:t>adanya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jaminan</a:t>
            </a:r>
            <a:r>
              <a:rPr lang="en-ID" sz="2800" dirty="0">
                <a:latin typeface="Chaparral Pro Light" panose="02060403030505090203" pitchFamily="18" charset="0"/>
              </a:rPr>
              <a:t> negara </a:t>
            </a:r>
            <a:r>
              <a:rPr lang="en-ID" sz="2800" dirty="0" err="1">
                <a:latin typeface="Chaparral Pro Light" panose="02060403030505090203" pitchFamily="18" charset="0"/>
              </a:rPr>
              <a:t>terhadap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anggota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masyarakat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untuk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mendapatkan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apa</a:t>
            </a:r>
            <a:r>
              <a:rPr lang="en-ID" sz="2800" dirty="0">
                <a:latin typeface="Chaparral Pro Light" panose="02060403030505090203" pitchFamily="18" charset="0"/>
              </a:rPr>
              <a:t> yang </a:t>
            </a:r>
            <a:r>
              <a:rPr lang="en-ID" sz="2800" dirty="0" err="1">
                <a:latin typeface="Chaparral Pro Light" panose="02060403030505090203" pitchFamily="18" charset="0"/>
              </a:rPr>
              <a:t>menjadi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haknya</a:t>
            </a:r>
            <a:r>
              <a:rPr lang="en-ID" sz="2800" dirty="0">
                <a:latin typeface="Chaparral Pro Light" panose="02060403030505090203" pitchFamily="18" charset="0"/>
              </a:rPr>
              <a:t> dan </a:t>
            </a:r>
            <a:r>
              <a:rPr lang="en-ID" sz="2800" dirty="0" err="1">
                <a:latin typeface="Chaparral Pro Light" panose="02060403030505090203" pitchFamily="18" charset="0"/>
              </a:rPr>
              <a:t>memperoleh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dirty="0" err="1">
                <a:latin typeface="Chaparral Pro Light" panose="02060403030505090203" pitchFamily="18" charset="0"/>
              </a:rPr>
              <a:t>perlakuan</a:t>
            </a:r>
            <a:r>
              <a:rPr lang="en-ID" sz="2800" dirty="0">
                <a:latin typeface="Chaparral Pro Light" panose="02060403030505090203" pitchFamily="18" charset="0"/>
              </a:rPr>
              <a:t> yang </a:t>
            </a:r>
            <a:r>
              <a:rPr lang="en-ID" sz="2800" dirty="0" err="1">
                <a:latin typeface="Chaparral Pro Light" panose="02060403030505090203" pitchFamily="18" charset="0"/>
              </a:rPr>
              <a:t>sama</a:t>
            </a:r>
            <a:r>
              <a:rPr lang="en-ID" sz="2800" dirty="0">
                <a:latin typeface="Chaparral Pro Light" panose="02060403030505090203" pitchFamily="18" charset="0"/>
              </a:rPr>
              <a:t> di </a:t>
            </a:r>
            <a:r>
              <a:rPr lang="en-ID" sz="2800" dirty="0" err="1">
                <a:latin typeface="Chaparral Pro Light" panose="02060403030505090203" pitchFamily="18" charset="0"/>
              </a:rPr>
              <a:t>hadapan</a:t>
            </a:r>
            <a:r>
              <a:rPr lang="en-ID" sz="2800" dirty="0">
                <a:latin typeface="Chaparral Pro Light" panose="02060403030505090203" pitchFamily="18" charset="0"/>
              </a:rPr>
              <a:t> </a:t>
            </a:r>
            <a:r>
              <a:rPr lang="en-ID" sz="2800" b="1" dirty="0" err="1">
                <a:latin typeface="Chaparral Pro Light" panose="02060403030505090203" pitchFamily="18" charset="0"/>
              </a:rPr>
              <a:t>hukum</a:t>
            </a:r>
            <a:r>
              <a:rPr lang="en-ID" sz="2800" dirty="0">
                <a:latin typeface="Chaparral Pro Light" panose="0206040303050509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04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E6F50-476B-46AB-9E28-7A0E164A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30" t="28417" r="44621" b="38317"/>
          <a:stretch/>
        </p:blipFill>
        <p:spPr>
          <a:xfrm>
            <a:off x="2304472" y="365125"/>
            <a:ext cx="7583056" cy="438645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360A7B6-100B-4782-967A-2B6819C9AD22}"/>
              </a:ext>
            </a:extLst>
          </p:cNvPr>
          <p:cNvSpPr txBox="1">
            <a:spLocks/>
          </p:cNvSpPr>
          <p:nvPr/>
        </p:nvSpPr>
        <p:spPr>
          <a:xfrm>
            <a:off x="281708" y="5146531"/>
            <a:ext cx="119934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Aturan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dalam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masyarakat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memiliki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arti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penting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bagi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terciptanya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ketertiban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dan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keharmonisan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masyarakat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.</a:t>
            </a:r>
            <a:endParaRPr lang="en-ID" sz="44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564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75BC-5D83-44C5-A183-FCDEB6F0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Depan</a:t>
            </a:r>
            <a:r>
              <a:rPr lang="en-US" dirty="0"/>
              <a:t> hakim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675842-4378-40AE-ABA9-18E122FB2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68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38B762-7907-438A-9F39-EDB0CAFEC4AB}"/>
              </a:ext>
            </a:extLst>
          </p:cNvPr>
          <p:cNvSpPr txBox="1">
            <a:spLocks/>
          </p:cNvSpPr>
          <p:nvPr/>
        </p:nvSpPr>
        <p:spPr>
          <a:xfrm>
            <a:off x="83129" y="0"/>
            <a:ext cx="8351981" cy="1396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Tidak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ada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yang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istimewa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didepan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.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476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EE44F-77EE-42BE-8963-FBC7D2F8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FB0903-C5C0-4966-8DB4-BA4808B23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784B22-A81F-4B99-B4F8-342389A60850}"/>
              </a:ext>
            </a:extLst>
          </p:cNvPr>
          <p:cNvSpPr txBox="1">
            <a:spLocks/>
          </p:cNvSpPr>
          <p:nvPr/>
        </p:nvSpPr>
        <p:spPr>
          <a:xfrm>
            <a:off x="8728365" y="-61552"/>
            <a:ext cx="3315854" cy="67117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Sanksi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/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hukuman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bagi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pelanggar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norma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dapat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dibedakan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ringannya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pelanggar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seperti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: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*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Teguran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/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peringatan</a:t>
            </a:r>
            <a:b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*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Denda</a:t>
            </a:r>
            <a:b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*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Penjara</a:t>
            </a:r>
            <a:b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*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Sanksi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menyakiti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fisik</a:t>
            </a:r>
            <a:endParaRPr lang="en-US" sz="36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*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Amputasi</a:t>
            </a:r>
            <a:b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*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Pidana</a:t>
            </a:r>
            <a:r>
              <a:rPr lang="en-US" sz="3600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600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Naskh Medium" panose="01010101010101010101" pitchFamily="50" charset="-78"/>
                <a:cs typeface="Adobe Naskh Medium" panose="01010101010101010101" pitchFamily="50" charset="-78"/>
              </a:rPr>
              <a:t>mati</a:t>
            </a:r>
            <a:endParaRPr lang="en-ID" sz="3600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363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84C29E-27AC-4AAB-A245-F4F1D42BF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6" t="28417" r="45682" b="39664"/>
          <a:stretch/>
        </p:blipFill>
        <p:spPr>
          <a:xfrm>
            <a:off x="2424467" y="572655"/>
            <a:ext cx="7213755" cy="396673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89EE36C-DC9D-432D-9EC7-96CC9E6D2A16}"/>
              </a:ext>
            </a:extLst>
          </p:cNvPr>
          <p:cNvSpPr txBox="1">
            <a:spLocks/>
          </p:cNvSpPr>
          <p:nvPr/>
        </p:nvSpPr>
        <p:spPr>
          <a:xfrm>
            <a:off x="281708" y="5146531"/>
            <a:ext cx="11993419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Agar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segala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perbedaan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tersebut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tidak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nenumbilkan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perpecahan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,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dibuat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lah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peraturan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/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norma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. </a:t>
            </a:r>
          </a:p>
          <a:p>
            <a:pPr marL="0" indent="0" algn="ctr">
              <a:buNone/>
            </a:pP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Ada 3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fungsi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aturan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dalam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4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masyarakat</a:t>
            </a:r>
            <a:r>
              <a:rPr lang="en-US" sz="4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:</a:t>
            </a:r>
            <a:endParaRPr lang="en-ID" sz="44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017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C047-E5EE-41E3-ADFC-3D316873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1.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Pedoman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dalam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bertingkah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laku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.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0F0392-44FD-46D7-9E4B-F22D59CAE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8" y="1195698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54784C-AC16-4717-A73A-739F988DB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6" y="4755957"/>
            <a:ext cx="2959100" cy="197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47A793-8413-471D-A019-49FB1F21B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78" y="4755956"/>
            <a:ext cx="3277540" cy="197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59AE8E-1A9C-48B5-800D-258B12C533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18" y="4804085"/>
            <a:ext cx="2857500" cy="187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0DF29F-CB4F-47F7-9C4E-1F138C206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60" y="4755955"/>
            <a:ext cx="3033763" cy="197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07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6C17E3-EC38-4678-B9D7-54364E22CCE8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2.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Menjaga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kerukunan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anggota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masyarakat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511EA8-3DA3-4151-B3C1-22B99CEA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19" y="1597891"/>
            <a:ext cx="7613004" cy="3925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09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44B1A85-F9F7-49D3-B4C6-B6BCAC975BB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2.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Sistem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pengendalian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sosial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9047F-8B50-480D-AC0F-22C8E30D6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48" y="1395412"/>
            <a:ext cx="7100752" cy="473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436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1A5D132-DA98-4355-A0E9-7698F63AE0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91" y="0"/>
            <a:ext cx="12162891" cy="6858000"/>
          </a:xfr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D2174E8-3F38-4A5C-B42B-FAE55639B409}"/>
              </a:ext>
            </a:extLst>
          </p:cNvPr>
          <p:cNvSpPr txBox="1">
            <a:spLocks/>
          </p:cNvSpPr>
          <p:nvPr/>
        </p:nvSpPr>
        <p:spPr>
          <a:xfrm>
            <a:off x="-93519" y="195841"/>
            <a:ext cx="7862455" cy="930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Pelaksanaan</a:t>
            </a:r>
            <a:r>
              <a:rPr lang="en-US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norma</a:t>
            </a:r>
            <a:r>
              <a:rPr lang="en-US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</a:t>
            </a:r>
            <a:r>
              <a:rPr lang="en-US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dinegara</a:t>
            </a:r>
            <a:r>
              <a:rPr lang="en-US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Indonesia </a:t>
            </a:r>
            <a:r>
              <a:rPr lang="en-US" sz="32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tercantum</a:t>
            </a:r>
            <a:r>
              <a:rPr lang="en-US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sz="32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dalam</a:t>
            </a:r>
            <a:r>
              <a:rPr lang="en-US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…</a:t>
            </a:r>
            <a:br>
              <a:rPr lang="en-US" sz="32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</a:b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“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pasal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1 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ayat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(3) UUD Negara 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Republik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Indonesia 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Tahun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1945”</a:t>
            </a:r>
            <a:endParaRPr lang="en-ID" sz="3200" b="1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B0D6573-607E-46CA-898C-FC653A390605}"/>
              </a:ext>
            </a:extLst>
          </p:cNvPr>
          <p:cNvSpPr txBox="1">
            <a:spLocks/>
          </p:cNvSpPr>
          <p:nvPr/>
        </p:nvSpPr>
        <p:spPr>
          <a:xfrm>
            <a:off x="-289793" y="1126836"/>
            <a:ext cx="8255001" cy="757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“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pasal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27 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ayat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(1) UUD Negara 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Republik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Indonesia </a:t>
            </a:r>
            <a:r>
              <a:rPr lang="en-US" sz="3200" b="1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Tahun</a:t>
            </a:r>
            <a:r>
              <a:rPr lang="en-US" sz="3200" b="1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1945”</a:t>
            </a:r>
            <a:endParaRPr lang="en-ID" sz="3200" b="1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75194-B8F5-4BB3-9FE1-6717993E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1254E79-7D09-4C80-949E-FD954C977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82326D8-B112-4BD0-AB33-93C15A4207AD}"/>
              </a:ext>
            </a:extLst>
          </p:cNvPr>
          <p:cNvSpPr txBox="1">
            <a:spLocks/>
          </p:cNvSpPr>
          <p:nvPr/>
        </p:nvSpPr>
        <p:spPr>
          <a:xfrm>
            <a:off x="2888673" y="5532437"/>
            <a:ext cx="9303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Maka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diperlukan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alat-alat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perlengkapan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negara yang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berwenang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itu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adalah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… 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CCB067E-1AC7-46BF-B9EB-14DBA970415F}"/>
              </a:ext>
            </a:extLst>
          </p:cNvPr>
          <p:cNvSpPr txBox="1">
            <a:spLocks/>
          </p:cNvSpPr>
          <p:nvPr/>
        </p:nvSpPr>
        <p:spPr>
          <a:xfrm>
            <a:off x="0" y="1570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Norma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hukum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itu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tidak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dapat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berjalan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sendiri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…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89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B5DF18-AC8B-4B59-87D3-B50810CB5117}"/>
              </a:ext>
            </a:extLst>
          </p:cNvPr>
          <p:cNvSpPr txBox="1">
            <a:spLocks/>
          </p:cNvSpPr>
          <p:nvPr/>
        </p:nvSpPr>
        <p:spPr>
          <a:xfrm>
            <a:off x="736600" y="314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1.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Polisi</a:t>
            </a:r>
            <a:endParaRPr lang="en-ID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1026" name="Picture 2" descr="Animasi Polisi Lucu">
            <a:extLst>
              <a:ext uri="{FF2B5EF4-FFF2-40B4-BE49-F238E27FC236}">
                <a16:creationId xmlns:a16="http://schemas.microsoft.com/office/drawing/2014/main" id="{10ABD80F-1515-4E0B-B43A-33034964E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15" y="1080655"/>
            <a:ext cx="5399884" cy="48099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4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273</Words>
  <Application>Microsoft Office PowerPoint</Application>
  <PresentationFormat>Widescreen</PresentationFormat>
  <Paragraphs>34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Adobe Naskh Medium</vt:lpstr>
      <vt:lpstr>Arial</vt:lpstr>
      <vt:lpstr>Berlin Sans FB Demi</vt:lpstr>
      <vt:lpstr>Calibri</vt:lpstr>
      <vt:lpstr>Calibri Light</vt:lpstr>
      <vt:lpstr>Chaparral Pro Light</vt:lpstr>
      <vt:lpstr>Office Theme</vt:lpstr>
      <vt:lpstr>PowerPoint Presentation</vt:lpstr>
      <vt:lpstr>PowerPoint Presentation</vt:lpstr>
      <vt:lpstr>PowerPoint Presentation</vt:lpstr>
      <vt:lpstr>1. Pedoman dalam bertingkah laku.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Depan hakim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30</cp:revision>
  <dcterms:created xsi:type="dcterms:W3CDTF">2021-09-22T02:01:50Z</dcterms:created>
  <dcterms:modified xsi:type="dcterms:W3CDTF">2021-09-30T08:21:30Z</dcterms:modified>
</cp:coreProperties>
</file>