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56" r:id="rId9"/>
    <p:sldId id="257" r:id="rId10"/>
    <p:sldId id="258" r:id="rId11"/>
    <p:sldId id="259" r:id="rId12"/>
    <p:sldId id="268" r:id="rId13"/>
    <p:sldId id="260" r:id="rId14"/>
    <p:sldId id="261" r:id="rId15"/>
    <p:sldId id="269" r:id="rId16"/>
    <p:sldId id="262" r:id="rId17"/>
    <p:sldId id="264" r:id="rId18"/>
    <p:sldId id="270" r:id="rId19"/>
    <p:sldId id="265" r:id="rId20"/>
    <p:sldId id="271" r:id="rId21"/>
    <p:sldId id="263" r:id="rId22"/>
    <p:sldId id="272" r:id="rId23"/>
    <p:sldId id="266" r:id="rId24"/>
    <p:sldId id="267" r:id="rId25"/>
    <p:sldId id="273" r:id="rId26"/>
    <p:sldId id="274" r:id="rId27"/>
    <p:sldId id="275" r:id="rId28"/>
    <p:sldId id="276" r:id="rId29"/>
    <p:sldId id="277" r:id="rId30"/>
    <p:sldId id="278" r:id="rId31"/>
    <p:sldId id="288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8/31/2020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9133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93876"/>
            <a:ext cx="10515600" cy="1325563"/>
          </a:xfrm>
        </p:spPr>
        <p:txBody>
          <a:bodyPr>
            <a:noAutofit/>
          </a:bodyPr>
          <a:lstStyle/>
          <a:p>
            <a:r>
              <a:rPr lang="en-US" sz="53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TEKNIK DALAM PENGOLAHAN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4119439"/>
            <a:ext cx="10515600" cy="152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basah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(Moist Heat)</a:t>
            </a:r>
          </a:p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kering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(Dry Heat Cooking)</a:t>
            </a:r>
          </a:p>
        </p:txBody>
      </p:sp>
    </p:spTree>
    <p:extLst>
      <p:ext uri="{BB962C8B-B14F-4D97-AF65-F5344CB8AC3E}">
        <p14:creationId xmlns:p14="http://schemas.microsoft.com/office/powerpoint/2010/main" val="1161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bai punya banyak manfaat (dok. unsplash)">
            <a:extLst>
              <a:ext uri="{FF2B5EF4-FFF2-40B4-BE49-F238E27FC236}">
                <a16:creationId xmlns:a16="http://schemas.microsoft.com/office/drawing/2014/main" id="{0CDC9C63-3B75-43E6-8E3A-3A3FAC72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" y="15352"/>
            <a:ext cx="12180863" cy="68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E006-243C-430E-8DFA-D4663BF5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" y="3449872"/>
            <a:ext cx="5932226" cy="336847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Sebagai</a:t>
            </a:r>
            <a:r>
              <a:rPr lang="en-US" sz="3200" b="1" dirty="0"/>
              <a:t> </a:t>
            </a:r>
            <a:r>
              <a:rPr lang="en-US" sz="3200" b="1" dirty="0" err="1"/>
              <a:t>bahan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pengolahan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Meningkatkan</a:t>
            </a:r>
            <a:r>
              <a:rPr lang="en-US" sz="3200" b="1" dirty="0"/>
              <a:t> </a:t>
            </a:r>
            <a:r>
              <a:rPr lang="en-US" sz="3200" b="1" dirty="0" err="1"/>
              <a:t>imunitas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Menurunkan</a:t>
            </a:r>
            <a:r>
              <a:rPr lang="en-US" sz="3200" b="1" dirty="0"/>
              <a:t> </a:t>
            </a:r>
            <a:r>
              <a:rPr lang="en-US" sz="3200" b="1" dirty="0" err="1"/>
              <a:t>berat</a:t>
            </a:r>
            <a:r>
              <a:rPr lang="en-US" sz="3200" b="1" dirty="0"/>
              <a:t> badan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Mengurangi</a:t>
            </a:r>
            <a:r>
              <a:rPr lang="en-US" sz="3200" b="1" dirty="0"/>
              <a:t> rasa </a:t>
            </a:r>
            <a:r>
              <a:rPr lang="en-US" sz="3200" b="1" dirty="0" err="1"/>
              <a:t>sakit</a:t>
            </a:r>
            <a:r>
              <a:rPr lang="en-US" sz="3200" b="1" dirty="0"/>
              <a:t> </a:t>
            </a:r>
            <a:r>
              <a:rPr lang="en-US" sz="3200" b="1" dirty="0" err="1"/>
              <a:t>kepala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Mengurangi</a:t>
            </a:r>
            <a:r>
              <a:rPr lang="en-US" sz="3200" b="1" dirty="0"/>
              <a:t> rasa </a:t>
            </a:r>
            <a:r>
              <a:rPr lang="en-US" sz="3200" b="1" dirty="0" err="1"/>
              <a:t>pegal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/>
              <a:t>Mencegah</a:t>
            </a:r>
            <a:r>
              <a:rPr lang="en-US" sz="3200" b="1" dirty="0"/>
              <a:t> </a:t>
            </a:r>
            <a:r>
              <a:rPr lang="en-US" sz="3200" b="1" dirty="0" err="1"/>
              <a:t>bau</a:t>
            </a:r>
            <a:r>
              <a:rPr lang="en-US" sz="3200" b="1" dirty="0"/>
              <a:t> </a:t>
            </a:r>
            <a:r>
              <a:rPr lang="en-US" sz="3200" b="1" dirty="0" err="1"/>
              <a:t>nafas</a:t>
            </a:r>
            <a:r>
              <a:rPr lang="en-US" sz="3200" b="1" dirty="0"/>
              <a:t>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4EF45-9636-4E0E-93D1-93F67ACB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955" y="15352"/>
            <a:ext cx="5290009" cy="1609344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Manfaat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cabai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2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4DC0-D4B6-4C44-93E8-F227C1AC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bawang</a:t>
            </a:r>
            <a:endParaRPr lang="en-US" dirty="0"/>
          </a:p>
        </p:txBody>
      </p:sp>
      <p:pic>
        <p:nvPicPr>
          <p:cNvPr id="3074" name="Picture 2" descr="Hasil gambar untuk bawang merah">
            <a:extLst>
              <a:ext uri="{FF2B5EF4-FFF2-40B4-BE49-F238E27FC236}">
                <a16:creationId xmlns:a16="http://schemas.microsoft.com/office/drawing/2014/main" id="{EAE215D4-190A-46E2-8178-E483215D2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5" y="3429000"/>
            <a:ext cx="4440686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bawang putih">
            <a:extLst>
              <a:ext uri="{FF2B5EF4-FFF2-40B4-BE49-F238E27FC236}">
                <a16:creationId xmlns:a16="http://schemas.microsoft.com/office/drawing/2014/main" id="{990F68D2-579C-42A4-8812-B51A9071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8" y="1666317"/>
            <a:ext cx="4314042" cy="28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bawang bombay">
            <a:extLst>
              <a:ext uri="{FF2B5EF4-FFF2-40B4-BE49-F238E27FC236}">
                <a16:creationId xmlns:a16="http://schemas.microsoft.com/office/drawing/2014/main" id="{C243D15D-FE46-4564-9752-A511692D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18" y="4283435"/>
            <a:ext cx="4240571" cy="24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25AC035-6865-4D04-8A51-B979D61BBBAD}"/>
              </a:ext>
            </a:extLst>
          </p:cNvPr>
          <p:cNvSpPr txBox="1">
            <a:spLocks/>
          </p:cNvSpPr>
          <p:nvPr/>
        </p:nvSpPr>
        <p:spPr>
          <a:xfrm>
            <a:off x="824404" y="5936046"/>
            <a:ext cx="285750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Bawang</a:t>
            </a:r>
            <a:r>
              <a:rPr lang="en-US" sz="4800" b="1" dirty="0"/>
              <a:t> </a:t>
            </a:r>
            <a:r>
              <a:rPr lang="en-US" sz="4800" b="1" dirty="0" err="1"/>
              <a:t>merah</a:t>
            </a:r>
            <a:endParaRPr lang="en-US" sz="48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0EB6F1C-D42C-4B8F-A332-4D7E028F8F1A}"/>
              </a:ext>
            </a:extLst>
          </p:cNvPr>
          <p:cNvSpPr txBox="1">
            <a:spLocks/>
          </p:cNvSpPr>
          <p:nvPr/>
        </p:nvSpPr>
        <p:spPr>
          <a:xfrm>
            <a:off x="5431112" y="4115481"/>
            <a:ext cx="2906926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Bawang</a:t>
            </a:r>
            <a:r>
              <a:rPr lang="en-US" sz="4800" b="1" dirty="0"/>
              <a:t> </a:t>
            </a:r>
            <a:r>
              <a:rPr lang="en-US" sz="4800" b="1" dirty="0" err="1"/>
              <a:t>putih</a:t>
            </a:r>
            <a:endParaRPr lang="en-US" sz="48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8EA32C3-BD1B-45D5-AB6F-9F00658DB1AE}"/>
              </a:ext>
            </a:extLst>
          </p:cNvPr>
          <p:cNvSpPr txBox="1">
            <a:spLocks/>
          </p:cNvSpPr>
          <p:nvPr/>
        </p:nvSpPr>
        <p:spPr>
          <a:xfrm>
            <a:off x="8808685" y="6044877"/>
            <a:ext cx="285750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bawang</a:t>
            </a:r>
            <a:r>
              <a:rPr lang="en-US" sz="4800" b="1" dirty="0"/>
              <a:t> </a:t>
            </a:r>
            <a:r>
              <a:rPr lang="en-US" sz="4800" b="1" dirty="0" err="1"/>
              <a:t>bombay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061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5B1D-7FEE-4D13-A8A3-C31794E5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ciri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22DC1-0E6C-441E-A9BC-21DAA37F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448973"/>
            <a:ext cx="10410796" cy="2278966"/>
          </a:xfrm>
        </p:spPr>
        <p:txBody>
          <a:bodyPr>
            <a:normAutofit/>
          </a:bodyPr>
          <a:lstStyle/>
          <a:p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, </a:t>
            </a:r>
            <a:r>
              <a:rPr lang="en-US" sz="2400" dirty="0" err="1"/>
              <a:t>daun</a:t>
            </a:r>
            <a:r>
              <a:rPr lang="en-US" sz="2400" dirty="0"/>
              <a:t>, </a:t>
            </a:r>
            <a:r>
              <a:rPr lang="en-US" sz="2400" dirty="0" err="1"/>
              <a:t>batang</a:t>
            </a:r>
            <a:r>
              <a:rPr lang="en-US" sz="2400" dirty="0"/>
              <a:t>, dan </a:t>
            </a:r>
            <a:r>
              <a:rPr lang="en-US" sz="2400" dirty="0" err="1"/>
              <a:t>bunga</a:t>
            </a:r>
            <a:r>
              <a:rPr lang="en-US" sz="2400" dirty="0"/>
              <a:t>. </a:t>
            </a:r>
            <a:r>
              <a:rPr lang="en-US" sz="2400" b="1" dirty="0" err="1"/>
              <a:t>Ciri</a:t>
            </a:r>
            <a:r>
              <a:rPr lang="en-US" sz="2400" dirty="0" err="1"/>
              <a:t>-</a:t>
            </a:r>
            <a:r>
              <a:rPr lang="en-US" sz="2400" b="1" dirty="0" err="1"/>
              <a:t>ciri</a:t>
            </a:r>
            <a:r>
              <a:rPr lang="en-US" sz="2400" dirty="0"/>
              <a:t> </a:t>
            </a:r>
            <a:r>
              <a:rPr lang="en-US" sz="2400" dirty="0" err="1"/>
              <a:t>akar</a:t>
            </a:r>
            <a:r>
              <a:rPr lang="en-US" sz="2400" dirty="0"/>
              <a:t>: </a:t>
            </a:r>
            <a:r>
              <a:rPr lang="en-US" sz="2400" dirty="0" err="1"/>
              <a:t>berakar</a:t>
            </a:r>
            <a:r>
              <a:rPr lang="en-US" sz="2400" dirty="0"/>
              <a:t> </a:t>
            </a:r>
            <a:r>
              <a:rPr lang="en-US" sz="2400" dirty="0" err="1"/>
              <a:t>serabut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perakaran</a:t>
            </a:r>
            <a:r>
              <a:rPr lang="en-US" sz="2400" dirty="0"/>
              <a:t> </a:t>
            </a:r>
            <a:r>
              <a:rPr lang="en-US" sz="2400" dirty="0" err="1"/>
              <a:t>dangkat</a:t>
            </a:r>
            <a:r>
              <a:rPr lang="en-US" sz="2400" dirty="0"/>
              <a:t> dan </a:t>
            </a:r>
            <a:r>
              <a:rPr lang="en-US" sz="2400" dirty="0" err="1"/>
              <a:t>bercabang</a:t>
            </a:r>
            <a:r>
              <a:rPr lang="en-US" sz="2400" dirty="0"/>
              <a:t> </a:t>
            </a:r>
            <a:r>
              <a:rPr lang="en-US" sz="2400" dirty="0" err="1"/>
              <a:t>terpencar</a:t>
            </a:r>
            <a:r>
              <a:rPr lang="en-US" sz="2400" dirty="0"/>
              <a:t>, </a:t>
            </a:r>
            <a:r>
              <a:rPr lang="en-US" sz="2400" dirty="0" err="1"/>
              <a:t>akarnya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menancap</a:t>
            </a:r>
            <a:r>
              <a:rPr lang="en-US" sz="2400" dirty="0"/>
              <a:t> pada </a:t>
            </a:r>
            <a:r>
              <a:rPr lang="en-US" sz="2400" dirty="0" err="1"/>
              <a:t>kedalaman</a:t>
            </a:r>
            <a:r>
              <a:rPr lang="en-US" sz="2400" dirty="0"/>
              <a:t> 15-30 cm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 </a:t>
            </a:r>
            <a:r>
              <a:rPr lang="en-US" sz="2400" b="1" dirty="0" err="1"/>
              <a:t>Ciri</a:t>
            </a:r>
            <a:r>
              <a:rPr lang="en-US" sz="2400" dirty="0" err="1"/>
              <a:t>-</a:t>
            </a:r>
            <a:r>
              <a:rPr lang="en-US" sz="2400" b="1" dirty="0" err="1"/>
              <a:t>ciri</a:t>
            </a:r>
            <a:r>
              <a:rPr lang="en-US" sz="2400" dirty="0"/>
              <a:t> </a:t>
            </a:r>
            <a:r>
              <a:rPr lang="en-US" sz="2400" dirty="0" err="1"/>
              <a:t>batang</a:t>
            </a:r>
            <a:r>
              <a:rPr lang="en-US" sz="2400" dirty="0"/>
              <a:t>: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menyerupai</a:t>
            </a:r>
            <a:r>
              <a:rPr lang="en-US" sz="2400" dirty="0"/>
              <a:t> </a:t>
            </a:r>
            <a:r>
              <a:rPr lang="en-US" sz="2400" dirty="0" err="1"/>
              <a:t>cakram</a:t>
            </a:r>
            <a:r>
              <a:rPr lang="en-US" sz="2400" dirty="0"/>
              <a:t>, tipis, dan </a:t>
            </a:r>
            <a:r>
              <a:rPr lang="en-US" sz="2400" dirty="0" err="1"/>
              <a:t>pendek</a:t>
            </a:r>
            <a:endParaRPr lang="en-US" sz="2400" dirty="0"/>
          </a:p>
        </p:txBody>
      </p:sp>
      <p:pic>
        <p:nvPicPr>
          <p:cNvPr id="10242" name="Picture 2" descr="Hasil gambar untuk pohon bawang merah">
            <a:extLst>
              <a:ext uri="{FF2B5EF4-FFF2-40B4-BE49-F238E27FC236}">
                <a16:creationId xmlns:a16="http://schemas.microsoft.com/office/drawing/2014/main" id="{13A3D1C3-5A3D-406A-BBD8-C4198DC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7" y="3871180"/>
            <a:ext cx="4009292" cy="25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asil gambar untuk pohon bawang putih">
            <a:extLst>
              <a:ext uri="{FF2B5EF4-FFF2-40B4-BE49-F238E27FC236}">
                <a16:creationId xmlns:a16="http://schemas.microsoft.com/office/drawing/2014/main" id="{FC3BD8CF-8400-462A-AC5B-99B989E1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06" y="3608217"/>
            <a:ext cx="3137388" cy="30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asil gambar untuk pohon bawang bombay">
            <a:extLst>
              <a:ext uri="{FF2B5EF4-FFF2-40B4-BE49-F238E27FC236}">
                <a16:creationId xmlns:a16="http://schemas.microsoft.com/office/drawing/2014/main" id="{387C8771-E2C5-43CC-AE8F-EBCA0EFA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071" y="3869859"/>
            <a:ext cx="4166717" cy="25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0CE7-8E05-465B-AFC1-5A01B36D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bawang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33DFF-50DA-496E-8B85-706504253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penyedap</a:t>
            </a:r>
            <a:r>
              <a:rPr lang="en-US" dirty="0"/>
              <a:t> </a:t>
            </a:r>
            <a:r>
              <a:rPr lang="en-US" dirty="0" err="1"/>
              <a:t>masakan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kemampuannya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memerangi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yang 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dan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vitamin, mineral dan </a:t>
            </a:r>
            <a:r>
              <a:rPr lang="en-US" dirty="0" err="1"/>
              <a:t>antioksidan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kolesterol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4" name="Picture 2" descr="Hasil gambar untuk bawang merah">
            <a:extLst>
              <a:ext uri="{FF2B5EF4-FFF2-40B4-BE49-F238E27FC236}">
                <a16:creationId xmlns:a16="http://schemas.microsoft.com/office/drawing/2014/main" id="{E2947128-846F-43C4-93EA-1A00D8F15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76" y="3664250"/>
            <a:ext cx="4440686" cy="29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sil gambar untuk bawang putih">
            <a:extLst>
              <a:ext uri="{FF2B5EF4-FFF2-40B4-BE49-F238E27FC236}">
                <a16:creationId xmlns:a16="http://schemas.microsoft.com/office/drawing/2014/main" id="{6FD2E50F-2A9E-4B13-9391-7760029F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85" y="4426605"/>
            <a:ext cx="3633879" cy="24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asil gambar untuk bawang bombay">
            <a:extLst>
              <a:ext uri="{FF2B5EF4-FFF2-40B4-BE49-F238E27FC236}">
                <a16:creationId xmlns:a16="http://schemas.microsoft.com/office/drawing/2014/main" id="{5CCD52BC-F750-416A-95C3-E1800195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" y="4562284"/>
            <a:ext cx="3575066" cy="204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1E2C-4762-4ECF-881D-42DEB316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543" y="294915"/>
            <a:ext cx="10058400" cy="1609344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jahe</a:t>
            </a:r>
            <a:endParaRPr lang="en-US" dirty="0"/>
          </a:p>
        </p:txBody>
      </p:sp>
      <p:pic>
        <p:nvPicPr>
          <p:cNvPr id="4100" name="Picture 4" descr="Hasil gambar untuk jahe gajah">
            <a:extLst>
              <a:ext uri="{FF2B5EF4-FFF2-40B4-BE49-F238E27FC236}">
                <a16:creationId xmlns:a16="http://schemas.microsoft.com/office/drawing/2014/main" id="{400BE1A6-3D0E-4817-B96F-5C4EE9D3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2093976"/>
            <a:ext cx="3195308" cy="21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sil gambar untuk jahe merah">
            <a:extLst>
              <a:ext uri="{FF2B5EF4-FFF2-40B4-BE49-F238E27FC236}">
                <a16:creationId xmlns:a16="http://schemas.microsoft.com/office/drawing/2014/main" id="{0AEBE0FC-4984-4AF5-AEA1-D16CFFBDB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63" y="4219200"/>
            <a:ext cx="3543887" cy="21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asil gambar untuk jahe emprit">
            <a:extLst>
              <a:ext uri="{FF2B5EF4-FFF2-40B4-BE49-F238E27FC236}">
                <a16:creationId xmlns:a16="http://schemas.microsoft.com/office/drawing/2014/main" id="{E142BDFE-00D9-47A8-9EDB-C527FB74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743" y="1891096"/>
            <a:ext cx="2745545" cy="23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882592E-8F2C-4C25-84C5-0E587464F15F}"/>
              </a:ext>
            </a:extLst>
          </p:cNvPr>
          <p:cNvSpPr txBox="1">
            <a:spLocks/>
          </p:cNvSpPr>
          <p:nvPr/>
        </p:nvSpPr>
        <p:spPr>
          <a:xfrm>
            <a:off x="923258" y="4410025"/>
            <a:ext cx="3195308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Jahe</a:t>
            </a:r>
            <a:r>
              <a:rPr lang="en-US" sz="4800" b="1" dirty="0"/>
              <a:t> </a:t>
            </a:r>
            <a:r>
              <a:rPr lang="en-US" sz="4800" b="1" dirty="0" err="1"/>
              <a:t>gajah</a:t>
            </a:r>
            <a:r>
              <a:rPr lang="en-US" sz="4800" b="1" dirty="0"/>
              <a:t>/</a:t>
            </a:r>
            <a:r>
              <a:rPr lang="en-US" sz="4800" b="1" dirty="0" err="1"/>
              <a:t>badag</a:t>
            </a:r>
            <a:endParaRPr lang="en-US" sz="48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1605CC9-05F0-4EF9-BB9D-1191AC8413D9}"/>
              </a:ext>
            </a:extLst>
          </p:cNvPr>
          <p:cNvSpPr txBox="1">
            <a:spLocks/>
          </p:cNvSpPr>
          <p:nvPr/>
        </p:nvSpPr>
        <p:spPr>
          <a:xfrm>
            <a:off x="4259060" y="6316588"/>
            <a:ext cx="2917874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Jahe</a:t>
            </a:r>
            <a:r>
              <a:rPr lang="en-US" sz="4800" b="1" dirty="0"/>
              <a:t> </a:t>
            </a:r>
            <a:r>
              <a:rPr lang="en-US" sz="4800" b="1" dirty="0" err="1"/>
              <a:t>merah</a:t>
            </a:r>
            <a:endParaRPr lang="en-US" sz="48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36E49B-6B91-45E0-91CC-17955D5CD5CD}"/>
              </a:ext>
            </a:extLst>
          </p:cNvPr>
          <p:cNvSpPr txBox="1">
            <a:spLocks/>
          </p:cNvSpPr>
          <p:nvPr/>
        </p:nvSpPr>
        <p:spPr>
          <a:xfrm>
            <a:off x="8096861" y="4410025"/>
            <a:ext cx="3195308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Jahe</a:t>
            </a:r>
            <a:r>
              <a:rPr lang="en-US" sz="4800" b="1" dirty="0"/>
              <a:t> </a:t>
            </a:r>
            <a:r>
              <a:rPr lang="en-US" sz="4800" b="1" dirty="0" err="1"/>
              <a:t>putih</a:t>
            </a:r>
            <a:r>
              <a:rPr lang="en-US" sz="4800" b="1" dirty="0"/>
              <a:t> / </a:t>
            </a:r>
            <a:r>
              <a:rPr lang="en-US" sz="4800" b="1" dirty="0" err="1"/>
              <a:t>emprit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442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E6E5-A164-470B-8855-9D01829F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306025"/>
            <a:ext cx="10058400" cy="1609344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jahe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B097D-FD32-438E-98AE-905C100B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15369"/>
            <a:ext cx="10058400" cy="187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Batang</a:t>
            </a:r>
            <a:r>
              <a:rPr lang="en-US" sz="2400" dirty="0"/>
              <a:t> </a:t>
            </a:r>
            <a:r>
              <a:rPr lang="en-US" sz="2400" b="1" dirty="0" err="1"/>
              <a:t>jahe</a:t>
            </a:r>
            <a:r>
              <a:rPr lang="en-US" sz="2400" dirty="0"/>
              <a:t> 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semu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30 </a:t>
            </a:r>
            <a:r>
              <a:rPr lang="en-US" sz="2400" dirty="0" err="1"/>
              <a:t>hingga</a:t>
            </a:r>
            <a:r>
              <a:rPr lang="en-US" sz="2400" dirty="0"/>
              <a:t> 100 cm. </a:t>
            </a:r>
            <a:r>
              <a:rPr lang="en-US" sz="2400" dirty="0" err="1"/>
              <a:t>Akarnya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rimpang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daging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kuning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kemerahan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bau</a:t>
            </a:r>
            <a:r>
              <a:rPr lang="en-US" sz="2400" dirty="0"/>
              <a:t> </a:t>
            </a:r>
            <a:r>
              <a:rPr lang="en-US" sz="2400" dirty="0" err="1"/>
              <a:t>menyengat</a:t>
            </a:r>
            <a:r>
              <a:rPr lang="en-US" sz="2400" dirty="0"/>
              <a:t>.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menyirip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15 </a:t>
            </a:r>
            <a:r>
              <a:rPr lang="en-US" sz="2400" dirty="0" err="1"/>
              <a:t>hingga</a:t>
            </a:r>
            <a:r>
              <a:rPr lang="en-US" sz="2400" dirty="0"/>
              <a:t> 23 mm dan </a:t>
            </a:r>
            <a:r>
              <a:rPr lang="en-US" sz="2400" dirty="0" err="1"/>
              <a:t>panjang</a:t>
            </a:r>
            <a:r>
              <a:rPr lang="en-US" sz="2400" dirty="0"/>
              <a:t> 8 </a:t>
            </a:r>
            <a:r>
              <a:rPr lang="en-US" sz="2400" dirty="0" err="1"/>
              <a:t>hingga</a:t>
            </a:r>
            <a:r>
              <a:rPr lang="en-US" sz="2400" dirty="0"/>
              <a:t> 15 mm.</a:t>
            </a:r>
          </a:p>
        </p:txBody>
      </p:sp>
      <p:pic>
        <p:nvPicPr>
          <p:cNvPr id="12290" name="Picture 2" descr="Gambar terkait">
            <a:extLst>
              <a:ext uri="{FF2B5EF4-FFF2-40B4-BE49-F238E27FC236}">
                <a16:creationId xmlns:a16="http://schemas.microsoft.com/office/drawing/2014/main" id="{CA8E0F0C-CDD6-435B-B91D-BB4579D88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02" y="3524713"/>
            <a:ext cx="3912064" cy="32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A48B-375A-4F28-99B3-5D82FE72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jahe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A303-F50A-4D59-9CDA-77D56225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i-FI" sz="2400" b="1" dirty="0"/>
              <a:t>Mengatasi mual dan muntah</a:t>
            </a:r>
          </a:p>
          <a:p>
            <a:pPr marL="457200" indent="-457200">
              <a:buAutoNum type="arabicPeriod"/>
            </a:pPr>
            <a:r>
              <a:rPr lang="fi-FI" sz="2400" b="1" dirty="0"/>
              <a:t>Menghngatkan diri</a:t>
            </a:r>
          </a:p>
          <a:p>
            <a:pPr marL="457200" indent="-457200">
              <a:buAutoNum type="arabicPeriod"/>
            </a:pPr>
            <a:r>
              <a:rPr lang="fi-FI" sz="2400" b="1" dirty="0"/>
              <a:t>Sebagai rempah masakan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Hasil gambar untuk olahan jahe">
            <a:extLst>
              <a:ext uri="{FF2B5EF4-FFF2-40B4-BE49-F238E27FC236}">
                <a16:creationId xmlns:a16="http://schemas.microsoft.com/office/drawing/2014/main" id="{4238FD06-FF80-42D2-8111-17B3D146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04" y="4146804"/>
            <a:ext cx="4269838" cy="25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4F6A-30F1-4F45-A686-4F7846C2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kencur</a:t>
            </a:r>
            <a:endParaRPr lang="en-US" dirty="0"/>
          </a:p>
        </p:txBody>
      </p:sp>
      <p:pic>
        <p:nvPicPr>
          <p:cNvPr id="7170" name="Picture 2" descr="Hasil gambar untuk kencur">
            <a:extLst>
              <a:ext uri="{FF2B5EF4-FFF2-40B4-BE49-F238E27FC236}">
                <a16:creationId xmlns:a16="http://schemas.microsoft.com/office/drawing/2014/main" id="{2E1688E2-1393-4F79-944D-9057BAF17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2" y="2093976"/>
            <a:ext cx="4600087" cy="30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CF97EAB-30C4-4613-80BB-1D41FB962B5B}"/>
              </a:ext>
            </a:extLst>
          </p:cNvPr>
          <p:cNvSpPr txBox="1">
            <a:spLocks/>
          </p:cNvSpPr>
          <p:nvPr/>
        </p:nvSpPr>
        <p:spPr>
          <a:xfrm>
            <a:off x="5387926" y="2158444"/>
            <a:ext cx="6213077" cy="334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“</a:t>
            </a:r>
            <a:r>
              <a:rPr lang="en-US" sz="4800" b="1" dirty="0" err="1"/>
              <a:t>Manfaat</a:t>
            </a:r>
            <a:r>
              <a:rPr lang="en-US" sz="4800" b="1" dirty="0"/>
              <a:t>”</a:t>
            </a:r>
          </a:p>
          <a:p>
            <a:pPr marL="457200" indent="-457200">
              <a:buAutoNum type="arabicPeriod"/>
            </a:pPr>
            <a:r>
              <a:rPr lang="en-US" sz="2400" b="1" dirty="0" err="1"/>
              <a:t>Mengobati</a:t>
            </a:r>
            <a:r>
              <a:rPr lang="en-US" sz="2400" b="1" dirty="0"/>
              <a:t> </a:t>
            </a:r>
            <a:r>
              <a:rPr lang="en-US" sz="2400" b="1" dirty="0" err="1"/>
              <a:t>batuk</a:t>
            </a:r>
            <a:endParaRPr lang="en-US" sz="2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jamu</a:t>
            </a:r>
            <a:endParaRPr lang="en-US" sz="2400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b="1" dirty="0" err="1"/>
              <a:t>Keseleo</a:t>
            </a:r>
            <a:r>
              <a:rPr lang="en-US" sz="2400" b="1" dirty="0"/>
              <a:t> “</a:t>
            </a:r>
            <a:r>
              <a:rPr lang="en-US" sz="2400" b="1" dirty="0" err="1"/>
              <a:t>beras</a:t>
            </a:r>
            <a:r>
              <a:rPr lang="en-US" sz="2400" b="1" dirty="0"/>
              <a:t> </a:t>
            </a:r>
            <a:r>
              <a:rPr lang="en-US" sz="2400" b="1" dirty="0" err="1"/>
              <a:t>kencur</a:t>
            </a:r>
            <a:r>
              <a:rPr lang="en-US" sz="2400" b="1" dirty="0"/>
              <a:t>”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olahan</a:t>
            </a:r>
            <a:r>
              <a:rPr lang="en-US" sz="2400" b="1" dirty="0"/>
              <a:t> </a:t>
            </a:r>
            <a:r>
              <a:rPr lang="en-US" sz="2400" b="1" dirty="0" err="1"/>
              <a:t>masakan</a:t>
            </a:r>
            <a:endParaRPr lang="en-US" sz="2400" b="1" dirty="0"/>
          </a:p>
          <a:p>
            <a:pPr marL="457200" indent="-457200"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50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C443-5299-41FB-8288-B8900CD5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61" y="249996"/>
            <a:ext cx="10058400" cy="1299722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–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kencur</a:t>
            </a:r>
            <a:endParaRPr lang="en-US" dirty="0"/>
          </a:p>
        </p:txBody>
      </p:sp>
      <p:pic>
        <p:nvPicPr>
          <p:cNvPr id="13314" name="Picture 2" descr="Hasil gambar untuk pohon cikur">
            <a:extLst>
              <a:ext uri="{FF2B5EF4-FFF2-40B4-BE49-F238E27FC236}">
                <a16:creationId xmlns:a16="http://schemas.microsoft.com/office/drawing/2014/main" id="{52D92BB4-A11C-43AF-97FC-B3E14E6344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3734811"/>
            <a:ext cx="3757808" cy="28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asil gambar untuk pohon cikur">
            <a:extLst>
              <a:ext uri="{FF2B5EF4-FFF2-40B4-BE49-F238E27FC236}">
                <a16:creationId xmlns:a16="http://schemas.microsoft.com/office/drawing/2014/main" id="{9A66ED65-F54E-4253-BF30-EC01E2EC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3738622"/>
            <a:ext cx="3628761" cy="28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60ABB8-87BD-4355-9D1D-37BA76C79EFA}"/>
              </a:ext>
            </a:extLst>
          </p:cNvPr>
          <p:cNvSpPr/>
          <p:nvPr/>
        </p:nvSpPr>
        <p:spPr>
          <a:xfrm>
            <a:off x="1069848" y="1859340"/>
            <a:ext cx="9902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helai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3 </a:t>
            </a:r>
            <a:r>
              <a:rPr lang="en-US" sz="2400" dirty="0" err="1"/>
              <a:t>lembar</a:t>
            </a:r>
            <a:r>
              <a:rPr lang="en-US" sz="2400" dirty="0"/>
              <a:t>, dan </a:t>
            </a:r>
            <a:r>
              <a:rPr lang="en-US" sz="2400" dirty="0" err="1"/>
              <a:t>bersusun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brhadapan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helai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dan yang lain.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yang </a:t>
            </a:r>
            <a:r>
              <a:rPr lang="en-US" sz="2400" dirty="0" err="1"/>
              <a:t>bersusun</a:t>
            </a:r>
            <a:r>
              <a:rPr lang="en-US" sz="2400" dirty="0"/>
              <a:t> </a:t>
            </a:r>
            <a:r>
              <a:rPr lang="en-US" sz="2400" dirty="0" err="1"/>
              <a:t>setengah</a:t>
            </a:r>
            <a:r>
              <a:rPr lang="en-US" sz="2400" dirty="0"/>
              <a:t> duduk </a:t>
            </a:r>
            <a:r>
              <a:rPr lang="en-US" sz="2400" dirty="0" err="1"/>
              <a:t>dengn</a:t>
            </a:r>
            <a:r>
              <a:rPr lang="en-US" sz="2400" dirty="0"/>
              <a:t> </a:t>
            </a:r>
            <a:r>
              <a:rPr lang="en-US" sz="2400" dirty="0" err="1"/>
              <a:t>kuantum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brjlh</a:t>
            </a:r>
            <a:r>
              <a:rPr lang="en-US" sz="2400" dirty="0"/>
              <a:t> 4-12 </a:t>
            </a:r>
            <a:r>
              <a:rPr lang="en-US" sz="2400" dirty="0" err="1"/>
              <a:t>buah</a:t>
            </a:r>
            <a:r>
              <a:rPr lang="en-US" sz="2400" dirty="0"/>
              <a:t>.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bibir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lembayung</a:t>
            </a:r>
            <a:r>
              <a:rPr lang="en-US" sz="2400" dirty="0"/>
              <a:t>( </a:t>
            </a:r>
            <a:r>
              <a:rPr lang="en-US" sz="2400" dirty="0" err="1"/>
              <a:t>putih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mendominasi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9A05-2BF4-4209-B1E0-19CFF29B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Kunyit</a:t>
            </a:r>
            <a:endParaRPr lang="en-US" dirty="0"/>
          </a:p>
        </p:txBody>
      </p:sp>
      <p:pic>
        <p:nvPicPr>
          <p:cNvPr id="8194" name="Picture 2" descr="Hasil gambar untuk manfaat kunyit">
            <a:extLst>
              <a:ext uri="{FF2B5EF4-FFF2-40B4-BE49-F238E27FC236}">
                <a16:creationId xmlns:a16="http://schemas.microsoft.com/office/drawing/2014/main" id="{5CD606BD-0E56-4070-888B-3319B4F05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" y="3137095"/>
            <a:ext cx="4058877" cy="2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A744DDB-2B5F-4EF0-A5A4-7EA646341385}"/>
              </a:ext>
            </a:extLst>
          </p:cNvPr>
          <p:cNvSpPr txBox="1">
            <a:spLocks/>
          </p:cNvSpPr>
          <p:nvPr/>
        </p:nvSpPr>
        <p:spPr>
          <a:xfrm>
            <a:off x="5387926" y="2158444"/>
            <a:ext cx="6213077" cy="421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“</a:t>
            </a:r>
            <a:r>
              <a:rPr lang="en-US" sz="4800" b="1" dirty="0" err="1"/>
              <a:t>Manfaat</a:t>
            </a:r>
            <a:r>
              <a:rPr lang="en-US" sz="4800" b="1" dirty="0"/>
              <a:t>”</a:t>
            </a:r>
          </a:p>
          <a:p>
            <a:pPr marL="457200" indent="-457200">
              <a:buAutoNum type="arabicPeriod"/>
            </a:pPr>
            <a:r>
              <a:rPr lang="en-US" b="1" dirty="0" err="1"/>
              <a:t>Mencegah</a:t>
            </a:r>
            <a:r>
              <a:rPr lang="en-US" b="1" dirty="0"/>
              <a:t> </a:t>
            </a:r>
            <a:r>
              <a:rPr lang="en-US" b="1" dirty="0" err="1"/>
              <a:t>Kanker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err="1"/>
              <a:t>Meredakan</a:t>
            </a:r>
            <a:r>
              <a:rPr lang="en-US" b="1" dirty="0"/>
              <a:t> </a:t>
            </a:r>
            <a:r>
              <a:rPr lang="en-US" b="1" dirty="0" err="1"/>
              <a:t>Maagh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err="1"/>
              <a:t>Obat</a:t>
            </a:r>
            <a:r>
              <a:rPr lang="en-US" b="1" dirty="0"/>
              <a:t> </a:t>
            </a:r>
            <a:r>
              <a:rPr lang="en-US" b="1" dirty="0" err="1"/>
              <a:t>Diare</a:t>
            </a:r>
            <a:endParaRPr lang="en-US" b="1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b="1" dirty="0" err="1"/>
              <a:t>Mengempiskan</a:t>
            </a:r>
            <a:r>
              <a:rPr lang="en-US" b="1" dirty="0"/>
              <a:t> </a:t>
            </a:r>
            <a:r>
              <a:rPr lang="en-US" b="1" dirty="0" err="1"/>
              <a:t>perut</a:t>
            </a:r>
            <a:r>
              <a:rPr lang="en-US" b="1" dirty="0"/>
              <a:t> </a:t>
            </a:r>
            <a:r>
              <a:rPr lang="en-US" b="1" dirty="0" err="1"/>
              <a:t>kembung</a:t>
            </a:r>
            <a:endParaRPr lang="en-US" b="1" dirty="0"/>
          </a:p>
          <a:p>
            <a:pPr marL="457200" indent="-457200">
              <a:buAutoNum type="arabicPeriod"/>
            </a:pPr>
            <a:r>
              <a:rPr lang="en-US" b="1" dirty="0" err="1"/>
              <a:t>Meredakan</a:t>
            </a:r>
            <a:r>
              <a:rPr lang="en-US" b="1" dirty="0"/>
              <a:t> Nyeri </a:t>
            </a:r>
            <a:r>
              <a:rPr lang="en-US" b="1" dirty="0" err="1"/>
              <a:t>Menstruasi</a:t>
            </a:r>
            <a:endParaRPr lang="en-US" b="1" dirty="0"/>
          </a:p>
          <a:p>
            <a:pPr marL="457200" indent="-457200"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12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75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" y="667603"/>
            <a:ext cx="11564156" cy="1063373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basah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(Moist Heat)</a:t>
            </a:r>
            <a:b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9865" y="4053192"/>
            <a:ext cx="832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595" y="2150590"/>
            <a:ext cx="11564156" cy="276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(Boiling)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menutup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bahan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(Poaching)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sedikit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cairan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(Braising)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menyetup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menggulai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(Stewing)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mengkukus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(steaming)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mendidih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(Simmering)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mengetim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6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CDF5-9EA3-430E-BC88-E2DCAB7B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75142"/>
            <a:ext cx="10058400" cy="1609344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–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kunyit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C693-D6BC-4BC1-90E1-BD2A2AC1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53" y="1572768"/>
            <a:ext cx="8369573" cy="4050792"/>
          </a:xfrm>
        </p:spPr>
        <p:txBody>
          <a:bodyPr/>
          <a:lstStyle/>
          <a:p>
            <a:r>
              <a:rPr lang="en-US" sz="2400" dirty="0" err="1"/>
              <a:t>Kunyit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berbatang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kunyit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bercabang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memanjang</a:t>
            </a:r>
            <a:r>
              <a:rPr lang="en-US" sz="2400" dirty="0"/>
              <a:t>.</a:t>
            </a:r>
          </a:p>
          <a:p>
            <a:r>
              <a:rPr lang="en-US" sz="2400" dirty="0"/>
              <a:t>Tinggi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kunyit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0.75 meter.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kunyit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3 </a:t>
            </a:r>
            <a:r>
              <a:rPr lang="en-US" sz="2400" dirty="0" err="1"/>
              <a:t>sampai</a:t>
            </a:r>
            <a:r>
              <a:rPr lang="en-US" sz="2400" dirty="0"/>
              <a:t> 8 </a:t>
            </a:r>
            <a:r>
              <a:rPr lang="en-US" sz="2400" dirty="0" err="1"/>
              <a:t>helai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tanaman</a:t>
            </a:r>
            <a:r>
              <a:rPr lang="en-US" sz="2400" dirty="0"/>
              <a:t> </a:t>
            </a:r>
            <a:r>
              <a:rPr lang="en-US" sz="2400" dirty="0" err="1"/>
              <a:t>kunyit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rimpang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bentukan</a:t>
            </a:r>
            <a:r>
              <a:rPr lang="en-US" sz="2400" dirty="0"/>
              <a:t> </a:t>
            </a:r>
            <a:r>
              <a:rPr lang="en-US" sz="2400" dirty="0" err="1"/>
              <a:t>bercabang</a:t>
            </a:r>
            <a:r>
              <a:rPr lang="en-US" dirty="0"/>
              <a:t>.</a:t>
            </a:r>
          </a:p>
        </p:txBody>
      </p:sp>
      <p:pic>
        <p:nvPicPr>
          <p:cNvPr id="14340" name="Picture 4" descr="Hasil gambar untuk pohon kunyit">
            <a:extLst>
              <a:ext uri="{FF2B5EF4-FFF2-40B4-BE49-F238E27FC236}">
                <a16:creationId xmlns:a16="http://schemas.microsoft.com/office/drawing/2014/main" id="{DD565AD4-D22C-48C3-AA23-F0FE307F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375" y="2413547"/>
            <a:ext cx="3201983" cy="42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1DCF-A2A2-43FB-8AE1-CC4165D6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368" y="484632"/>
            <a:ext cx="10058400" cy="1609344"/>
          </a:xfrm>
        </p:spPr>
        <p:txBody>
          <a:bodyPr/>
          <a:lstStyle/>
          <a:p>
            <a:r>
              <a:rPr lang="en-US" dirty="0" err="1"/>
              <a:t>lengkuas</a:t>
            </a:r>
            <a:endParaRPr lang="en-US" dirty="0"/>
          </a:p>
        </p:txBody>
      </p:sp>
      <p:pic>
        <p:nvPicPr>
          <p:cNvPr id="6146" name="Picture 2" descr="Hasil gambar untuk lengkuas">
            <a:extLst>
              <a:ext uri="{FF2B5EF4-FFF2-40B4-BE49-F238E27FC236}">
                <a16:creationId xmlns:a16="http://schemas.microsoft.com/office/drawing/2014/main" id="{E09A758C-59B0-439C-B190-C56FC8F94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7" y="2377105"/>
            <a:ext cx="4262358" cy="23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63FD3C3-B696-449D-A08E-3E0F80052E75}"/>
              </a:ext>
            </a:extLst>
          </p:cNvPr>
          <p:cNvSpPr txBox="1">
            <a:spLocks/>
          </p:cNvSpPr>
          <p:nvPr/>
        </p:nvSpPr>
        <p:spPr>
          <a:xfrm>
            <a:off x="5387926" y="2158444"/>
            <a:ext cx="6213077" cy="421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“</a:t>
            </a:r>
            <a:r>
              <a:rPr lang="en-US" sz="4800" b="1" dirty="0" err="1"/>
              <a:t>Manfaat</a:t>
            </a:r>
            <a:r>
              <a:rPr lang="en-US" sz="4800" b="1" dirty="0"/>
              <a:t>”</a:t>
            </a:r>
          </a:p>
          <a:p>
            <a:pPr marL="0" indent="0">
              <a:buNone/>
            </a:pPr>
            <a:r>
              <a:rPr lang="en-US" sz="2400" b="1" dirty="0"/>
              <a:t>1</a:t>
            </a:r>
            <a:r>
              <a:rPr lang="en-US" sz="2300" b="1" dirty="0"/>
              <a:t>. </a:t>
            </a:r>
            <a:r>
              <a:rPr lang="en-US" sz="2300" b="1" dirty="0" err="1"/>
              <a:t>Meringankan</a:t>
            </a:r>
            <a:r>
              <a:rPr lang="en-US" sz="2300" b="1" dirty="0"/>
              <a:t> </a:t>
            </a:r>
            <a:r>
              <a:rPr lang="en-US" sz="2300" b="1" dirty="0" err="1"/>
              <a:t>Batuk</a:t>
            </a:r>
            <a:r>
              <a:rPr lang="en-US" sz="2300" b="1" dirty="0"/>
              <a:t> dan </a:t>
            </a:r>
            <a:r>
              <a:rPr lang="en-US" sz="2300" b="1" dirty="0" err="1"/>
              <a:t>Sakit</a:t>
            </a:r>
            <a:r>
              <a:rPr lang="en-US" sz="2300" b="1" dirty="0"/>
              <a:t> </a:t>
            </a:r>
            <a:r>
              <a:rPr lang="en-US" sz="2300" b="1" dirty="0" err="1"/>
              <a:t>Tenggorokan</a:t>
            </a: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2. </a:t>
            </a:r>
            <a:r>
              <a:rPr lang="en-US" sz="2300" b="1" dirty="0" err="1"/>
              <a:t>Sebagai</a:t>
            </a:r>
            <a:r>
              <a:rPr lang="en-US" sz="2300" b="1" dirty="0"/>
              <a:t> </a:t>
            </a:r>
            <a:r>
              <a:rPr lang="en-US" sz="2300" b="1" dirty="0" err="1"/>
              <a:t>rempah</a:t>
            </a:r>
            <a:r>
              <a:rPr lang="en-US" sz="2300" b="1" dirty="0"/>
              <a:t> </a:t>
            </a:r>
            <a:r>
              <a:rPr lang="en-US" sz="2300" b="1" dirty="0" err="1"/>
              <a:t>masakan</a:t>
            </a:r>
            <a:r>
              <a:rPr lang="en-US" sz="2300" b="1" dirty="0"/>
              <a:t> ex. </a:t>
            </a:r>
            <a:r>
              <a:rPr lang="en-US" sz="2300" b="1" dirty="0" err="1"/>
              <a:t>Sayur</a:t>
            </a:r>
            <a:r>
              <a:rPr lang="en-US" sz="2300" b="1" dirty="0"/>
              <a:t> </a:t>
            </a:r>
            <a:r>
              <a:rPr lang="en-US" sz="2300" b="1" dirty="0" err="1"/>
              <a:t>asem</a:t>
            </a:r>
            <a:r>
              <a:rPr lang="en-US" sz="2300" b="1" dirty="0"/>
              <a:t>, </a:t>
            </a:r>
            <a:r>
              <a:rPr lang="en-US" sz="2300" b="1" dirty="0" err="1"/>
              <a:t>masakan</a:t>
            </a:r>
            <a:r>
              <a:rPr lang="en-US" sz="2300" b="1" dirty="0"/>
              <a:t> yang </a:t>
            </a:r>
            <a:r>
              <a:rPr lang="en-US" sz="2300" b="1" dirty="0" err="1"/>
              <a:t>ditumis</a:t>
            </a:r>
            <a:r>
              <a:rPr lang="en-US" sz="2300" b="1" dirty="0"/>
              <a:t>.</a:t>
            </a:r>
          </a:p>
          <a:p>
            <a:pPr marL="0" indent="0">
              <a:buNone/>
            </a:pPr>
            <a:r>
              <a:rPr lang="en-US" sz="2300" b="1" dirty="0"/>
              <a:t>3. </a:t>
            </a:r>
            <a:r>
              <a:rPr lang="en-US" sz="2300" b="1" dirty="0" err="1"/>
              <a:t>Memperlancar</a:t>
            </a:r>
            <a:r>
              <a:rPr lang="en-US" sz="2300" b="1" dirty="0"/>
              <a:t> </a:t>
            </a:r>
            <a:r>
              <a:rPr lang="en-US" sz="2300" b="1" dirty="0" err="1"/>
              <a:t>pencernaan</a:t>
            </a:r>
            <a:r>
              <a:rPr lang="en-US" sz="2300" b="1" dirty="0"/>
              <a:t>.</a:t>
            </a:r>
          </a:p>
          <a:p>
            <a:pPr marL="0" indent="0">
              <a:buNone/>
            </a:pPr>
            <a:r>
              <a:rPr lang="en-US" sz="2300" b="1" dirty="0"/>
              <a:t>4. </a:t>
            </a:r>
            <a:r>
              <a:rPr lang="en-US" sz="2300" b="1" dirty="0" err="1"/>
              <a:t>Meningkatkan</a:t>
            </a:r>
            <a:r>
              <a:rPr lang="en-US" sz="2300" b="1" dirty="0"/>
              <a:t> </a:t>
            </a:r>
            <a:r>
              <a:rPr lang="en-US" sz="2300" b="1" dirty="0" err="1"/>
              <a:t>Kesuburan</a:t>
            </a:r>
            <a:r>
              <a:rPr lang="en-US" sz="2300" b="1" dirty="0"/>
              <a:t> </a:t>
            </a:r>
            <a:r>
              <a:rPr lang="en-US" sz="2300" b="1" dirty="0" err="1"/>
              <a:t>Pria</a:t>
            </a:r>
            <a:endParaRPr lang="en-US" sz="2300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438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A2E0-EB12-4F9A-A6F1-3D7C4BCA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5143"/>
            <a:ext cx="10058400" cy="1609344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–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lengkuas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5EB3-F493-42C1-9E4D-CDF0791F6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67" y="1784487"/>
            <a:ext cx="10550066" cy="229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Lengkuas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laos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tekstur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kasar</a:t>
            </a:r>
            <a:r>
              <a:rPr lang="en-US" sz="2400" dirty="0"/>
              <a:t> dan </a:t>
            </a:r>
            <a:r>
              <a:rPr lang="en-US" sz="2400" dirty="0" err="1"/>
              <a:t>memiliki</a:t>
            </a:r>
            <a:r>
              <a:rPr lang="en-US" sz="2400" dirty="0"/>
              <a:t> aroma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. </a:t>
            </a:r>
            <a:r>
              <a:rPr lang="en-US" sz="2400" dirty="0" err="1"/>
              <a:t>Dagingnya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dan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berserat</a:t>
            </a:r>
            <a:r>
              <a:rPr lang="en-US" sz="2400" dirty="0"/>
              <a:t>. </a:t>
            </a:r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bumbu</a:t>
            </a:r>
            <a:r>
              <a:rPr lang="en-US" sz="2400" dirty="0"/>
              <a:t> </a:t>
            </a:r>
            <a:r>
              <a:rPr lang="en-US" sz="2400" dirty="0" err="1"/>
              <a:t>masakan</a:t>
            </a:r>
            <a:r>
              <a:rPr lang="en-US" sz="2400" dirty="0"/>
              <a:t>, </a:t>
            </a:r>
            <a:r>
              <a:rPr lang="en-US" sz="2400" dirty="0" err="1"/>
              <a:t>menurut</a:t>
            </a:r>
            <a:r>
              <a:rPr lang="en-US" sz="2400" dirty="0"/>
              <a:t> orang </a:t>
            </a:r>
            <a:r>
              <a:rPr lang="en-US" sz="2400" dirty="0" err="1"/>
              <a:t>dulu</a:t>
            </a:r>
            <a:r>
              <a:rPr lang="en-US" sz="2400" dirty="0"/>
              <a:t> </a:t>
            </a:r>
            <a:r>
              <a:rPr lang="en-US" sz="2400" dirty="0" err="1"/>
              <a:t>lengkuas</a:t>
            </a:r>
            <a:r>
              <a:rPr lang="en-US" sz="2400" dirty="0"/>
              <a:t> juga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khasiat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mengobati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.</a:t>
            </a:r>
          </a:p>
        </p:txBody>
      </p:sp>
      <p:pic>
        <p:nvPicPr>
          <p:cNvPr id="15362" name="Picture 2" descr="Hasil gambar untuk pohon lengkuas">
            <a:extLst>
              <a:ext uri="{FF2B5EF4-FFF2-40B4-BE49-F238E27FC236}">
                <a16:creationId xmlns:a16="http://schemas.microsoft.com/office/drawing/2014/main" id="{9467ED2E-8A0C-4C92-AC2E-CAC8B57A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34" y="3581327"/>
            <a:ext cx="2841820" cy="28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sil gambar untuk pohon lengkuas">
            <a:extLst>
              <a:ext uri="{FF2B5EF4-FFF2-40B4-BE49-F238E27FC236}">
                <a16:creationId xmlns:a16="http://schemas.microsoft.com/office/drawing/2014/main" id="{B68D39A6-CA20-462F-9B7C-B4B08D981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3" y="3581327"/>
            <a:ext cx="4569936" cy="28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asil gambar untuk jinten">
            <a:extLst>
              <a:ext uri="{FF2B5EF4-FFF2-40B4-BE49-F238E27FC236}">
                <a16:creationId xmlns:a16="http://schemas.microsoft.com/office/drawing/2014/main" id="{9DC4D939-9EB9-40D3-B116-A88F6AA47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8" y="8918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mbu dapur - bunga lawang">
            <a:extLst>
              <a:ext uri="{FF2B5EF4-FFF2-40B4-BE49-F238E27FC236}">
                <a16:creationId xmlns:a16="http://schemas.microsoft.com/office/drawing/2014/main" id="{33994B7A-DF4B-49C4-B894-A639449E8D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02" y="562043"/>
            <a:ext cx="3685736" cy="211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asil gambar untuk pala">
            <a:extLst>
              <a:ext uri="{FF2B5EF4-FFF2-40B4-BE49-F238E27FC236}">
                <a16:creationId xmlns:a16="http://schemas.microsoft.com/office/drawing/2014/main" id="{F670DA7F-9BC6-4FBF-956A-D9DBDA6C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509"/>
            <a:ext cx="2985403" cy="200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i Lho 15 Rempah Rahasia yang Bikin Masakan Indonesia Sedap Abis!">
            <a:extLst>
              <a:ext uri="{FF2B5EF4-FFF2-40B4-BE49-F238E27FC236}">
                <a16:creationId xmlns:a16="http://schemas.microsoft.com/office/drawing/2014/main" id="{05404500-E307-4D17-AFD2-A4902B42D1B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12" y="4563486"/>
            <a:ext cx="3768969" cy="200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ni Lho 15 Rempah Rahasia yang Bikin Masakan Indonesia Sedap Abis!">
            <a:extLst>
              <a:ext uri="{FF2B5EF4-FFF2-40B4-BE49-F238E27FC236}">
                <a16:creationId xmlns:a16="http://schemas.microsoft.com/office/drawing/2014/main" id="{DB502202-1186-4E49-8FB1-67A39CD6C5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46" y="891892"/>
            <a:ext cx="3273318" cy="198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ni Lho 15 Rempah Rahasia yang Bikin Masakan Indonesia Sedap Abis!">
            <a:extLst>
              <a:ext uri="{FF2B5EF4-FFF2-40B4-BE49-F238E27FC236}">
                <a16:creationId xmlns:a16="http://schemas.microsoft.com/office/drawing/2014/main" id="{43E65563-67E4-4078-BC40-B028FFC15BD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90" y="4328509"/>
            <a:ext cx="3273319" cy="24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6F992AF-AE99-44B5-81D2-21BEA835D602}"/>
              </a:ext>
            </a:extLst>
          </p:cNvPr>
          <p:cNvSpPr txBox="1">
            <a:spLocks/>
          </p:cNvSpPr>
          <p:nvPr/>
        </p:nvSpPr>
        <p:spPr>
          <a:xfrm>
            <a:off x="1029250" y="2825755"/>
            <a:ext cx="1538589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jinten</a:t>
            </a:r>
            <a:endParaRPr lang="en-US" sz="48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6C4D68-184E-490E-ABBD-ABFFAA43436C}"/>
              </a:ext>
            </a:extLst>
          </p:cNvPr>
          <p:cNvSpPr txBox="1">
            <a:spLocks/>
          </p:cNvSpPr>
          <p:nvPr/>
        </p:nvSpPr>
        <p:spPr>
          <a:xfrm>
            <a:off x="3989655" y="2825755"/>
            <a:ext cx="3195308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Kembang</a:t>
            </a:r>
            <a:r>
              <a:rPr lang="en-US" sz="4800" b="1" dirty="0"/>
              <a:t> </a:t>
            </a:r>
            <a:r>
              <a:rPr lang="en-US" sz="4800" b="1" dirty="0" err="1"/>
              <a:t>pekak</a:t>
            </a:r>
            <a:endParaRPr lang="en-US" sz="4800" b="1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A3E55A2-4CA5-4B87-B2C6-647203675D47}"/>
              </a:ext>
            </a:extLst>
          </p:cNvPr>
          <p:cNvSpPr txBox="1">
            <a:spLocks/>
          </p:cNvSpPr>
          <p:nvPr/>
        </p:nvSpPr>
        <p:spPr>
          <a:xfrm>
            <a:off x="8481527" y="3044416"/>
            <a:ext cx="3195308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Kayu</a:t>
            </a:r>
            <a:r>
              <a:rPr lang="en-US" sz="4800" b="1" dirty="0"/>
              <a:t> </a:t>
            </a:r>
            <a:r>
              <a:rPr lang="en-US" sz="4800" b="1" dirty="0" err="1"/>
              <a:t>manis</a:t>
            </a:r>
            <a:endParaRPr lang="en-US" sz="4800" b="1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14998DC-E7C4-49A9-8D68-3A85926B3B98}"/>
              </a:ext>
            </a:extLst>
          </p:cNvPr>
          <p:cNvSpPr txBox="1">
            <a:spLocks/>
          </p:cNvSpPr>
          <p:nvPr/>
        </p:nvSpPr>
        <p:spPr>
          <a:xfrm>
            <a:off x="970185" y="6295957"/>
            <a:ext cx="1463526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pala</a:t>
            </a:r>
            <a:endParaRPr lang="en-US" sz="48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222F107-5B03-409F-91C1-C0855999B846}"/>
              </a:ext>
            </a:extLst>
          </p:cNvPr>
          <p:cNvSpPr txBox="1">
            <a:spLocks/>
          </p:cNvSpPr>
          <p:nvPr/>
        </p:nvSpPr>
        <p:spPr>
          <a:xfrm>
            <a:off x="4312613" y="6478225"/>
            <a:ext cx="3195308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Lada/</a:t>
            </a:r>
            <a:r>
              <a:rPr lang="en-US" sz="4800" b="1" dirty="0" err="1"/>
              <a:t>merica</a:t>
            </a:r>
            <a:endParaRPr lang="en-US" sz="4800" b="1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3DA1FA1-0BB2-4E9A-8BF0-5930F015F169}"/>
              </a:ext>
            </a:extLst>
          </p:cNvPr>
          <p:cNvSpPr txBox="1">
            <a:spLocks/>
          </p:cNvSpPr>
          <p:nvPr/>
        </p:nvSpPr>
        <p:spPr>
          <a:xfrm>
            <a:off x="9250682" y="5275385"/>
            <a:ext cx="3273319" cy="465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kapolaga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61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3A14-F2E3-4F5C-B83C-88208A41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ni Lho 15 Rempah Rahasia yang Bikin Masakan Indonesia Sedap Abis!">
            <a:extLst>
              <a:ext uri="{FF2B5EF4-FFF2-40B4-BE49-F238E27FC236}">
                <a16:creationId xmlns:a16="http://schemas.microsoft.com/office/drawing/2014/main" id="{79C6222D-A484-4F54-B0D1-75DFDAAF6A3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8" y="324440"/>
            <a:ext cx="3449175" cy="259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ni Lho 15 Rempah Rahasia yang Bikin Masakan Indonesia Sedap Abis!">
            <a:extLst>
              <a:ext uri="{FF2B5EF4-FFF2-40B4-BE49-F238E27FC236}">
                <a16:creationId xmlns:a16="http://schemas.microsoft.com/office/drawing/2014/main" id="{5A42803D-41E8-4103-9AA8-ABBC423A14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09" y="324799"/>
            <a:ext cx="3765453" cy="259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umbu dapur">
            <a:extLst>
              <a:ext uri="{FF2B5EF4-FFF2-40B4-BE49-F238E27FC236}">
                <a16:creationId xmlns:a16="http://schemas.microsoft.com/office/drawing/2014/main" id="{0E971DF8-BB1B-4C5B-B759-81D84D1D90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54" y="3752916"/>
            <a:ext cx="3449175" cy="289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bumbu dapur - daun salam">
            <a:extLst>
              <a:ext uri="{FF2B5EF4-FFF2-40B4-BE49-F238E27FC236}">
                <a16:creationId xmlns:a16="http://schemas.microsoft.com/office/drawing/2014/main" id="{2A026C52-7C2A-43C9-AFBF-E9690AF9E20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08" y="3752916"/>
            <a:ext cx="3765453" cy="2890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F6B3338-F362-417A-9EBC-F8B19F0ADF95}"/>
              </a:ext>
            </a:extLst>
          </p:cNvPr>
          <p:cNvSpPr txBox="1">
            <a:spLocks/>
          </p:cNvSpPr>
          <p:nvPr/>
        </p:nvSpPr>
        <p:spPr>
          <a:xfrm>
            <a:off x="1977149" y="2991678"/>
            <a:ext cx="2073952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ketumbar</a:t>
            </a:r>
            <a:endParaRPr lang="en-US" sz="48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ACB4261-2532-4E16-B7A0-CEC4E5B8CFCA}"/>
              </a:ext>
            </a:extLst>
          </p:cNvPr>
          <p:cNvSpPr txBox="1">
            <a:spLocks/>
          </p:cNvSpPr>
          <p:nvPr/>
        </p:nvSpPr>
        <p:spPr>
          <a:xfrm>
            <a:off x="8010892" y="6209959"/>
            <a:ext cx="2539877" cy="646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/>
              <a:t>Daun</a:t>
            </a:r>
            <a:r>
              <a:rPr lang="en-US" sz="4800" b="1" dirty="0"/>
              <a:t> </a:t>
            </a:r>
            <a:r>
              <a:rPr lang="en-US" sz="4800" b="1" dirty="0" err="1"/>
              <a:t>salam</a:t>
            </a:r>
            <a:endParaRPr lang="en-US" sz="48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E423B99-8851-466C-A009-8ED6608DEAD9}"/>
              </a:ext>
            </a:extLst>
          </p:cNvPr>
          <p:cNvSpPr txBox="1">
            <a:spLocks/>
          </p:cNvSpPr>
          <p:nvPr/>
        </p:nvSpPr>
        <p:spPr>
          <a:xfrm>
            <a:off x="2167742" y="5991298"/>
            <a:ext cx="1692765" cy="4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err="1"/>
              <a:t>sereh</a:t>
            </a:r>
            <a:endParaRPr lang="en-US" sz="3200" b="1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39F3043-2D18-471F-B4D1-C2FD8A04D74B}"/>
              </a:ext>
            </a:extLst>
          </p:cNvPr>
          <p:cNvSpPr txBox="1">
            <a:spLocks/>
          </p:cNvSpPr>
          <p:nvPr/>
        </p:nvSpPr>
        <p:spPr>
          <a:xfrm>
            <a:off x="7883235" y="3038378"/>
            <a:ext cx="2073952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kemiri</a:t>
            </a:r>
          </a:p>
        </p:txBody>
      </p:sp>
    </p:spTree>
    <p:extLst>
      <p:ext uri="{BB962C8B-B14F-4D97-AF65-F5344CB8AC3E}">
        <p14:creationId xmlns:p14="http://schemas.microsoft.com/office/powerpoint/2010/main" val="32207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8615-7FD8-499A-9AE8-1ED77898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795" y="0"/>
            <a:ext cx="10058400" cy="1111038"/>
          </a:xfrm>
        </p:spPr>
        <p:txBody>
          <a:bodyPr/>
          <a:lstStyle/>
          <a:p>
            <a:r>
              <a:rPr lang="en-US" b="1" dirty="0" err="1"/>
              <a:t>Penyajian</a:t>
            </a:r>
            <a:r>
              <a:rPr lang="en-US" b="1" dirty="0"/>
              <a:t> dan </a:t>
            </a:r>
            <a:r>
              <a:rPr lang="en-US" b="1" dirty="0" err="1"/>
              <a:t>pengemasan</a:t>
            </a:r>
            <a:endParaRPr lang="en-US" b="1" dirty="0"/>
          </a:p>
        </p:txBody>
      </p:sp>
      <p:pic>
        <p:nvPicPr>
          <p:cNvPr id="16386" name="Picture 2" descr="Hasil gambar untuk penyajian dan pengemasan">
            <a:extLst>
              <a:ext uri="{FF2B5EF4-FFF2-40B4-BE49-F238E27FC236}">
                <a16:creationId xmlns:a16="http://schemas.microsoft.com/office/drawing/2014/main" id="{E15E2B6E-E8C3-4E17-8F77-BE359826A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39"/>
            <a:ext cx="12192000" cy="59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8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D417-CA96-469A-9DB0-AD1DD2CA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F1E70-9849-49C4-87CD-FA6C7EF2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858672"/>
            <a:ext cx="11208727" cy="1609344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menyuguhkan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orang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diperjualbelikan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ditata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, </a:t>
            </a:r>
            <a:r>
              <a:rPr lang="en-US" sz="2400" dirty="0" err="1"/>
              <a:t>bentuk</a:t>
            </a:r>
            <a:r>
              <a:rPr lang="en-US" sz="2400" dirty="0"/>
              <a:t>, rasa, &amp;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</a:t>
            </a:r>
            <a:r>
              <a:rPr lang="en-US" sz="2400" dirty="0" err="1"/>
              <a:t>sajian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”</a:t>
            </a:r>
          </a:p>
        </p:txBody>
      </p:sp>
      <p:pic>
        <p:nvPicPr>
          <p:cNvPr id="17410" name="Picture 2" descr="Hasil gambar untuk penyajian tradisional">
            <a:extLst>
              <a:ext uri="{FF2B5EF4-FFF2-40B4-BE49-F238E27FC236}">
                <a16:creationId xmlns:a16="http://schemas.microsoft.com/office/drawing/2014/main" id="{DBE9F2E5-B9BC-4BF8-BA6D-BB0B5000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3" y="3232712"/>
            <a:ext cx="4374980" cy="29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asil gambar untuk penyajian tradisional">
            <a:extLst>
              <a:ext uri="{FF2B5EF4-FFF2-40B4-BE49-F238E27FC236}">
                <a16:creationId xmlns:a16="http://schemas.microsoft.com/office/drawing/2014/main" id="{62138A00-06A6-4741-AA3E-ABF3EBA0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18" y="3232712"/>
            <a:ext cx="4374980" cy="2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12B3-3A2C-407B-8D93-207DD620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pengemasan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2FD0-BE32-404A-B6D0-20DDCB31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29584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Tarik dan </a:t>
            </a:r>
            <a:r>
              <a:rPr lang="en-US" dirty="0" err="1"/>
              <a:t>pembeda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merk</a:t>
            </a:r>
            <a:r>
              <a:rPr lang="en-US" dirty="0"/>
              <a:t> </a:t>
            </a:r>
            <a:r>
              <a:rPr lang="en-US" dirty="0" err="1"/>
              <a:t>makanan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dan </a:t>
            </a:r>
            <a:r>
              <a:rPr lang="en-US" dirty="0" err="1"/>
              <a:t>merk</a:t>
            </a:r>
            <a:r>
              <a:rPr lang="en-US" dirty="0"/>
              <a:t>, </a:t>
            </a:r>
            <a:r>
              <a:rPr lang="en-US" dirty="0" err="1"/>
              <a:t>komposisi</a:t>
            </a:r>
            <a:r>
              <a:rPr lang="en-US" dirty="0"/>
              <a:t>,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sampe</a:t>
            </a:r>
            <a:r>
              <a:rPr lang="en-US" dirty="0"/>
              <a:t> kata-kata </a:t>
            </a:r>
            <a:r>
              <a:rPr lang="en-US" dirty="0" err="1"/>
              <a:t>bijak</a:t>
            </a:r>
            <a:r>
              <a:rPr lang="en-US" dirty="0"/>
              <a:t>.</a:t>
            </a:r>
          </a:p>
        </p:txBody>
      </p:sp>
      <p:pic>
        <p:nvPicPr>
          <p:cNvPr id="18434" name="Picture 2" descr="Gambar terkait">
            <a:extLst>
              <a:ext uri="{FF2B5EF4-FFF2-40B4-BE49-F238E27FC236}">
                <a16:creationId xmlns:a16="http://schemas.microsoft.com/office/drawing/2014/main" id="{75B4E0FD-3333-4E97-AE72-A305FFF1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9" y="3568614"/>
            <a:ext cx="5959866" cy="44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4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9F84-5EA0-473B-B611-BFAC27E2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kemasan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A559-5DCE-4803-B117-47BC3E57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Kemasan</a:t>
            </a:r>
            <a:r>
              <a:rPr lang="en-US" sz="2400" dirty="0"/>
              <a:t> primer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9458" name="Picture 2" descr="Hasil gambar untuk contoh kemasan primer">
            <a:extLst>
              <a:ext uri="{FF2B5EF4-FFF2-40B4-BE49-F238E27FC236}">
                <a16:creationId xmlns:a16="http://schemas.microsoft.com/office/drawing/2014/main" id="{961F6BF0-C7C4-4CB9-9AAA-EC514D22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06" y="2926081"/>
            <a:ext cx="4567440" cy="30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asil gambar untuk contoh kemasan primer">
            <a:extLst>
              <a:ext uri="{FF2B5EF4-FFF2-40B4-BE49-F238E27FC236}">
                <a16:creationId xmlns:a16="http://schemas.microsoft.com/office/drawing/2014/main" id="{F9C4C113-3478-498B-9578-FAEECB6E7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29" y="3123028"/>
            <a:ext cx="4013865" cy="21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2ADA-A079-4342-BB8A-AE86A678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874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sekunder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9B97-FAB4-4F84-AFBE-050EA596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20482" name="Picture 2" descr="Hasil gambar untuk contoh kemasan sekunder">
            <a:extLst>
              <a:ext uri="{FF2B5EF4-FFF2-40B4-BE49-F238E27FC236}">
                <a16:creationId xmlns:a16="http://schemas.microsoft.com/office/drawing/2014/main" id="{7E857A8C-5E4A-4D59-83A7-98F022BB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5" y="1533378"/>
            <a:ext cx="4318635" cy="335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asil gambar untuk contoh kemasan sekunder">
            <a:extLst>
              <a:ext uri="{FF2B5EF4-FFF2-40B4-BE49-F238E27FC236}">
                <a16:creationId xmlns:a16="http://schemas.microsoft.com/office/drawing/2014/main" id="{50655771-3CAF-4A60-B058-35DEC871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83" y="2004324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3C709-7104-4F40-B568-1BEA4EE1F3B7}"/>
              </a:ext>
            </a:extLst>
          </p:cNvPr>
          <p:cNvSpPr/>
          <p:nvPr/>
        </p:nvSpPr>
        <p:spPr>
          <a:xfrm>
            <a:off x="5241710" y="4290646"/>
            <a:ext cx="6729896" cy="2469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1B6-58EF-4FB8-AEE5-75D654D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A3CB0C-C956-40CF-8322-452DD205E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32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5FF391-1F82-455D-9ADE-364EF88048E5}"/>
              </a:ext>
            </a:extLst>
          </p:cNvPr>
          <p:cNvSpPr txBox="1">
            <a:spLocks/>
          </p:cNvSpPr>
          <p:nvPr/>
        </p:nvSpPr>
        <p:spPr>
          <a:xfrm>
            <a:off x="4253945" y="804519"/>
            <a:ext cx="7938053" cy="1049235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kering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(Dry Heat Cooking)</a:t>
            </a:r>
            <a:b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65176-140C-497C-8165-474AD2A2EB55}"/>
              </a:ext>
            </a:extLst>
          </p:cNvPr>
          <p:cNvSpPr/>
          <p:nvPr/>
        </p:nvSpPr>
        <p:spPr>
          <a:xfrm>
            <a:off x="5224259" y="2091555"/>
            <a:ext cx="5997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Menggoreng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minyak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(Deep Frying).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A9961-6607-450F-823B-AC71D2BD4364}"/>
              </a:ext>
            </a:extLst>
          </p:cNvPr>
          <p:cNvSpPr/>
          <p:nvPr/>
        </p:nvSpPr>
        <p:spPr>
          <a:xfrm>
            <a:off x="2965854" y="3021853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Menggoreng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minyak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sedikit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(Shallow Frying).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CFE13-70EC-4B9C-A035-3493FA0B21E1}"/>
              </a:ext>
            </a:extLst>
          </p:cNvPr>
          <p:cNvSpPr/>
          <p:nvPr/>
        </p:nvSpPr>
        <p:spPr>
          <a:xfrm>
            <a:off x="2965854" y="3558777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Menumis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Sauteing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C5B85-1C55-4957-BD0A-AF957C5A0E2B}"/>
              </a:ext>
            </a:extLst>
          </p:cNvPr>
          <p:cNvSpPr/>
          <p:nvPr/>
        </p:nvSpPr>
        <p:spPr>
          <a:xfrm>
            <a:off x="2965854" y="4140908"/>
            <a:ext cx="99020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4"/>
            </a:pP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Memanggang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(Baking)</a:t>
            </a:r>
          </a:p>
          <a:p>
            <a:pPr marL="514350" indent="-514350">
              <a:buAutoNum type="alphaUcPeriod" startAt="4"/>
            </a:pP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Membakar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(Grilling)</a:t>
            </a:r>
          </a:p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	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D038B-E490-4424-BA00-4E6A619FF665}"/>
              </a:ext>
            </a:extLst>
          </p:cNvPr>
          <p:cNvSpPr/>
          <p:nvPr/>
        </p:nvSpPr>
        <p:spPr>
          <a:xfrm>
            <a:off x="2965854" y="5943108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61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9853-1F44-481E-B9D3-749A916F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05" y="750167"/>
            <a:ext cx="10058400" cy="9221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tersier</a:t>
            </a:r>
            <a:br>
              <a:rPr lang="en-US" dirty="0"/>
            </a:br>
            <a:endParaRPr lang="en-US" dirty="0"/>
          </a:p>
        </p:txBody>
      </p:sp>
      <p:pic>
        <p:nvPicPr>
          <p:cNvPr id="21506" name="Picture 2" descr="Hasil gambar untuk contoh kemasan tersier">
            <a:extLst>
              <a:ext uri="{FF2B5EF4-FFF2-40B4-BE49-F238E27FC236}">
                <a16:creationId xmlns:a16="http://schemas.microsoft.com/office/drawing/2014/main" id="{1AC0F322-7683-4115-BB80-FFAD087D6B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2" y="1238389"/>
            <a:ext cx="3947307" cy="3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asil gambar untuk contoh kemasan tersier">
            <a:extLst>
              <a:ext uri="{FF2B5EF4-FFF2-40B4-BE49-F238E27FC236}">
                <a16:creationId xmlns:a16="http://schemas.microsoft.com/office/drawing/2014/main" id="{F6225804-3D32-48D9-A24B-5B875DF0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50" y="1315977"/>
            <a:ext cx="4238208" cy="33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Gambar terkait">
            <a:extLst>
              <a:ext uri="{FF2B5EF4-FFF2-40B4-BE49-F238E27FC236}">
                <a16:creationId xmlns:a16="http://schemas.microsoft.com/office/drawing/2014/main" id="{1EB8CABC-E7C4-4275-A2BC-33F9DF67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32" y="4174588"/>
            <a:ext cx="3656445" cy="26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2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86E9-FD79-4BDC-B449-A507D388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520505"/>
            <a:ext cx="11268221" cy="63374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primer</a:t>
            </a:r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/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</a:t>
            </a:r>
            <a:r>
              <a:rPr lang="en-US" sz="2400" b="1" u="sng" dirty="0" err="1"/>
              <a:t>Sekunder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primer.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</a:t>
            </a:r>
            <a:r>
              <a:rPr lang="en-US" sz="2400" b="1" u="sng" dirty="0" err="1"/>
              <a:t>Tersier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yang </a:t>
            </a:r>
            <a:r>
              <a:rPr lang="en-US" sz="2400" dirty="0" err="1"/>
              <a:t>diperuntukan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transport/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86E9-FD79-4BDC-B449-A507D388F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520505"/>
            <a:ext cx="11268221" cy="6337495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primer</a:t>
            </a:r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yang </a:t>
            </a:r>
            <a:r>
              <a:rPr lang="en-US" sz="2400" dirty="0" err="1"/>
              <a:t>berhubungan</a:t>
            </a:r>
            <a:r>
              <a:rPr lang="en-US" sz="2400" dirty="0"/>
              <a:t>/</a:t>
            </a:r>
            <a:r>
              <a:rPr lang="en-US" sz="2400" dirty="0" err="1"/>
              <a:t>kontak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</a:t>
            </a:r>
            <a:r>
              <a:rPr lang="en-US" sz="2400" b="1" u="sng" dirty="0" err="1"/>
              <a:t>Sekunder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primer.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err="1"/>
              <a:t>Kemasan</a:t>
            </a:r>
            <a:r>
              <a:rPr lang="en-US" sz="2400" b="1" u="sng" dirty="0"/>
              <a:t> </a:t>
            </a:r>
            <a:r>
              <a:rPr lang="en-US" sz="2400" b="1" u="sng" dirty="0" err="1"/>
              <a:t>Tersier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err="1"/>
              <a:t>Kemasan</a:t>
            </a:r>
            <a:r>
              <a:rPr lang="en-US" sz="2400" dirty="0"/>
              <a:t> yang </a:t>
            </a:r>
            <a:r>
              <a:rPr lang="en-US" sz="2400" dirty="0" err="1"/>
              <a:t>diperuntukan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 transport/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lain.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6112A2-1BFE-43E2-8553-E86484F70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9133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E67765-112F-410A-9DFA-C2F49A6EA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933" y="1572204"/>
            <a:ext cx="6486367" cy="9221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FAKTOR-FAKTOR DALAM PENYAJIAN/PENGEMASAN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40816E-B478-4318-A9CB-5BC4CB1CEDCE}"/>
              </a:ext>
            </a:extLst>
          </p:cNvPr>
          <p:cNvSpPr txBox="1">
            <a:spLocks/>
          </p:cNvSpPr>
          <p:nvPr/>
        </p:nvSpPr>
        <p:spPr>
          <a:xfrm>
            <a:off x="1975011" y="3405387"/>
            <a:ext cx="10058400" cy="229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Sanitasi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higienis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Cita</a:t>
            </a:r>
            <a:r>
              <a:rPr lang="en-US" sz="2800" dirty="0">
                <a:solidFill>
                  <a:schemeClr val="bg1"/>
                </a:solidFill>
              </a:rPr>
              <a:t> rasa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Warna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tekstur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Alat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kemasan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F9B0-A69C-41F7-BDF0-EBB0A4D4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299" y="662609"/>
            <a:ext cx="9603275" cy="13253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erlin Sans FB" panose="020E0602020502020306" pitchFamily="34" charset="0"/>
              </a:rPr>
              <a:t>LANGKAH DALAM PENGOLAHAN</a:t>
            </a:r>
            <a:endParaRPr lang="en-US" sz="3600" b="1" dirty="0"/>
          </a:p>
        </p:txBody>
      </p:sp>
      <p:pic>
        <p:nvPicPr>
          <p:cNvPr id="1026" name="Picture 2" descr="Hasil gambar untuk gambar orang bingung">
            <a:extLst>
              <a:ext uri="{FF2B5EF4-FFF2-40B4-BE49-F238E27FC236}">
                <a16:creationId xmlns:a16="http://schemas.microsoft.com/office/drawing/2014/main" id="{74888B1F-A31E-426B-B9DE-89B2BEA50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69" y="1724869"/>
            <a:ext cx="6255223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DD59C7-105D-446A-A0FD-CC60AC5B0A42}"/>
              </a:ext>
            </a:extLst>
          </p:cNvPr>
          <p:cNvSpPr/>
          <p:nvPr/>
        </p:nvSpPr>
        <p:spPr>
          <a:xfrm>
            <a:off x="2835769" y="4440887"/>
            <a:ext cx="29550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Perencanaan</a:t>
            </a:r>
            <a:endParaRPr 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Identifikasi</a:t>
            </a: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Ide </a:t>
            </a:r>
            <a:r>
              <a:rPr lang="en-US" sz="28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gagasan</a:t>
            </a: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8E29-2FD3-4E66-8476-3C5F6D51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D5C5D-62C9-4229-970C-8D9863F6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804519"/>
            <a:ext cx="7934739" cy="40445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1EC6-9FAC-4459-843B-9D0614540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489" y="5000634"/>
            <a:ext cx="3946141" cy="210569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Berlin Sans FB" panose="020E0602020502020306" pitchFamily="34" charset="0"/>
              </a:rPr>
              <a:t>Pembuatan</a:t>
            </a:r>
            <a:endParaRPr lang="en-US" sz="3300" dirty="0">
              <a:latin typeface="Berlin Sans FB" panose="020E0602020502020306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err="1">
                <a:latin typeface="Berlin Sans FB" panose="020E0602020502020306" pitchFamily="34" charset="0"/>
              </a:rPr>
              <a:t>Persiapan</a:t>
            </a:r>
            <a:endParaRPr lang="en-US" sz="3300" dirty="0">
              <a:latin typeface="Berlin Sans FB" panose="020E0602020502020306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>
                <a:latin typeface="Berlin Sans FB" panose="020E0602020502020306" pitchFamily="34" charset="0"/>
              </a:rPr>
              <a:t>Proses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8385-1B9D-467C-A9BA-ECC2A5CA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EF-DF8E-435C-A4E2-B1553A9A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501" y="2415909"/>
            <a:ext cx="5439551" cy="2026181"/>
          </a:xfrm>
        </p:spPr>
        <p:txBody>
          <a:bodyPr/>
          <a:lstStyle/>
          <a:p>
            <a:r>
              <a:rPr lang="en-US" sz="2800" dirty="0" err="1">
                <a:latin typeface="Berlin Sans FB Demi" panose="020E0802020502020306" pitchFamily="34" charset="0"/>
              </a:rPr>
              <a:t>Pengemasan</a:t>
            </a:r>
            <a:r>
              <a:rPr lang="en-US" sz="2800" dirty="0">
                <a:latin typeface="Berlin Sans FB Demi" panose="020E0802020502020306" pitchFamily="34" charset="0"/>
              </a:rPr>
              <a:t>/</a:t>
            </a:r>
            <a:r>
              <a:rPr lang="en-US" sz="2800" dirty="0" err="1">
                <a:latin typeface="Berlin Sans FB Demi" panose="020E0802020502020306" pitchFamily="34" charset="0"/>
              </a:rPr>
              <a:t>penyajian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Wadah</a:t>
            </a:r>
            <a:endParaRPr lang="en-US" sz="26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Kemasan</a:t>
            </a:r>
            <a:endParaRPr lang="en-US" sz="2600" dirty="0"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D5C52-0DEE-4B58-8E42-EC103F59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81" y="960581"/>
            <a:ext cx="5992091" cy="39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FC75-7789-478A-B126-D06E37DF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F2A07-17FD-467D-ABA9-7B81B2FA3356}"/>
              </a:ext>
            </a:extLst>
          </p:cNvPr>
          <p:cNvSpPr/>
          <p:nvPr/>
        </p:nvSpPr>
        <p:spPr>
          <a:xfrm>
            <a:off x="7288347" y="250134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Berlin Sans FB Demi" panose="020E0802020502020306" pitchFamily="34" charset="0"/>
              </a:rPr>
              <a:t>Evaluasi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Merasakan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hasil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olahan</a:t>
            </a:r>
            <a:endParaRPr lang="en-US" sz="26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Mengevaluasi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seluruh</a:t>
            </a:r>
            <a:r>
              <a:rPr lang="en-US" sz="2600" dirty="0">
                <a:latin typeface="Berlin Sans FB Demi" panose="020E0802020502020306" pitchFamily="34" charset="0"/>
              </a:rPr>
              <a:t> proses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8B878-1E00-406F-9F47-0C77C3E0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" y="1255721"/>
            <a:ext cx="6883690" cy="43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F444-1D48-43FD-BAC8-50F0B17905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826D1-C7C0-4720-9648-A683BFFF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81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706BD5-D95C-4775-B94F-1BEB9A7E2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25777"/>
            <a:ext cx="7891272" cy="802745"/>
          </a:xfrm>
        </p:spPr>
        <p:txBody>
          <a:bodyPr>
            <a:normAutofit fontScale="92500"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JENIS REMPAH - REMPAH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94A0E6-B703-4321-A1A8-B0B4F71F2CF8}"/>
              </a:ext>
            </a:extLst>
          </p:cNvPr>
          <p:cNvSpPr txBox="1">
            <a:spLocks/>
          </p:cNvSpPr>
          <p:nvPr/>
        </p:nvSpPr>
        <p:spPr>
          <a:xfrm>
            <a:off x="3014869" y="6055255"/>
            <a:ext cx="7891272" cy="802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DAN MANFAATNYA</a:t>
            </a:r>
          </a:p>
        </p:txBody>
      </p:sp>
    </p:spTree>
    <p:extLst>
      <p:ext uri="{BB962C8B-B14F-4D97-AF65-F5344CB8AC3E}">
        <p14:creationId xmlns:p14="http://schemas.microsoft.com/office/powerpoint/2010/main" val="18971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60F8-D53D-4343-AEC3-26349FEF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051" y="150313"/>
            <a:ext cx="10058400" cy="160934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cabai</a:t>
            </a:r>
            <a:endParaRPr lang="en-US" dirty="0"/>
          </a:p>
        </p:txBody>
      </p:sp>
      <p:pic>
        <p:nvPicPr>
          <p:cNvPr id="1026" name="Picture 2" descr="Hasil gambar untuk cabai merah">
            <a:extLst>
              <a:ext uri="{FF2B5EF4-FFF2-40B4-BE49-F238E27FC236}">
                <a16:creationId xmlns:a16="http://schemas.microsoft.com/office/drawing/2014/main" id="{2A636BC8-0EC3-4AE1-8ABF-90B94B194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93" y="1445365"/>
            <a:ext cx="2450725" cy="2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cabai merah">
            <a:extLst>
              <a:ext uri="{FF2B5EF4-FFF2-40B4-BE49-F238E27FC236}">
                <a16:creationId xmlns:a16="http://schemas.microsoft.com/office/drawing/2014/main" id="{148E8025-6BA6-487D-951D-63C8BD2BE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93" y="3987455"/>
            <a:ext cx="2733675" cy="27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cabai hijau">
            <a:extLst>
              <a:ext uri="{FF2B5EF4-FFF2-40B4-BE49-F238E27FC236}">
                <a16:creationId xmlns:a16="http://schemas.microsoft.com/office/drawing/2014/main" id="{FB8B59C8-FCB0-4A14-824A-9D0D1F9D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99" y="4116301"/>
            <a:ext cx="3680791" cy="22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cabai rawit">
            <a:extLst>
              <a:ext uri="{FF2B5EF4-FFF2-40B4-BE49-F238E27FC236}">
                <a16:creationId xmlns:a16="http://schemas.microsoft.com/office/drawing/2014/main" id="{710AD12B-16D2-4BCD-B1D9-240CE24E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08" y="1609344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ACE1088-8515-4557-98FF-C375700C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6" y="3601627"/>
            <a:ext cx="27336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CC7D516-F65F-4E0C-A1EB-671AD37C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1" y="157406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6B4BFA29-52CA-4CD5-9E5C-76B29E7EE6C9}"/>
              </a:ext>
            </a:extLst>
          </p:cNvPr>
          <p:cNvSpPr txBox="1">
            <a:spLocks/>
          </p:cNvSpPr>
          <p:nvPr/>
        </p:nvSpPr>
        <p:spPr>
          <a:xfrm>
            <a:off x="718169" y="3183405"/>
            <a:ext cx="285750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paprika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7A0A3D0-458E-43FD-A8B5-BB84CB57A383}"/>
              </a:ext>
            </a:extLst>
          </p:cNvPr>
          <p:cNvSpPr txBox="1">
            <a:spLocks/>
          </p:cNvSpPr>
          <p:nvPr/>
        </p:nvSpPr>
        <p:spPr>
          <a:xfrm>
            <a:off x="458007" y="6153017"/>
            <a:ext cx="285750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Cabai</a:t>
            </a:r>
            <a:r>
              <a:rPr lang="en-US" sz="4800" b="1" dirty="0"/>
              <a:t> </a:t>
            </a:r>
            <a:r>
              <a:rPr lang="en-US" sz="4800" b="1" dirty="0" err="1"/>
              <a:t>gendot</a:t>
            </a:r>
            <a:endParaRPr lang="en-US" sz="4800" b="1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42BBE6E-63F2-4CF5-83C7-31DD60EBDACC}"/>
              </a:ext>
            </a:extLst>
          </p:cNvPr>
          <p:cNvSpPr txBox="1">
            <a:spLocks/>
          </p:cNvSpPr>
          <p:nvPr/>
        </p:nvSpPr>
        <p:spPr>
          <a:xfrm>
            <a:off x="4045905" y="3287609"/>
            <a:ext cx="285750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Cabai</a:t>
            </a:r>
            <a:r>
              <a:rPr lang="en-US" sz="4800" b="1" dirty="0"/>
              <a:t> </a:t>
            </a:r>
            <a:r>
              <a:rPr lang="en-US" sz="4800" b="1" dirty="0" err="1"/>
              <a:t>merah</a:t>
            </a:r>
            <a:endParaRPr lang="en-US" sz="4800" b="1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9507C59-51EA-4017-B29A-CD650D778D63}"/>
              </a:ext>
            </a:extLst>
          </p:cNvPr>
          <p:cNvSpPr txBox="1">
            <a:spLocks/>
          </p:cNvSpPr>
          <p:nvPr/>
        </p:nvSpPr>
        <p:spPr>
          <a:xfrm>
            <a:off x="4045905" y="6119581"/>
            <a:ext cx="305726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Cabai</a:t>
            </a:r>
            <a:r>
              <a:rPr lang="en-US" sz="4800" b="1" dirty="0"/>
              <a:t> </a:t>
            </a:r>
            <a:r>
              <a:rPr lang="en-US" sz="4800" b="1" dirty="0" err="1"/>
              <a:t>keriting</a:t>
            </a:r>
            <a:endParaRPr lang="en-US" sz="4800" b="1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B20ED8B-00D7-48AA-9752-E5341472B540}"/>
              </a:ext>
            </a:extLst>
          </p:cNvPr>
          <p:cNvSpPr txBox="1">
            <a:spLocks/>
          </p:cNvSpPr>
          <p:nvPr/>
        </p:nvSpPr>
        <p:spPr>
          <a:xfrm>
            <a:off x="8402391" y="3283636"/>
            <a:ext cx="305726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Cabai</a:t>
            </a:r>
            <a:r>
              <a:rPr lang="en-US" sz="4800" b="1" dirty="0"/>
              <a:t> </a:t>
            </a:r>
            <a:r>
              <a:rPr lang="en-US" sz="4800" b="1" dirty="0" err="1"/>
              <a:t>rawit</a:t>
            </a:r>
            <a:endParaRPr lang="en-US" sz="4800" b="1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0D1EF1F-828B-45F0-999A-2CD9BAC5EBAF}"/>
              </a:ext>
            </a:extLst>
          </p:cNvPr>
          <p:cNvSpPr txBox="1">
            <a:spLocks/>
          </p:cNvSpPr>
          <p:nvPr/>
        </p:nvSpPr>
        <p:spPr>
          <a:xfrm>
            <a:off x="8402391" y="6085708"/>
            <a:ext cx="3057260" cy="43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/>
              <a:t>Cabai</a:t>
            </a:r>
            <a:r>
              <a:rPr lang="en-US" sz="4800" b="1" dirty="0"/>
              <a:t> </a:t>
            </a:r>
            <a:r>
              <a:rPr lang="en-US" sz="4800" b="1" dirty="0" err="1"/>
              <a:t>hijau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608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5016</TotalTime>
  <Words>634</Words>
  <Application>Microsoft Office PowerPoint</Application>
  <PresentationFormat>Widescreen</PresentationFormat>
  <Paragraphs>152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Baskerville Old Face</vt:lpstr>
      <vt:lpstr>Berlin Sans FB</vt:lpstr>
      <vt:lpstr>Berlin Sans FB Demi</vt:lpstr>
      <vt:lpstr>Rockwell</vt:lpstr>
      <vt:lpstr>Rockwell Condensed</vt:lpstr>
      <vt:lpstr>Wingdings</vt:lpstr>
      <vt:lpstr>Wood Type</vt:lpstr>
      <vt:lpstr>TEKNIK DALAM PENGOLAHAN</vt:lpstr>
      <vt:lpstr>Teknik pengolahan pangan panas basah (Moist Heat) </vt:lpstr>
      <vt:lpstr>PowerPoint Presentation</vt:lpstr>
      <vt:lpstr>LANGKAH DALAM PENGOLAHAN</vt:lpstr>
      <vt:lpstr>PowerPoint Presentation</vt:lpstr>
      <vt:lpstr>PowerPoint Presentation</vt:lpstr>
      <vt:lpstr>PowerPoint Presentation</vt:lpstr>
      <vt:lpstr>PowerPoint Presentation</vt:lpstr>
      <vt:lpstr>1. Jenis cabai</vt:lpstr>
      <vt:lpstr>Manfaat cabai</vt:lpstr>
      <vt:lpstr>2. Jenis bawang</vt:lpstr>
      <vt:lpstr>Ciri ciri</vt:lpstr>
      <vt:lpstr>Manfaat bawang</vt:lpstr>
      <vt:lpstr>Jenis jahe</vt:lpstr>
      <vt:lpstr>Ciri ciri jahe</vt:lpstr>
      <vt:lpstr>Manfaat jahe</vt:lpstr>
      <vt:lpstr>kencur</vt:lpstr>
      <vt:lpstr>Ciri – ciri kencur</vt:lpstr>
      <vt:lpstr>Kunyit</vt:lpstr>
      <vt:lpstr>Ciri – ciri kunyit</vt:lpstr>
      <vt:lpstr>lengkuas</vt:lpstr>
      <vt:lpstr>Ciri – ciri lengkuas</vt:lpstr>
      <vt:lpstr>PowerPoint Presentation</vt:lpstr>
      <vt:lpstr>PowerPoint Presentation</vt:lpstr>
      <vt:lpstr>Penyajian dan pengemasan</vt:lpstr>
      <vt:lpstr>Pengemasan makanan</vt:lpstr>
      <vt:lpstr>Tujuan pengemasan</vt:lpstr>
      <vt:lpstr>Jenis kemasan</vt:lpstr>
      <vt:lpstr>Kemasan sekunder </vt:lpstr>
      <vt:lpstr>Kemasan tersier </vt:lpstr>
      <vt:lpstr>PowerPoint Presentation</vt:lpstr>
      <vt:lpstr>FAKTOR-FAKTOR DALAM PENYAJIAN/PENGEMASAN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54</cp:revision>
  <dcterms:created xsi:type="dcterms:W3CDTF">2019-10-28T09:36:30Z</dcterms:created>
  <dcterms:modified xsi:type="dcterms:W3CDTF">2020-08-31T03:53:43Z</dcterms:modified>
</cp:coreProperties>
</file>