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78" r:id="rId5"/>
    <p:sldId id="264" r:id="rId6"/>
    <p:sldId id="279" r:id="rId7"/>
    <p:sldId id="258" r:id="rId8"/>
    <p:sldId id="259" r:id="rId9"/>
    <p:sldId id="260" r:id="rId10"/>
    <p:sldId id="261" r:id="rId11"/>
    <p:sldId id="262" r:id="rId12"/>
    <p:sldId id="265" r:id="rId13"/>
    <p:sldId id="267" r:id="rId14"/>
    <p:sldId id="271" r:id="rId15"/>
    <p:sldId id="270" r:id="rId16"/>
    <p:sldId id="273" r:id="rId17"/>
    <p:sldId id="274" r:id="rId18"/>
    <p:sldId id="280" r:id="rId19"/>
    <p:sldId id="281" r:id="rId20"/>
    <p:sldId id="276" r:id="rId21"/>
    <p:sldId id="277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Proses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konsumsi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05" y="1187633"/>
            <a:ext cx="10394707" cy="2907849"/>
          </a:xfrm>
        </p:spPr>
        <p:txBody>
          <a:bodyPr>
            <a:normAutofit/>
          </a:bodyPr>
          <a:lstStyle/>
          <a:p>
            <a:r>
              <a:rPr lang="en-US" sz="2400" cap="none" dirty="0" err="1">
                <a:latin typeface="Bell MT" panose="02020503060305020303" pitchFamily="18" charset="0"/>
              </a:rPr>
              <a:t>Apa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tujuan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dari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pemupukan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dasar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“</a:t>
            </a:r>
            <a:r>
              <a:rPr lang="en-US" sz="2400" b="1" cap="none" dirty="0" err="1">
                <a:latin typeface="Bell MT" panose="02020503060305020303" pitchFamily="18" charset="0"/>
              </a:rPr>
              <a:t>Meningkatkan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kesuburan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tanah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cap="none" dirty="0" err="1">
                <a:latin typeface="Bell MT" panose="02020503060305020303" pitchFamily="18" charset="0"/>
              </a:rPr>
              <a:t>dan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menumbuhkan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pakan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alami</a:t>
            </a:r>
            <a:r>
              <a:rPr lang="en-US" sz="2400" b="1" cap="none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606353" y="31900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Bell MT" panose="02020503060305020303" pitchFamily="18" charset="0"/>
              </a:rPr>
              <a:t> 5. </a:t>
            </a:r>
            <a:r>
              <a:rPr lang="en-US" sz="2800" b="1" cap="none" dirty="0" err="1">
                <a:latin typeface="Bell MT" panose="02020503060305020303" pitchFamily="18" charset="0"/>
              </a:rPr>
              <a:t>Pemupukan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dasar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58" y="1308749"/>
            <a:ext cx="5381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3682" y="1258215"/>
            <a:ext cx="10394707" cy="33111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cap="none" dirty="0" err="1">
                <a:latin typeface="Bell MT" panose="02020503060305020303" pitchFamily="18" charset="0"/>
              </a:rPr>
              <a:t>Pengairan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harus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dilakukan</a:t>
            </a:r>
            <a:r>
              <a:rPr lang="en-US" sz="2400" cap="none" dirty="0">
                <a:latin typeface="Bell MT" panose="02020503060305020303" pitchFamily="18" charset="0"/>
              </a:rPr>
              <a:t> minimal 4-7 </a:t>
            </a:r>
            <a:r>
              <a:rPr lang="en-US" sz="2400" cap="none" dirty="0" err="1">
                <a:latin typeface="Bell MT" panose="02020503060305020303" pitchFamily="18" charset="0"/>
              </a:rPr>
              <a:t>hari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sebelum</a:t>
            </a:r>
            <a:r>
              <a:rPr lang="en-US" sz="2400" cap="none" dirty="0">
                <a:latin typeface="Bell MT" panose="02020503060305020303" pitchFamily="18" charset="0"/>
              </a:rPr>
              <a:t> larva/</a:t>
            </a:r>
            <a:r>
              <a:rPr lang="en-US" sz="2400" cap="none" dirty="0" err="1">
                <a:latin typeface="Bell MT" panose="02020503060305020303" pitchFamily="18" charset="0"/>
              </a:rPr>
              <a:t>benih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ditebar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err="1">
                <a:latin typeface="Bell MT" panose="02020503060305020303" pitchFamily="18" charset="0"/>
              </a:rPr>
              <a:t>Ketinggian</a:t>
            </a:r>
            <a:r>
              <a:rPr lang="en-US" sz="2400" cap="none" dirty="0">
                <a:latin typeface="Bell MT" panose="02020503060305020303" pitchFamily="18" charset="0"/>
              </a:rPr>
              <a:t> air </a:t>
            </a:r>
            <a:r>
              <a:rPr lang="en-US" sz="2400" cap="none" dirty="0" err="1">
                <a:latin typeface="Bell MT" panose="02020503060305020303" pitchFamily="18" charset="0"/>
              </a:rPr>
              <a:t>dalam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:</a:t>
            </a:r>
          </a:p>
          <a:p>
            <a:pPr lvl="1"/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pemijahan</a:t>
            </a:r>
            <a:r>
              <a:rPr lang="en-US" sz="2400" cap="none" dirty="0">
                <a:latin typeface="Bell MT" panose="02020503060305020303" pitchFamily="18" charset="0"/>
              </a:rPr>
              <a:t> 0,75 – 1 m</a:t>
            </a:r>
          </a:p>
          <a:p>
            <a:pPr lvl="1"/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pemeliharan</a:t>
            </a:r>
            <a:r>
              <a:rPr lang="en-US" sz="2400" cap="none" dirty="0">
                <a:latin typeface="Bell MT" panose="02020503060305020303" pitchFamily="18" charset="0"/>
              </a:rPr>
              <a:t> 1 – 1,25 m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582770" y="33807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Bell MT" panose="02020503060305020303" pitchFamily="18" charset="0"/>
              </a:rPr>
              <a:t> 6. </a:t>
            </a:r>
            <a:r>
              <a:rPr lang="en-US" sz="2800" b="1" cap="none" dirty="0" err="1">
                <a:latin typeface="Bell MT" panose="02020503060305020303" pitchFamily="18" charset="0"/>
              </a:rPr>
              <a:t>Pengairan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39391" y="674487"/>
            <a:ext cx="10207307" cy="276652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Penebaran</a:t>
            </a:r>
            <a:r>
              <a:rPr lang="en-US" dirty="0"/>
              <a:t> larva/</a:t>
            </a:r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ikan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1" y="474089"/>
            <a:ext cx="4421434" cy="4824659"/>
          </a:xfrm>
        </p:spPr>
      </p:pic>
      <p:sp>
        <p:nvSpPr>
          <p:cNvPr id="6" name="Rectangle 5"/>
          <p:cNvSpPr/>
          <p:nvPr/>
        </p:nvSpPr>
        <p:spPr>
          <a:xfrm>
            <a:off x="5009882" y="938809"/>
            <a:ext cx="6156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Bell MT" panose="02020503060305020303" pitchFamily="18" charset="0"/>
              </a:rPr>
              <a:t>kantong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atau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jerigen</a:t>
            </a:r>
            <a:r>
              <a:rPr lang="en-US" sz="2800" dirty="0">
                <a:latin typeface="Bell MT" panose="02020503060305020303" pitchFamily="18" charset="0"/>
              </a:rPr>
              <a:t> yang </a:t>
            </a:r>
            <a:r>
              <a:rPr lang="en-US" sz="2800" dirty="0" err="1">
                <a:latin typeface="Bell MT" panose="02020503060305020303" pitchFamily="18" charset="0"/>
              </a:rPr>
              <a:t>berisi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benih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langsung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dimasukkan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ke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permukaan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kolam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budidaya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tanpa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dibuka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tutupnya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terlebih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dahulu</a:t>
            </a:r>
            <a:r>
              <a:rPr lang="en-US" sz="2800" dirty="0">
                <a:latin typeface="Bell MT" panose="02020503060305020303" pitchFamily="18" charset="0"/>
              </a:rPr>
              <a:t>. Hal </a:t>
            </a:r>
            <a:r>
              <a:rPr lang="en-US" sz="2800" dirty="0" err="1">
                <a:latin typeface="Bell MT" panose="02020503060305020303" pitchFamily="18" charset="0"/>
              </a:rPr>
              <a:t>ini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dimaksudkan</a:t>
            </a:r>
            <a:r>
              <a:rPr lang="en-US" sz="2800" dirty="0">
                <a:latin typeface="Bell MT" panose="02020503060305020303" pitchFamily="18" charset="0"/>
              </a:rPr>
              <a:t> agar </a:t>
            </a:r>
            <a:r>
              <a:rPr lang="en-US" sz="2800" dirty="0" err="1">
                <a:latin typeface="Bell MT" panose="02020503060305020303" pitchFamily="18" charset="0"/>
              </a:rPr>
              <a:t>terjadi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penyesuaian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antara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suhu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didalam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wadah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dengan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suhu</a:t>
            </a:r>
            <a:r>
              <a:rPr lang="en-US" sz="2800" dirty="0">
                <a:latin typeface="Bell MT" panose="02020503060305020303" pitchFamily="18" charset="0"/>
              </a:rPr>
              <a:t> air </a:t>
            </a:r>
            <a:r>
              <a:rPr lang="en-US" sz="2800" dirty="0" err="1">
                <a:latin typeface="Bell MT" panose="02020503060305020303" pitchFamily="18" charset="0"/>
              </a:rPr>
              <a:t>kolam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budidaya</a:t>
            </a:r>
            <a:r>
              <a:rPr lang="en-US" sz="2800" dirty="0">
                <a:latin typeface="Bell MT" panose="0202050306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9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0" y="527076"/>
            <a:ext cx="6121803" cy="3428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2873" y="10870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kantong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benih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dibuka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. </a:t>
            </a:r>
          </a:p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Untuk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mempercepat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penyesuaian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suhu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dan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pH, </a:t>
            </a:r>
          </a:p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biarkan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air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kolam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budidaya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masuk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kedalam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wadah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Lucida Fax" panose="02060602050505020204" pitchFamily="18" charset="0"/>
              </a:rPr>
              <a:t>benih</a:t>
            </a:r>
            <a:r>
              <a:rPr lang="en-US" sz="2400" dirty="0">
                <a:solidFill>
                  <a:srgbClr val="444444"/>
                </a:solidFill>
                <a:latin typeface="Lucida Fax" panose="02060602050505020204" pitchFamily="18" charset="0"/>
              </a:rPr>
              <a:t>.</a:t>
            </a:r>
            <a:endParaRPr lang="en-US" sz="2400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5" y="631937"/>
            <a:ext cx="4751790" cy="4569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3825" y="14690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Bila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sudah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sesuai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miringkan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wadah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benih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sehingga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benih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keluar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dengan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sendirinya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dan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masuk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dalam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kolam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Rockwell Extra Bold" panose="02060903040505020403" pitchFamily="18" charset="0"/>
              </a:rPr>
              <a:t>budidaya</a:t>
            </a:r>
            <a:r>
              <a:rPr lang="en-US" sz="2400" dirty="0">
                <a:solidFill>
                  <a:srgbClr val="444444"/>
                </a:solidFill>
                <a:latin typeface="Rockwell Extra Bold" panose="02060903040505020403" pitchFamily="18" charset="0"/>
              </a:rPr>
              <a:t>.</a:t>
            </a:r>
            <a:endParaRPr lang="en-US" sz="2400" b="0" i="0" dirty="0">
              <a:solidFill>
                <a:srgbClr val="444444"/>
              </a:solidFill>
              <a:effectLst/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39391" y="674487"/>
            <a:ext cx="10207307" cy="276652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pakan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4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9094"/>
            <a:ext cx="10394707" cy="5065492"/>
          </a:xfrm>
        </p:spPr>
        <p:txBody>
          <a:bodyPr>
            <a:normAutofit/>
          </a:bodyPr>
          <a:lstStyle/>
          <a:p>
            <a:r>
              <a:rPr lang="nb-NO" sz="3200" cap="none" dirty="0">
                <a:latin typeface="Bell MT" panose="02020503060305020303" pitchFamily="18" charset="0"/>
              </a:rPr>
              <a:t>Pelet apung </a:t>
            </a:r>
          </a:p>
          <a:p>
            <a:pPr marL="0" indent="0">
              <a:buNone/>
            </a:pPr>
            <a:endParaRPr lang="nb-NO" sz="3200" cap="none" dirty="0">
              <a:latin typeface="Bell MT" panose="02020503060305020303" pitchFamily="18" charset="0"/>
            </a:endParaRPr>
          </a:p>
          <a:p>
            <a:r>
              <a:rPr lang="en-US" sz="3200" cap="none" dirty="0" err="1">
                <a:latin typeface="Bell MT" panose="02020503060305020303" pitchFamily="18" charset="0"/>
              </a:rPr>
              <a:t>Pelet</a:t>
            </a:r>
            <a:r>
              <a:rPr lang="en-US" sz="3200" cap="none" dirty="0">
                <a:latin typeface="Bell MT" panose="02020503060305020303" pitchFamily="18" charset="0"/>
              </a:rPr>
              <a:t> </a:t>
            </a:r>
            <a:r>
              <a:rPr lang="en-US" sz="3200" cap="none" dirty="0" err="1">
                <a:latin typeface="Bell MT" panose="02020503060305020303" pitchFamily="18" charset="0"/>
              </a:rPr>
              <a:t>tenggelam</a:t>
            </a:r>
            <a:endParaRPr lang="en-US" sz="3200" cap="none" dirty="0">
              <a:latin typeface="Bell MT" panose="02020503060305020303" pitchFamily="18" charset="0"/>
            </a:endParaRPr>
          </a:p>
          <a:p>
            <a:endParaRPr lang="en-US" sz="3200" cap="none" dirty="0">
              <a:latin typeface="Bell MT" panose="02020503060305020303" pitchFamily="18" charset="0"/>
            </a:endParaRPr>
          </a:p>
          <a:p>
            <a:r>
              <a:rPr lang="en-US" sz="3200" cap="none" dirty="0" err="1">
                <a:latin typeface="Bell MT" panose="02020503060305020303" pitchFamily="18" charset="0"/>
              </a:rPr>
              <a:t>Pakan</a:t>
            </a:r>
            <a:r>
              <a:rPr lang="en-US" sz="3200" cap="none" dirty="0">
                <a:latin typeface="Bell MT" panose="02020503060305020303" pitchFamily="18" charset="0"/>
              </a:rPr>
              <a:t> </a:t>
            </a:r>
            <a:r>
              <a:rPr lang="en-US" sz="3200" cap="none" dirty="0" err="1">
                <a:latin typeface="Bell MT" panose="02020503060305020303" pitchFamily="18" charset="0"/>
              </a:rPr>
              <a:t>alami</a:t>
            </a:r>
            <a:endParaRPr lang="en-US" sz="3200" cap="none" dirty="0">
              <a:latin typeface="Bell MT" panose="020205030603050203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06251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4" y="312313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Pelet</a:t>
            </a:r>
            <a:r>
              <a:rPr lang="en-US" dirty="0"/>
              <a:t> </a:t>
            </a:r>
            <a:r>
              <a:rPr lang="en-US" dirty="0" err="1"/>
              <a:t>apung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6" y="1835037"/>
            <a:ext cx="9119206" cy="3123328"/>
          </a:xfrm>
        </p:spPr>
      </p:pic>
    </p:spTree>
    <p:extLst>
      <p:ext uri="{BB962C8B-B14F-4D97-AF65-F5344CB8AC3E}">
        <p14:creationId xmlns:p14="http://schemas.microsoft.com/office/powerpoint/2010/main" val="42611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1" y="737315"/>
            <a:ext cx="5058176" cy="1151965"/>
          </a:xfrm>
        </p:spPr>
        <p:txBody>
          <a:bodyPr/>
          <a:lstStyle/>
          <a:p>
            <a:r>
              <a:rPr lang="en-US" dirty="0" err="1"/>
              <a:t>Pelet</a:t>
            </a:r>
            <a:r>
              <a:rPr lang="en-US" dirty="0"/>
              <a:t> </a:t>
            </a:r>
            <a:r>
              <a:rPr lang="en-US" dirty="0" err="1"/>
              <a:t>tenggelam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6" y="2151230"/>
            <a:ext cx="4836447" cy="32192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1" y="2151230"/>
            <a:ext cx="5272868" cy="33222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46236" y="737315"/>
            <a:ext cx="5058176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Pelet</a:t>
            </a:r>
            <a:r>
              <a:rPr lang="en-US" dirty="0"/>
              <a:t> </a:t>
            </a:r>
            <a:r>
              <a:rPr lang="en-US" dirty="0" err="1"/>
              <a:t>apung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9094"/>
            <a:ext cx="10394707" cy="5065492"/>
          </a:xfrm>
        </p:spPr>
        <p:txBody>
          <a:bodyPr>
            <a:normAutofit/>
          </a:bodyPr>
          <a:lstStyle/>
          <a:p>
            <a:r>
              <a:rPr lang="en-US" sz="2800" b="1" u="sng" cap="none" dirty="0">
                <a:latin typeface="Bell MT" panose="02020503060305020303" pitchFamily="18" charset="0"/>
              </a:rPr>
              <a:t>1.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Persiapan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wadah</a:t>
            </a:r>
            <a:r>
              <a:rPr lang="en-US" sz="2800" b="1" u="sng" cap="none" dirty="0">
                <a:latin typeface="Bell MT" panose="02020503060305020303" pitchFamily="18" charset="0"/>
              </a:rPr>
              <a:t>/</a:t>
            </a:r>
            <a:r>
              <a:rPr lang="en-US" sz="2800" b="1" u="sng" cap="none" dirty="0" err="1">
                <a:latin typeface="Bell MT" panose="02020503060305020303" pitchFamily="18" charset="0"/>
              </a:rPr>
              <a:t>kolam</a:t>
            </a:r>
            <a:endParaRPr lang="en-US" sz="2800" b="1" u="sng" cap="none" dirty="0">
              <a:latin typeface="Bell MT" panose="02020503060305020303" pitchFamily="18" charset="0"/>
            </a:endParaRPr>
          </a:p>
          <a:p>
            <a:r>
              <a:rPr lang="en-US" sz="2800" b="1" u="sng" cap="none" dirty="0">
                <a:latin typeface="Bell MT" panose="02020503060305020303" pitchFamily="18" charset="0"/>
              </a:rPr>
              <a:t>2.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Penebaran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benih</a:t>
            </a:r>
            <a:endParaRPr lang="en-US" sz="2800" b="1" u="sng" cap="none" dirty="0">
              <a:latin typeface="Bell MT" panose="02020503060305020303" pitchFamily="18" charset="0"/>
            </a:endParaRPr>
          </a:p>
          <a:p>
            <a:r>
              <a:rPr lang="en-US" sz="2800" b="1" u="sng" cap="none" dirty="0">
                <a:latin typeface="Bell MT" panose="02020503060305020303" pitchFamily="18" charset="0"/>
              </a:rPr>
              <a:t>3.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Pemberian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pakan</a:t>
            </a:r>
            <a:endParaRPr lang="en-US" sz="2800" b="1" u="sng" cap="none" dirty="0">
              <a:latin typeface="Bell MT" panose="02020503060305020303" pitchFamily="18" charset="0"/>
            </a:endParaRPr>
          </a:p>
          <a:p>
            <a:r>
              <a:rPr lang="en-US" sz="2800" b="1" u="sng" cap="none" dirty="0">
                <a:latin typeface="Bell MT" panose="02020503060305020303" pitchFamily="18" charset="0"/>
              </a:rPr>
              <a:t>4.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Pemeliharaan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kolam</a:t>
            </a:r>
            <a:endParaRPr lang="en-US" sz="2800" b="1" u="sng" cap="none" dirty="0">
              <a:latin typeface="Bell MT" panose="02020503060305020303" pitchFamily="18" charset="0"/>
            </a:endParaRPr>
          </a:p>
          <a:p>
            <a:r>
              <a:rPr lang="en-US" sz="2800" b="1" u="sng" cap="none" dirty="0">
                <a:latin typeface="Bell MT" panose="02020503060305020303" pitchFamily="18" charset="0"/>
              </a:rPr>
              <a:t>5.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Panen</a:t>
            </a:r>
            <a:endParaRPr lang="en-US" sz="2800" b="1" u="sng" cap="none" dirty="0">
              <a:latin typeface="Bell MT" panose="02020503060305020303" pitchFamily="18" charset="0"/>
            </a:endParaRPr>
          </a:p>
          <a:p>
            <a:r>
              <a:rPr lang="en-US" sz="2800" b="1" cap="none" dirty="0">
                <a:latin typeface="Bell MT" panose="02020503060305020303" pitchFamily="18" charset="0"/>
              </a:rPr>
              <a:t>6</a:t>
            </a:r>
            <a:r>
              <a:rPr lang="en-US" sz="2800" b="1" u="sng" cap="none" dirty="0">
                <a:latin typeface="Bell MT" panose="02020503060305020303" pitchFamily="18" charset="0"/>
              </a:rPr>
              <a:t>.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Penanganan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pasca</a:t>
            </a:r>
            <a:r>
              <a:rPr lang="en-US" sz="2800" b="1" u="sng" cap="none" dirty="0">
                <a:latin typeface="Bell MT" panose="02020503060305020303" pitchFamily="18" charset="0"/>
              </a:rPr>
              <a:t> </a:t>
            </a:r>
            <a:r>
              <a:rPr lang="en-US" sz="2800" b="1" u="sng" cap="none" dirty="0" err="1">
                <a:latin typeface="Bell MT" panose="02020503060305020303" pitchFamily="18" charset="0"/>
              </a:rPr>
              <a:t>panen</a:t>
            </a:r>
            <a:endParaRPr lang="en-US" sz="2800" b="1" cap="none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39391" y="674487"/>
            <a:ext cx="10207307" cy="276652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kolam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34852"/>
            <a:ext cx="10394707" cy="5039734"/>
          </a:xfrm>
        </p:spPr>
        <p:txBody>
          <a:bodyPr/>
          <a:lstStyle/>
          <a:p>
            <a:r>
              <a:rPr lang="en-US" sz="2800" b="1" cap="none" dirty="0" err="1">
                <a:latin typeface="Bell MT" panose="02020503060305020303" pitchFamily="18" charset="0"/>
              </a:rPr>
              <a:t>Selalu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cek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vipa</a:t>
            </a:r>
            <a:r>
              <a:rPr lang="en-US" sz="2800" b="1" cap="none" dirty="0">
                <a:latin typeface="Bell MT" panose="02020503060305020303" pitchFamily="18" charset="0"/>
              </a:rPr>
              <a:t> air yang </a:t>
            </a:r>
            <a:r>
              <a:rPr lang="en-US" sz="2800" b="1" cap="none" dirty="0" err="1">
                <a:latin typeface="Bell MT" panose="02020503060305020303" pitchFamily="18" charset="0"/>
              </a:rPr>
              <a:t>mengalir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ke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  <a:p>
            <a:endParaRPr lang="en-US" sz="2800" b="1" cap="none" dirty="0">
              <a:latin typeface="Bell MT" panose="02020503060305020303" pitchFamily="18" charset="0"/>
            </a:endParaRPr>
          </a:p>
          <a:p>
            <a:r>
              <a:rPr lang="en-US" sz="2800" b="1" cap="none" dirty="0" err="1">
                <a:latin typeface="Bell MT" panose="02020503060305020303" pitchFamily="18" charset="0"/>
              </a:rPr>
              <a:t>Membersihkan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sampah</a:t>
            </a:r>
            <a:r>
              <a:rPr lang="en-US" sz="2800" b="1" cap="none" dirty="0">
                <a:latin typeface="Bell MT" panose="02020503060305020303" pitchFamily="18" charset="0"/>
              </a:rPr>
              <a:t> yang </a:t>
            </a:r>
            <a:r>
              <a:rPr lang="en-US" sz="2800" b="1" cap="none" dirty="0" err="1">
                <a:latin typeface="Bell MT" panose="02020503060305020303" pitchFamily="18" charset="0"/>
              </a:rPr>
              <a:t>ada</a:t>
            </a:r>
            <a:r>
              <a:rPr lang="en-US" sz="2800" b="1" cap="none" dirty="0">
                <a:latin typeface="Bell MT" panose="02020503060305020303" pitchFamily="18" charset="0"/>
              </a:rPr>
              <a:t> di </a:t>
            </a:r>
            <a:r>
              <a:rPr lang="en-US" sz="2800" b="1" cap="none" dirty="0" err="1">
                <a:latin typeface="Bell MT" panose="02020503060305020303" pitchFamily="18" charset="0"/>
              </a:rPr>
              <a:t>dalam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  <a:p>
            <a:endParaRPr lang="en-US" sz="2800" b="1" cap="none" dirty="0">
              <a:latin typeface="Bell MT" panose="02020503060305020303" pitchFamily="18" charset="0"/>
            </a:endParaRPr>
          </a:p>
          <a:p>
            <a:r>
              <a:rPr lang="en-US" sz="2800" b="1" cap="none" dirty="0" err="1">
                <a:latin typeface="Bell MT" panose="02020503060305020303" pitchFamily="18" charset="0"/>
              </a:rPr>
              <a:t>Lakukan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pengontrolan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tanggul</a:t>
            </a:r>
            <a:r>
              <a:rPr lang="en-US" sz="2800" b="1" cap="none" dirty="0">
                <a:latin typeface="Bell MT" panose="02020503060305020303" pitchFamily="18" charset="0"/>
              </a:rPr>
              <a:t>/</a:t>
            </a:r>
            <a:r>
              <a:rPr lang="en-US" sz="2800" b="1" cap="none" dirty="0" err="1">
                <a:latin typeface="Bell MT" panose="02020503060305020303" pitchFamily="18" charset="0"/>
              </a:rPr>
              <a:t>dinidng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  <a:p>
            <a:endParaRPr lang="en-US" sz="2800" b="1" cap="none" dirty="0">
              <a:latin typeface="Bell MT" panose="02020503060305020303" pitchFamily="18" charset="0"/>
            </a:endParaRPr>
          </a:p>
          <a:p>
            <a:r>
              <a:rPr lang="en-US" sz="2800" b="1" cap="none" dirty="0" err="1">
                <a:latin typeface="Bell MT" panose="02020503060305020303" pitchFamily="18" charset="0"/>
              </a:rPr>
              <a:t>Segera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menutup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lubang-lubang</a:t>
            </a:r>
            <a:r>
              <a:rPr lang="en-US" sz="2800" b="1" cap="none" dirty="0">
                <a:latin typeface="Bell MT" panose="02020503060305020303" pitchFamily="18" charset="0"/>
              </a:rPr>
              <a:t> yang </a:t>
            </a:r>
            <a:r>
              <a:rPr lang="en-US" sz="2800" b="1" cap="none" dirty="0" err="1">
                <a:latin typeface="Bell MT" panose="02020503060305020303" pitchFamily="18" charset="0"/>
              </a:rPr>
              <a:t>mengakibatkan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bocor</a:t>
            </a:r>
            <a:endParaRPr lang="en-US" sz="2800" b="1" cap="none" dirty="0">
              <a:latin typeface="Bell MT" panose="0202050306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39391" y="674487"/>
            <a:ext cx="10207307" cy="27665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Masa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/>
              <a:t>ikan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nila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2617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none" dirty="0">
                <a:latin typeface="Bell MT" panose="02020503060305020303" pitchFamily="18" charset="0"/>
              </a:rPr>
              <a:t>Masa </a:t>
            </a:r>
            <a:r>
              <a:rPr lang="en-US" sz="2800" b="1" cap="none" dirty="0" err="1">
                <a:latin typeface="Bell MT" panose="02020503060305020303" pitchFamily="18" charset="0"/>
              </a:rPr>
              <a:t>panen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ikan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nila</a:t>
            </a:r>
            <a:r>
              <a:rPr lang="en-US" sz="2800" cap="none" dirty="0">
                <a:latin typeface="Bell MT" panose="02020503060305020303" pitchFamily="18" charset="0"/>
              </a:rPr>
              <a:t>. </a:t>
            </a:r>
            <a:r>
              <a:rPr lang="en-US" sz="2800" cap="none" dirty="0" err="1">
                <a:latin typeface="Bell MT" panose="02020503060305020303" pitchFamily="18" charset="0"/>
              </a:rPr>
              <a:t>Biasanya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dibutuhkan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waktu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sekitar</a:t>
            </a:r>
            <a:r>
              <a:rPr lang="en-US" sz="2800" cap="none" dirty="0">
                <a:latin typeface="Bell MT" panose="02020503060305020303" pitchFamily="18" charset="0"/>
              </a:rPr>
              <a:t> 4 </a:t>
            </a:r>
            <a:r>
              <a:rPr lang="en-US" sz="2800" cap="none" dirty="0" err="1">
                <a:latin typeface="Bell MT" panose="02020503060305020303" pitchFamily="18" charset="0"/>
              </a:rPr>
              <a:t>bulan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hingga</a:t>
            </a:r>
            <a:r>
              <a:rPr lang="en-US" sz="2800" cap="none" dirty="0">
                <a:latin typeface="Bell MT" panose="02020503060305020303" pitchFamily="18" charset="0"/>
              </a:rPr>
              <a:t> 6 </a:t>
            </a:r>
            <a:r>
              <a:rPr lang="en-US" sz="2800" cap="none" dirty="0" err="1">
                <a:latin typeface="Bell MT" panose="02020503060305020303" pitchFamily="18" charset="0"/>
              </a:rPr>
              <a:t>bulan</a:t>
            </a:r>
            <a:r>
              <a:rPr lang="en-US" sz="2800" cap="none" dirty="0">
                <a:latin typeface="Bell MT" panose="02020503060305020303" pitchFamily="18" charset="0"/>
              </a:rPr>
              <a:t> agar </a:t>
            </a:r>
            <a:r>
              <a:rPr lang="en-US" sz="2800" b="1" cap="none" dirty="0" err="1">
                <a:latin typeface="Bell MT" panose="02020503060305020303" pitchFamily="18" charset="0"/>
              </a:rPr>
              <a:t>ikan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nila</a:t>
            </a:r>
            <a:r>
              <a:rPr lang="en-US" sz="2800" cap="none" dirty="0">
                <a:latin typeface="Bell MT" panose="02020503060305020303" pitchFamily="18" charset="0"/>
              </a:rPr>
              <a:t> </a:t>
            </a:r>
            <a:r>
              <a:rPr lang="en-US" sz="2800" cap="none" dirty="0" err="1">
                <a:latin typeface="Bell MT" panose="02020503060305020303" pitchFamily="18" charset="0"/>
              </a:rPr>
              <a:t>bisa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dipanen</a:t>
            </a:r>
            <a:r>
              <a:rPr lang="en-US" sz="2800" cap="none" dirty="0">
                <a:latin typeface="Bell MT" panose="02020503060305020303" pitchFamily="18" charset="0"/>
              </a:rPr>
              <a:t>. </a:t>
            </a:r>
            <a:r>
              <a:rPr lang="en-US" sz="2800" cap="none" dirty="0" err="1">
                <a:latin typeface="Bell MT" panose="02020503060305020303" pitchFamily="18" charset="0"/>
              </a:rPr>
              <a:t>Pada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usia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tersebut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berat</a:t>
            </a:r>
            <a:r>
              <a:rPr lang="en-US" sz="2800" cap="none" dirty="0">
                <a:latin typeface="Bell MT" panose="02020503060305020303" pitchFamily="18" charset="0"/>
              </a:rPr>
              <a:t> </a:t>
            </a:r>
            <a:r>
              <a:rPr lang="en-US" sz="2800" b="1" cap="none" dirty="0" err="1">
                <a:latin typeface="Bell MT" panose="02020503060305020303" pitchFamily="18" charset="0"/>
              </a:rPr>
              <a:t>ikan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nila</a:t>
            </a:r>
            <a:r>
              <a:rPr lang="en-US" sz="2800" cap="none" dirty="0">
                <a:latin typeface="Bell MT" panose="02020503060305020303" pitchFamily="18" charset="0"/>
              </a:rPr>
              <a:t> </a:t>
            </a:r>
            <a:r>
              <a:rPr lang="en-US" sz="2800" cap="none" dirty="0" err="1">
                <a:latin typeface="Bell MT" panose="02020503060305020303" pitchFamily="18" charset="0"/>
              </a:rPr>
              <a:t>sudah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mencapai</a:t>
            </a:r>
            <a:r>
              <a:rPr lang="en-US" sz="2800" cap="none" dirty="0">
                <a:latin typeface="Bell MT" panose="02020503060305020303" pitchFamily="18" charset="0"/>
              </a:rPr>
              <a:t> 300 gr – 500 gr per </a:t>
            </a:r>
            <a:r>
              <a:rPr lang="en-US" sz="2800" cap="none" dirty="0" err="1">
                <a:latin typeface="Bell MT" panose="02020503060305020303" pitchFamily="18" charset="0"/>
              </a:rPr>
              <a:t>ekor</a:t>
            </a:r>
            <a:r>
              <a:rPr lang="en-US" sz="2800" cap="none" dirty="0">
                <a:latin typeface="Bell MT" panose="0202050306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98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Ikan</a:t>
            </a:r>
            <a:r>
              <a:rPr lang="en-US" dirty="0"/>
              <a:t> 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2617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 err="1">
                <a:latin typeface="Bell MT" panose="02020503060305020303" pitchFamily="18" charset="0"/>
              </a:rPr>
              <a:t>Waktu</a:t>
            </a:r>
            <a:r>
              <a:rPr lang="en-US" sz="2800" cap="none" dirty="0">
                <a:latin typeface="Bell MT" panose="02020503060305020303" pitchFamily="18" charset="0"/>
              </a:rPr>
              <a:t> yang </a:t>
            </a:r>
            <a:r>
              <a:rPr lang="en-US" sz="2800" cap="none" dirty="0" err="1">
                <a:latin typeface="Bell MT" panose="02020503060305020303" pitchFamily="18" charset="0"/>
              </a:rPr>
              <a:t>biasanya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dibutuhkan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untuk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ternak</a:t>
            </a:r>
            <a:r>
              <a:rPr lang="en-US" sz="2800" cap="none" dirty="0">
                <a:latin typeface="Bell MT" panose="02020503060305020303" pitchFamily="18" charset="0"/>
              </a:rPr>
              <a:t> </a:t>
            </a:r>
            <a:r>
              <a:rPr lang="en-US" sz="2800" b="1" cap="none" dirty="0" err="1">
                <a:latin typeface="Bell MT" panose="02020503060305020303" pitchFamily="18" charset="0"/>
              </a:rPr>
              <a:t>ikan</a:t>
            </a:r>
            <a:r>
              <a:rPr lang="en-US" sz="2800" b="1" cap="none" dirty="0">
                <a:latin typeface="Bell MT" panose="02020503060305020303" pitchFamily="18" charset="0"/>
              </a:rPr>
              <a:t> mas</a:t>
            </a:r>
            <a:r>
              <a:rPr lang="en-US" sz="2800" cap="none" dirty="0">
                <a:latin typeface="Bell MT" panose="02020503060305020303" pitchFamily="18" charset="0"/>
              </a:rPr>
              <a:t> </a:t>
            </a:r>
            <a:r>
              <a:rPr lang="en-US" sz="2800" cap="none" dirty="0" err="1">
                <a:latin typeface="Bell MT" panose="02020503060305020303" pitchFamily="18" charset="0"/>
              </a:rPr>
              <a:t>ukuran</a:t>
            </a:r>
            <a:r>
              <a:rPr lang="en-US" sz="2800" cap="none" dirty="0">
                <a:latin typeface="Bell MT" panose="02020503060305020303" pitchFamily="18" charset="0"/>
              </a:rPr>
              <a:t> 100 gram per </a:t>
            </a:r>
            <a:r>
              <a:rPr lang="en-US" sz="2800" cap="none" dirty="0" err="1">
                <a:latin typeface="Bell MT" panose="02020503060305020303" pitchFamily="18" charset="0"/>
              </a:rPr>
              <a:t>ekor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hingga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siap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konsumsi</a:t>
            </a:r>
            <a:r>
              <a:rPr lang="en-US" sz="2800" cap="none" dirty="0">
                <a:latin typeface="Bell MT" panose="02020503060305020303" pitchFamily="18" charset="0"/>
              </a:rPr>
              <a:t>, </a:t>
            </a:r>
            <a:r>
              <a:rPr lang="en-US" sz="2800" cap="none" dirty="0" err="1">
                <a:latin typeface="Bell MT" panose="02020503060305020303" pitchFamily="18" charset="0"/>
              </a:rPr>
              <a:t>yakni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dengan</a:t>
            </a:r>
            <a:r>
              <a:rPr lang="en-US" sz="2800" cap="none" dirty="0">
                <a:latin typeface="Bell MT" panose="02020503060305020303" pitchFamily="18" charset="0"/>
              </a:rPr>
              <a:t> </a:t>
            </a:r>
            <a:r>
              <a:rPr lang="en-US" sz="2800" cap="none" dirty="0" err="1">
                <a:latin typeface="Bell MT" panose="02020503060305020303" pitchFamily="18" charset="0"/>
              </a:rPr>
              <a:t>bobot</a:t>
            </a:r>
            <a:r>
              <a:rPr lang="en-US" sz="2800" cap="none" dirty="0">
                <a:latin typeface="Bell MT" panose="02020503060305020303" pitchFamily="18" charset="0"/>
              </a:rPr>
              <a:t> 300 </a:t>
            </a:r>
            <a:r>
              <a:rPr lang="en-US" sz="2800" cap="none" dirty="0" err="1">
                <a:latin typeface="Bell MT" panose="02020503060305020303" pitchFamily="18" charset="0"/>
              </a:rPr>
              <a:t>sampai</a:t>
            </a:r>
            <a:r>
              <a:rPr lang="en-US" sz="2800" cap="none" dirty="0">
                <a:latin typeface="Bell MT" panose="02020503060305020303" pitchFamily="18" charset="0"/>
              </a:rPr>
              <a:t> 400 gram </a:t>
            </a:r>
            <a:r>
              <a:rPr lang="en-US" sz="2800" cap="none" dirty="0" err="1">
                <a:latin typeface="Bell MT" panose="02020503060305020303" pitchFamily="18" charset="0"/>
              </a:rPr>
              <a:t>sekitar</a:t>
            </a:r>
            <a:r>
              <a:rPr lang="en-US" sz="2800" cap="none" dirty="0">
                <a:latin typeface="Bell MT" panose="02020503060305020303" pitchFamily="18" charset="0"/>
              </a:rPr>
              <a:t> 2 </a:t>
            </a:r>
            <a:r>
              <a:rPr lang="en-US" sz="2800" cap="none" dirty="0" err="1">
                <a:latin typeface="Bell MT" panose="02020503060305020303" pitchFamily="18" charset="0"/>
              </a:rPr>
              <a:t>hingga</a:t>
            </a:r>
            <a:r>
              <a:rPr lang="en-US" sz="2800" cap="none" dirty="0">
                <a:latin typeface="Bell MT" panose="02020503060305020303" pitchFamily="18" charset="0"/>
              </a:rPr>
              <a:t> 3 </a:t>
            </a:r>
            <a:r>
              <a:rPr lang="en-US" sz="2800" cap="none" dirty="0" err="1">
                <a:latin typeface="Bell MT" panose="02020503060305020303" pitchFamily="18" charset="0"/>
              </a:rPr>
              <a:t>bulan</a:t>
            </a:r>
            <a:r>
              <a:rPr lang="en-US" sz="2800" cap="none" dirty="0">
                <a:latin typeface="Bell MT" panose="0202050306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4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83" y="325192"/>
            <a:ext cx="10396882" cy="1151965"/>
          </a:xfrm>
        </p:spPr>
        <p:txBody>
          <a:bodyPr/>
          <a:lstStyle/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/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budidaya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2617" y="1599756"/>
            <a:ext cx="11111248" cy="32813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cap="none" dirty="0" err="1">
                <a:latin typeface="Bell MT" panose="02020503060305020303" pitchFamily="18" charset="0"/>
              </a:rPr>
              <a:t>Pengeringan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dasar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kolam</a:t>
            </a:r>
            <a:r>
              <a:rPr lang="en-US" sz="2400" b="1" cap="none" dirty="0">
                <a:latin typeface="Bell MT" panose="02020503060305020303" pitchFamily="18" charset="0"/>
              </a:rPr>
              <a:t> yang </a:t>
            </a:r>
            <a:r>
              <a:rPr lang="en-US" sz="2400" b="1" cap="none" dirty="0" err="1">
                <a:latin typeface="Bell MT" panose="02020503060305020303" pitchFamily="18" charset="0"/>
              </a:rPr>
              <a:t>akan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digunakan</a:t>
            </a:r>
            <a:r>
              <a:rPr lang="en-US" sz="2400" b="1" cap="none" dirty="0">
                <a:latin typeface="Bell MT" panose="02020503060305020303" pitchFamily="18" charset="0"/>
              </a:rPr>
              <a:t>.</a:t>
            </a:r>
          </a:p>
          <a:p>
            <a:pPr marL="0" indent="0">
              <a:buNone/>
            </a:pPr>
            <a:endParaRPr lang="en-US" sz="2400" b="1" cap="non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</a:t>
            </a:r>
            <a:r>
              <a:rPr lang="en-US" sz="2400" cap="none" dirty="0" err="1">
                <a:latin typeface="Bell MT" panose="02020503060305020303" pitchFamily="18" charset="0"/>
              </a:rPr>
              <a:t>apa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fungsi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dari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pengeringan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</a:t>
            </a:r>
            <a:r>
              <a:rPr lang="en-US" sz="2400" b="1" cap="none" dirty="0">
                <a:latin typeface="Bell MT" panose="02020503060305020303" pitchFamily="18" charset="0"/>
              </a:rPr>
              <a:t>“</a:t>
            </a:r>
            <a:r>
              <a:rPr lang="en-US" sz="2400" b="1" cap="none" dirty="0" err="1">
                <a:latin typeface="Bell MT" panose="02020503060305020303" pitchFamily="18" charset="0"/>
              </a:rPr>
              <a:t>bertujuan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untuk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membasmi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hama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penyakit</a:t>
            </a:r>
            <a:r>
              <a:rPr lang="en-US" sz="2400" b="1" cap="none" dirty="0">
                <a:latin typeface="Bell MT" panose="02020503060305020303" pitchFamily="18" charset="0"/>
              </a:rPr>
              <a:t> yang </a:t>
            </a:r>
            <a:r>
              <a:rPr lang="en-US" sz="2400" b="1" cap="none" dirty="0" err="1">
                <a:latin typeface="Bell MT" panose="02020503060305020303" pitchFamily="18" charset="0"/>
              </a:rPr>
              <a:t>dapat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	   </a:t>
            </a:r>
            <a:r>
              <a:rPr lang="en-US" sz="2400" b="1" cap="none" dirty="0" err="1">
                <a:latin typeface="Bell MT" panose="02020503060305020303" pitchFamily="18" charset="0"/>
              </a:rPr>
              <a:t>menimbulkan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gagal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panen</a:t>
            </a:r>
            <a:r>
              <a:rPr lang="en-US" sz="2400" b="1" cap="none" dirty="0">
                <a:latin typeface="Bell MT" panose="0202050306030502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0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45" y="1330882"/>
            <a:ext cx="4872626" cy="3654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365852"/>
            <a:ext cx="6000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5343" y="247475"/>
            <a:ext cx="10394707" cy="2057844"/>
          </a:xfrm>
        </p:spPr>
        <p:txBody>
          <a:bodyPr>
            <a:normAutofit/>
          </a:bodyPr>
          <a:lstStyle/>
          <a:p>
            <a:r>
              <a:rPr lang="en-US" sz="2400" cap="none" dirty="0" err="1">
                <a:latin typeface="Bell MT" panose="02020503060305020303" pitchFamily="18" charset="0"/>
              </a:rPr>
              <a:t>Contoh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penyakit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ikan</a:t>
            </a: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1. </a:t>
            </a:r>
            <a:r>
              <a:rPr lang="en-US" sz="2400" cap="none" dirty="0" err="1">
                <a:latin typeface="Bell MT" panose="02020503060305020303" pitchFamily="18" charset="0"/>
              </a:rPr>
              <a:t>Infeksi</a:t>
            </a:r>
            <a:r>
              <a:rPr lang="en-US" sz="2400" cap="none" dirty="0">
                <a:latin typeface="Bell MT" panose="02020503060305020303" pitchFamily="18" charset="0"/>
              </a:rPr>
              <a:t> (</a:t>
            </a:r>
            <a:r>
              <a:rPr lang="en-US" sz="2400" cap="none" dirty="0" err="1">
                <a:latin typeface="Bell MT" panose="02020503060305020303" pitchFamily="18" charset="0"/>
              </a:rPr>
              <a:t>penyakit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menular</a:t>
            </a:r>
            <a:r>
              <a:rPr lang="en-US" sz="2400" cap="none" dirty="0">
                <a:latin typeface="Bell MT" panose="02020503060305020303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2. Non-</a:t>
            </a:r>
            <a:r>
              <a:rPr lang="en-US" sz="2400" cap="none" dirty="0" err="1">
                <a:latin typeface="Bell MT" panose="02020503060305020303" pitchFamily="18" charset="0"/>
              </a:rPr>
              <a:t>infeksi</a:t>
            </a:r>
            <a:r>
              <a:rPr lang="en-US" sz="2400" cap="none" dirty="0">
                <a:latin typeface="Bell MT" panose="02020503060305020303" pitchFamily="18" charset="0"/>
              </a:rPr>
              <a:t> (</a:t>
            </a:r>
            <a:r>
              <a:rPr lang="en-US" sz="2400" cap="none" dirty="0" err="1">
                <a:latin typeface="Bell MT" panose="02020503060305020303" pitchFamily="18" charset="0"/>
              </a:rPr>
              <a:t>disebabkan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oleh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lingkungan</a:t>
            </a:r>
            <a:r>
              <a:rPr lang="en-US" sz="2400" cap="none" dirty="0">
                <a:latin typeface="Bell MT" panose="02020503060305020303" pitchFamily="18" charset="0"/>
              </a:rPr>
              <a:t> yang </a:t>
            </a:r>
            <a:r>
              <a:rPr lang="en-US" sz="2400" cap="none" dirty="0" err="1">
                <a:latin typeface="Bell MT" panose="02020503060305020303" pitchFamily="18" charset="0"/>
              </a:rPr>
              <a:t>buruk</a:t>
            </a:r>
            <a:r>
              <a:rPr lang="en-US" sz="2400" cap="none" dirty="0"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640725" y="1596981"/>
            <a:ext cx="5096815" cy="381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1. </a:t>
            </a:r>
            <a:r>
              <a:rPr lang="en-US" sz="2400" cap="none" dirty="0" err="1">
                <a:latin typeface="Bell MT" panose="02020503060305020303" pitchFamily="18" charset="0"/>
              </a:rPr>
              <a:t>Infeksi</a:t>
            </a:r>
            <a:r>
              <a:rPr lang="en-US" sz="2400" cap="none" dirty="0">
                <a:latin typeface="Bell MT" panose="02020503060305020303" pitchFamily="18" charset="0"/>
              </a:rPr>
              <a:t> (</a:t>
            </a:r>
            <a:r>
              <a:rPr lang="en-US" sz="2400" cap="none" dirty="0" err="1">
                <a:latin typeface="Bell MT" panose="02020503060305020303" pitchFamily="18" charset="0"/>
              </a:rPr>
              <a:t>penyakit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menular</a:t>
            </a:r>
            <a:r>
              <a:rPr lang="en-US" sz="2400" cap="none" dirty="0">
                <a:latin typeface="Bell MT" panose="02020503060305020303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# </a:t>
            </a:r>
            <a:r>
              <a:rPr lang="en-US" sz="2400" cap="none" dirty="0" err="1">
                <a:latin typeface="Bell MT" panose="02020503060305020303" pitchFamily="18" charset="0"/>
              </a:rPr>
              <a:t>parasit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ikan</a:t>
            </a: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# </a:t>
            </a:r>
            <a:r>
              <a:rPr lang="en-US" sz="2400" cap="none" dirty="0" err="1">
                <a:latin typeface="Bell MT" panose="02020503060305020303" pitchFamily="18" charset="0"/>
              </a:rPr>
              <a:t>Jamur</a:t>
            </a: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6090" y="2305319"/>
            <a:ext cx="7302320" cy="3103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2. Non-</a:t>
            </a:r>
            <a:r>
              <a:rPr lang="en-US" sz="2400" cap="none" dirty="0" err="1">
                <a:latin typeface="Bell MT" panose="02020503060305020303" pitchFamily="18" charset="0"/>
              </a:rPr>
              <a:t>infeksi</a:t>
            </a:r>
            <a:r>
              <a:rPr lang="en-US" sz="2400" cap="none" dirty="0">
                <a:latin typeface="Bell MT" panose="02020503060305020303" pitchFamily="18" charset="0"/>
              </a:rPr>
              <a:t> (</a:t>
            </a:r>
            <a:r>
              <a:rPr lang="en-US" sz="2400" cap="none" dirty="0" err="1">
                <a:latin typeface="Bell MT" panose="02020503060305020303" pitchFamily="18" charset="0"/>
              </a:rPr>
              <a:t>disebabkan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oleh</a:t>
            </a:r>
            <a:r>
              <a:rPr lang="en-US" sz="2400" cap="none" dirty="0">
                <a:latin typeface="Bell MT" panose="02020503060305020303" pitchFamily="18" charset="0"/>
              </a:rPr>
              <a:t> 		    	    </a:t>
            </a:r>
            <a:r>
              <a:rPr lang="en-US" sz="2400" cap="none" dirty="0" err="1">
                <a:latin typeface="Bell MT" panose="02020503060305020303" pitchFamily="18" charset="0"/>
              </a:rPr>
              <a:t>lingkungan</a:t>
            </a:r>
            <a:r>
              <a:rPr lang="en-US" sz="2400" cap="none" dirty="0">
                <a:latin typeface="Bell MT" panose="02020503060305020303" pitchFamily="18" charset="0"/>
              </a:rPr>
              <a:t> yang </a:t>
            </a:r>
            <a:r>
              <a:rPr lang="en-US" sz="2400" cap="none" dirty="0" err="1">
                <a:latin typeface="Bell MT" panose="02020503060305020303" pitchFamily="18" charset="0"/>
              </a:rPr>
              <a:t>buruk</a:t>
            </a:r>
            <a:r>
              <a:rPr lang="en-US" sz="2400" cap="none" dirty="0">
                <a:latin typeface="Bell MT" panose="02020503060305020303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# </a:t>
            </a:r>
            <a:r>
              <a:rPr lang="en-US" sz="2400" cap="none" dirty="0" err="1">
                <a:latin typeface="Bell MT" panose="02020503060305020303" pitchFamily="18" charset="0"/>
              </a:rPr>
              <a:t>kualitas</a:t>
            </a:r>
            <a:r>
              <a:rPr lang="en-US" sz="2400" cap="none" dirty="0">
                <a:latin typeface="Bell MT" panose="02020503060305020303" pitchFamily="18" charset="0"/>
              </a:rPr>
              <a:t> air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# </a:t>
            </a:r>
            <a:r>
              <a:rPr lang="en-US" sz="2400" cap="none" dirty="0" err="1">
                <a:latin typeface="Bell MT" panose="02020503060305020303" pitchFamily="18" charset="0"/>
              </a:rPr>
              <a:t>pemberian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pakan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tidak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sesuai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jenis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takaran</a:t>
            </a: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# </a:t>
            </a:r>
            <a:r>
              <a:rPr lang="en-US" sz="2400" cap="none" dirty="0" err="1">
                <a:latin typeface="Bell MT" panose="02020503060305020303" pitchFamily="18" charset="0"/>
              </a:rPr>
              <a:t>keracunan</a:t>
            </a: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>
                <a:latin typeface="Bell MT" panose="020205030603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35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553792"/>
            <a:ext cx="6502514" cy="4950040"/>
          </a:xfrm>
        </p:spPr>
      </p:pic>
    </p:spTree>
    <p:extLst>
      <p:ext uri="{BB962C8B-B14F-4D97-AF65-F5344CB8AC3E}">
        <p14:creationId xmlns:p14="http://schemas.microsoft.com/office/powerpoint/2010/main" val="4277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29" y="193183"/>
            <a:ext cx="10394707" cy="103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Bell MT" panose="02020503060305020303" pitchFamily="18" charset="0"/>
              </a:rPr>
              <a:t> 2. </a:t>
            </a:r>
            <a:r>
              <a:rPr lang="en-US" sz="2800" b="1" cap="none" dirty="0" err="1">
                <a:latin typeface="Bell MT" panose="02020503060305020303" pitchFamily="18" charset="0"/>
              </a:rPr>
              <a:t>Perbaikan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pematang</a:t>
            </a:r>
            <a:endParaRPr lang="en-US" sz="2800" b="1" cap="non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2800" b="1" cap="none" dirty="0">
              <a:latin typeface="Bell MT" panose="0202050306030502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471" y="761242"/>
            <a:ext cx="5429173" cy="3400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cap="none" dirty="0" err="1">
                <a:latin typeface="Bell MT" panose="02020503060305020303" pitchFamily="18" charset="0"/>
              </a:rPr>
              <a:t>Apa</a:t>
            </a:r>
            <a:r>
              <a:rPr lang="en-US" sz="2400" cap="none" dirty="0">
                <a:latin typeface="Bell MT" panose="02020503060305020303" pitchFamily="18" charset="0"/>
              </a:rPr>
              <a:t> yang </a:t>
            </a:r>
            <a:r>
              <a:rPr lang="en-US" sz="2400" cap="none" dirty="0" err="1">
                <a:latin typeface="Bell MT" panose="02020503060305020303" pitchFamily="18" charset="0"/>
              </a:rPr>
              <a:t>dimasksud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dengan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pematang</a:t>
            </a:r>
            <a:r>
              <a:rPr lang="en-US" sz="2400" cap="none" dirty="0">
                <a:latin typeface="Bell MT" panose="02020503060305020303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“</a:t>
            </a:r>
            <a:r>
              <a:rPr lang="en-US" sz="2400" b="1" cap="none" dirty="0" err="1">
                <a:latin typeface="Bell MT" panose="02020503060305020303" pitchFamily="18" charset="0"/>
              </a:rPr>
              <a:t>Pinggiran</a:t>
            </a:r>
            <a:r>
              <a:rPr lang="en-US" sz="2400" b="1" cap="none" dirty="0">
                <a:latin typeface="Bell MT" panose="02020503060305020303" pitchFamily="18" charset="0"/>
              </a:rPr>
              <a:t>/</a:t>
            </a:r>
            <a:r>
              <a:rPr lang="en-US" sz="2400" b="1" cap="none" dirty="0" err="1">
                <a:latin typeface="Bell MT" panose="02020503060305020303" pitchFamily="18" charset="0"/>
              </a:rPr>
              <a:t>benteng</a:t>
            </a:r>
            <a:r>
              <a:rPr lang="en-US" sz="2400" b="1" cap="none" dirty="0">
                <a:latin typeface="Bell MT" panose="02020503060305020303" pitchFamily="18" charset="0"/>
              </a:rPr>
              <a:t> yang </a:t>
            </a:r>
            <a:r>
              <a:rPr lang="en-US" sz="2400" b="1" cap="none" dirty="0" err="1">
                <a:latin typeface="Bell MT" panose="02020503060305020303" pitchFamily="18" charset="0"/>
              </a:rPr>
              <a:t>dibuat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untuk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cap="none" dirty="0" err="1">
                <a:latin typeface="Bell MT" panose="02020503060305020303" pitchFamily="18" charset="0"/>
              </a:rPr>
              <a:t>menahan</a:t>
            </a:r>
            <a:r>
              <a:rPr lang="en-US" sz="2400" b="1" cap="none" dirty="0">
                <a:latin typeface="Bell MT" panose="02020503060305020303" pitchFamily="18" charset="0"/>
              </a:rPr>
              <a:t> air </a:t>
            </a:r>
            <a:r>
              <a:rPr lang="en-US" sz="2400" b="1" cap="none" dirty="0" err="1">
                <a:latin typeface="Bell MT" panose="02020503060305020303" pitchFamily="18" charset="0"/>
              </a:rPr>
              <a:t>dalam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kolam</a:t>
            </a:r>
            <a:r>
              <a:rPr lang="en-US" sz="2400" b="1" cap="none" dirty="0">
                <a:latin typeface="Bell MT" panose="02020503060305020303" pitchFamily="18" charset="0"/>
              </a:rPr>
              <a:t> agar </a:t>
            </a:r>
            <a:r>
              <a:rPr lang="en-US" sz="2400" b="1" cap="none" dirty="0" err="1">
                <a:latin typeface="Bell MT" panose="02020503060305020303" pitchFamily="18" charset="0"/>
              </a:rPr>
              <a:t>tidak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cap="none" dirty="0" err="1">
                <a:latin typeface="Bell MT" panose="02020503060305020303" pitchFamily="18" charset="0"/>
              </a:rPr>
              <a:t>keluar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dari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dalam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kolam</a:t>
            </a:r>
            <a:r>
              <a:rPr lang="en-US" sz="2400" b="1" cap="none" dirty="0">
                <a:latin typeface="Bell MT" panose="02020503060305020303" pitchFamily="18" charset="0"/>
              </a:rPr>
              <a:t>/</a:t>
            </a:r>
            <a:r>
              <a:rPr lang="en-US" sz="2400" b="1" cap="none" dirty="0" err="1">
                <a:latin typeface="Bell MT" panose="02020503060305020303" pitchFamily="18" charset="0"/>
              </a:rPr>
              <a:t>bocor</a:t>
            </a:r>
            <a:r>
              <a:rPr lang="en-US" sz="2400" b="1" cap="none" dirty="0">
                <a:latin typeface="Bell MT" panose="02020503060305020303" pitchFamily="18" charset="0"/>
              </a:rPr>
              <a:t>”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4"/>
          <a:stretch/>
        </p:blipFill>
        <p:spPr>
          <a:xfrm>
            <a:off x="6046286" y="761242"/>
            <a:ext cx="5382146" cy="39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041" y="1930664"/>
            <a:ext cx="10394707" cy="2547240"/>
          </a:xfrm>
        </p:spPr>
        <p:txBody>
          <a:bodyPr>
            <a:normAutofit/>
          </a:bodyPr>
          <a:lstStyle/>
          <a:p>
            <a:r>
              <a:rPr lang="en-US" sz="2400" cap="none" dirty="0" err="1">
                <a:latin typeface="Bell MT" panose="02020503060305020303" pitchFamily="18" charset="0"/>
              </a:rPr>
              <a:t>Apa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fungsi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dari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pengolahan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dasar</a:t>
            </a:r>
            <a:r>
              <a:rPr lang="en-US" sz="2400" cap="none" dirty="0">
                <a:latin typeface="Bell MT" panose="02020503060305020303" pitchFamily="18" charset="0"/>
              </a:rPr>
              <a:t> </a:t>
            </a:r>
            <a:r>
              <a:rPr lang="en-US" sz="2400" cap="none" dirty="0" err="1">
                <a:latin typeface="Bell MT" panose="02020503060305020303" pitchFamily="18" charset="0"/>
              </a:rPr>
              <a:t>kolam</a:t>
            </a:r>
            <a:r>
              <a:rPr lang="en-US" sz="2400" cap="none" dirty="0">
                <a:latin typeface="Bell MT" panose="02020503060305020303" pitchFamily="18" charset="0"/>
              </a:rPr>
              <a:t>?</a:t>
            </a:r>
          </a:p>
          <a:p>
            <a:endParaRPr lang="en-US" sz="2400" cap="non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“</a:t>
            </a:r>
            <a:r>
              <a:rPr lang="en-US" sz="2400" b="1" cap="none" dirty="0" err="1">
                <a:latin typeface="Bell MT" panose="02020503060305020303" pitchFamily="18" charset="0"/>
              </a:rPr>
              <a:t>bertujuan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untuk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mempercepat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proses </a:t>
            </a:r>
            <a:r>
              <a:rPr lang="en-US" sz="2400" b="1" cap="none" dirty="0" err="1">
                <a:latin typeface="Bell MT" panose="02020503060305020303" pitchFamily="18" charset="0"/>
              </a:rPr>
              <a:t>penguraian</a:t>
            </a:r>
            <a:r>
              <a:rPr lang="en-US" sz="2400" b="1" cap="none" dirty="0">
                <a:latin typeface="Bell MT" panose="02020503060305020303" pitchFamily="18" charset="0"/>
              </a:rPr>
              <a:t>”</a:t>
            </a:r>
          </a:p>
          <a:p>
            <a:pPr marL="0" indent="0">
              <a:buNone/>
            </a:pPr>
            <a:endParaRPr lang="en-US" cap="none" dirty="0"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73234"/>
            <a:ext cx="10394707" cy="92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Bell MT" panose="02020503060305020303" pitchFamily="18" charset="0"/>
              </a:rPr>
              <a:t> 3. </a:t>
            </a:r>
            <a:r>
              <a:rPr lang="en-US" sz="2800" b="1" cap="none" dirty="0" err="1">
                <a:latin typeface="Bell MT" panose="02020503060305020303" pitchFamily="18" charset="0"/>
              </a:rPr>
              <a:t>pengolahan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dasar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1" y="1006162"/>
            <a:ext cx="5425067" cy="36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081478"/>
            <a:ext cx="5689243" cy="3735221"/>
          </a:xfrm>
        </p:spPr>
        <p:txBody>
          <a:bodyPr>
            <a:normAutofit/>
          </a:bodyPr>
          <a:lstStyle/>
          <a:p>
            <a:r>
              <a:rPr lang="en-US" sz="2400" b="1" cap="none" dirty="0" err="1">
                <a:latin typeface="Bell MT" panose="02020503060305020303" pitchFamily="18" charset="0"/>
              </a:rPr>
              <a:t>Apa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manfaat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dari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pengapuran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kolam</a:t>
            </a:r>
            <a:r>
              <a:rPr lang="en-US" sz="2400" b="1" cap="none" dirty="0">
                <a:latin typeface="Bell MT" panose="02020503060305020303" pitchFamily="18" charset="0"/>
              </a:rPr>
              <a:t>?</a:t>
            </a:r>
          </a:p>
          <a:p>
            <a:pPr marL="457200" lvl="1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“</a:t>
            </a:r>
            <a:r>
              <a:rPr lang="en-US" sz="2400" b="1" cap="none" dirty="0" err="1">
                <a:latin typeface="Bell MT" panose="02020503060305020303" pitchFamily="18" charset="0"/>
              </a:rPr>
              <a:t>untuk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menstabilkan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keasaman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tanah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2400" b="1" cap="none" dirty="0" err="1">
                <a:latin typeface="Bell MT" panose="02020503060305020303" pitchFamily="18" charset="0"/>
              </a:rPr>
              <a:t>dan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membunuh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bibit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penyakit</a:t>
            </a:r>
            <a:r>
              <a:rPr lang="en-US" sz="2400" b="1" cap="none" dirty="0">
                <a:latin typeface="Bell MT" panose="02020503060305020303" pitchFamily="18" charset="0"/>
              </a:rPr>
              <a:t> yang</a:t>
            </a:r>
          </a:p>
          <a:p>
            <a:pPr marL="457200" lvl="1" indent="0">
              <a:buNone/>
            </a:pP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menimbulkan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gagal</a:t>
            </a:r>
            <a:r>
              <a:rPr lang="en-US" sz="2400" b="1" cap="none" dirty="0">
                <a:latin typeface="Bell MT" panose="02020503060305020303" pitchFamily="18" charset="0"/>
              </a:rPr>
              <a:t> </a:t>
            </a:r>
            <a:r>
              <a:rPr lang="en-US" sz="2400" b="1" cap="none" dirty="0" err="1">
                <a:latin typeface="Bell MT" panose="02020503060305020303" pitchFamily="18" charset="0"/>
              </a:rPr>
              <a:t>panen</a:t>
            </a:r>
            <a:r>
              <a:rPr lang="en-US" sz="2400" b="1" cap="none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428224" y="299434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Bell MT" panose="02020503060305020303" pitchFamily="18" charset="0"/>
              </a:rPr>
              <a:t> 4. </a:t>
            </a:r>
            <a:r>
              <a:rPr lang="en-US" sz="2800" b="1" cap="none" dirty="0" err="1">
                <a:latin typeface="Bell MT" panose="02020503060305020303" pitchFamily="18" charset="0"/>
              </a:rPr>
              <a:t>Pengapuran</a:t>
            </a:r>
            <a:r>
              <a:rPr lang="en-US" sz="2800" b="1" cap="none" dirty="0">
                <a:latin typeface="Bell MT" panose="02020503060305020303" pitchFamily="18" charset="0"/>
              </a:rPr>
              <a:t> </a:t>
            </a:r>
            <a:r>
              <a:rPr lang="en-US" sz="2800" b="1" cap="none" dirty="0" err="1">
                <a:latin typeface="Bell MT" panose="02020503060305020303" pitchFamily="18" charset="0"/>
              </a:rPr>
              <a:t>kolam</a:t>
            </a:r>
            <a:endParaRPr lang="en-US" sz="2800" b="1" cap="none" dirty="0"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52" y="1248903"/>
            <a:ext cx="4371671" cy="29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487</TotalTime>
  <Words>325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Bell MT</vt:lpstr>
      <vt:lpstr>Impact</vt:lpstr>
      <vt:lpstr>Lucida Fax</vt:lpstr>
      <vt:lpstr>Rockwell Extra Bold</vt:lpstr>
      <vt:lpstr>Main Event</vt:lpstr>
      <vt:lpstr>Proses budi daya ikan konsumsi</vt:lpstr>
      <vt:lpstr>PowerPoint Presentation</vt:lpstr>
      <vt:lpstr>Persiapan wadah/kolam budidaya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4. Pengapuran kolam</vt:lpstr>
      <vt:lpstr> 5. Pemupukan dasar kolam</vt:lpstr>
      <vt:lpstr> 6. Pengairan kolam</vt:lpstr>
      <vt:lpstr>Penebaran larva/benih ikan</vt:lpstr>
      <vt:lpstr>PowerPoint Presentation</vt:lpstr>
      <vt:lpstr>PowerPoint Presentation</vt:lpstr>
      <vt:lpstr>PowerPoint Presentation</vt:lpstr>
      <vt:lpstr>Pemberian pakan</vt:lpstr>
      <vt:lpstr>Jenis pakan</vt:lpstr>
      <vt:lpstr>Pelet apung</vt:lpstr>
      <vt:lpstr>Pelet tenggelam</vt:lpstr>
      <vt:lpstr>Pemeliharaan kolam</vt:lpstr>
      <vt:lpstr>PowerPoint Presentation</vt:lpstr>
      <vt:lpstr>Masa panen ikan</vt:lpstr>
      <vt:lpstr>Ikan nila</vt:lpstr>
      <vt:lpstr>Ikan 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Wadah budi daya ikan konsumsi</dc:title>
  <dc:creator>admin</dc:creator>
  <cp:lastModifiedBy>Asus</cp:lastModifiedBy>
  <cp:revision>60</cp:revision>
  <dcterms:created xsi:type="dcterms:W3CDTF">2019-08-04T14:03:33Z</dcterms:created>
  <dcterms:modified xsi:type="dcterms:W3CDTF">2020-10-08T00:17:31Z</dcterms:modified>
</cp:coreProperties>
</file>