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2" r:id="rId9"/>
    <p:sldId id="263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6304"/>
            <a:ext cx="8814816" cy="2505456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64234" y="381001"/>
            <a:ext cx="8229600" cy="2209800"/>
          </a:xfrm>
        </p:spPr>
        <p:txBody>
          <a:bodyPr lIns="45720" rIns="228600" anchor="b">
            <a:normAutofit/>
          </a:bodyPr>
          <a:lstStyle>
            <a:lvl1pPr marL="0" algn="r">
              <a:defRPr sz="480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133600" y="2819400"/>
            <a:ext cx="6560234" cy="1752600"/>
          </a:xfrm>
        </p:spPr>
        <p:txBody>
          <a:bodyPr lIns="45720" rIns="246888"/>
          <a:lstStyle>
            <a:lvl1pPr marL="0" indent="0" algn="r">
              <a:spcBef>
                <a:spcPts val="0"/>
              </a:spcBef>
              <a:buNone/>
              <a:defRPr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>
            <a:lvl1pPr algn="l"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0128" y="3267456"/>
            <a:ext cx="74066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498230"/>
            <a:ext cx="7772400" cy="2731008"/>
          </a:xfrm>
        </p:spPr>
        <p:txBody>
          <a:bodyPr rIns="100584"/>
          <a:lstStyle>
            <a:lvl1pPr algn="r">
              <a:buNone/>
              <a:defRPr sz="4000" b="1" cap="none">
                <a:solidFill>
                  <a:schemeClr val="accent1">
                    <a:tint val="95000"/>
                    <a:satMod val="200000"/>
                  </a:schemeClr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287713"/>
            <a:ext cx="7772400" cy="1509712"/>
          </a:xfrm>
        </p:spPr>
        <p:txBody>
          <a:bodyPr rIns="128016" anchor="t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45920"/>
            <a:ext cx="4038600" cy="45262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616744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4800600" y="216521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b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1948"/>
            <a:ext cx="8229600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Autofit/>
          </a:bodyPr>
          <a:lstStyle>
            <a:lvl1pPr marL="91440" indent="0" algn="l">
              <a:spcBef>
                <a:spcPts val="0"/>
              </a:spcBef>
              <a:buNone/>
              <a:defRPr sz="2200" b="0" cap="all" baseline="0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941763"/>
          </a:xfrm>
        </p:spPr>
        <p:txBody>
          <a:bodyPr lIns="9144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941763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8641080" y="6514568"/>
            <a:ext cx="464288" cy="274320"/>
          </a:xfrm>
        </p:spPr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53218"/>
            <a:ext cx="8229600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88392" y="1424588"/>
            <a:ext cx="800100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5057552" y="1057656"/>
            <a:ext cx="3749040" cy="9144"/>
          </a:xfrm>
          <a:prstGeom prst="rect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>
            <a:outerShdw blurRad="12700" dist="12900" dir="5400000" algn="tl" rotWithShape="0">
              <a:srgbClr val="000000">
                <a:alpha val="7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63136" y="304800"/>
            <a:ext cx="3931920" cy="762000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963136" y="1107560"/>
            <a:ext cx="3931920" cy="1066800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228600" y="2209800"/>
            <a:ext cx="8666456" cy="3977640"/>
          </a:xfrm>
        </p:spPr>
        <p:txBody>
          <a:bodyPr/>
          <a:lstStyle>
            <a:lvl1pPr marL="292608">
              <a:defRPr sz="3200"/>
            </a:lvl1pPr>
            <a:lvl2pPr marL="594360">
              <a:defRPr sz="2800"/>
            </a:lvl2pPr>
            <a:lvl3pPr marL="822960">
              <a:defRPr sz="2400"/>
            </a:lvl3pPr>
            <a:lvl4pPr marL="1051560">
              <a:defRPr sz="2000"/>
            </a:lvl4pPr>
            <a:lvl5pPr marL="1261872"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>
          <a:xfrm>
            <a:off x="5562600" y="6513670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1"/>
          </p:nvPr>
        </p:nvSpPr>
        <p:spPr>
          <a:xfrm>
            <a:off x="8638952" y="6513670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2"/>
          </p:nvPr>
        </p:nvSpPr>
        <p:spPr>
          <a:xfrm>
            <a:off x="1600200" y="6513670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0443" y="4724400"/>
            <a:ext cx="5486400" cy="664536"/>
          </a:xfrm>
        </p:spPr>
        <p:txBody>
          <a:bodyPr anchor="b"/>
          <a:lstStyle>
            <a:lvl1pPr marL="0" algn="r">
              <a:buNone/>
              <a:defRPr sz="20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0443" y="5388936"/>
            <a:ext cx="5486400" cy="912255"/>
          </a:xfrm>
        </p:spPr>
        <p:txBody>
          <a:bodyPr/>
          <a:lstStyle>
            <a:lvl1pPr marL="0" indent="0" algn="r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04800" y="249864"/>
            <a:ext cx="8534400" cy="4343400"/>
          </a:xfrm>
          <a:prstGeom prst="round2DiagRect">
            <a:avLst>
              <a:gd name="adj1" fmla="val 11403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  <a:extLst/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62600" y="6509004"/>
            <a:ext cx="3002280" cy="274320"/>
          </a:xfrm>
        </p:spPr>
        <p:txBody>
          <a:bodyPr vert="horz" rtlCol="0"/>
          <a:lstStyle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>
          <a:xfrm>
            <a:off x="8638952" y="6509004"/>
            <a:ext cx="464288" cy="274320"/>
          </a:xfrm>
        </p:spPr>
        <p:txBody>
          <a:bodyPr vert="horz" rtlCol="0"/>
          <a:lstStyle>
            <a:lvl1pPr>
              <a:defRPr>
                <a:solidFill>
                  <a:schemeClr val="tx2">
                    <a:shade val="90000"/>
                  </a:schemeClr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>
          <a:xfrm>
            <a:off x="1600200" y="6509004"/>
            <a:ext cx="3907464" cy="274320"/>
          </a:xfrm>
        </p:spPr>
        <p:txBody>
          <a:bodyPr vert="horz" rtlCol="0"/>
          <a:lstStyle>
            <a:extLst/>
          </a:lstStyle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 Diagonal Corner Rectangle 6"/>
          <p:cNvSpPr/>
          <p:nvPr/>
        </p:nvSpPr>
        <p:spPr>
          <a:xfrm>
            <a:off x="164592" y="147085"/>
            <a:ext cx="8810846" cy="6565392"/>
          </a:xfrm>
          <a:prstGeom prst="round2DiagRect">
            <a:avLst>
              <a:gd name="adj1" fmla="val 11807"/>
              <a:gd name="adj2" fmla="val 0"/>
            </a:avLst>
          </a:prstGeom>
          <a:solidFill>
            <a:schemeClr val="bg2">
              <a:tint val="85000"/>
              <a:shade val="90000"/>
              <a:satMod val="150000"/>
              <a:alpha val="65000"/>
            </a:schemeClr>
          </a:solidFill>
          <a:ln w="11000" cap="rnd" cmpd="sng" algn="ctr">
            <a:solidFill>
              <a:schemeClr val="bg2">
                <a:tint val="78000"/>
                <a:satMod val="180000"/>
                <a:alpha val="88000"/>
              </a:schemeClr>
            </a:solidFill>
            <a:prstDash val="solid"/>
          </a:ln>
          <a:effectLst>
            <a:innerShdw blurRad="114300">
              <a:srgbClr val="000000">
                <a:alpha val="10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1295400" y="6400800"/>
            <a:ext cx="4212264" cy="274320"/>
          </a:xfrm>
          <a:prstGeom prst="rect">
            <a:avLst/>
          </a:prstGeom>
        </p:spPr>
        <p:txBody>
          <a:bodyPr/>
          <a:lstStyle>
            <a:lvl1pPr algn="r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5562600" y="6400800"/>
            <a:ext cx="3002280" cy="274320"/>
          </a:xfrm>
          <a:prstGeom prst="rect">
            <a:avLst/>
          </a:prstGeom>
        </p:spPr>
        <p:txBody>
          <a:bodyPr/>
          <a:lstStyle>
            <a:lvl1pPr algn="l" eaLnBrk="1" latinLnBrk="0" hangingPunct="1">
              <a:defRPr kumimoji="0" sz="1300">
                <a:solidFill>
                  <a:schemeClr val="bg2">
                    <a:tint val="60000"/>
                    <a:satMod val="155000"/>
                  </a:schemeClr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10/7/2019</a:t>
            </a:fld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638952" y="6514568"/>
            <a:ext cx="464288" cy="274320"/>
          </a:xfrm>
          <a:prstGeom prst="rect">
            <a:avLst/>
          </a:prstGeom>
        </p:spPr>
        <p:txBody>
          <a:bodyPr anchor="ctr"/>
          <a:lstStyle>
            <a:lvl1pPr algn="r" eaLnBrk="1" latinLnBrk="0" hangingPunct="1">
              <a:defRPr kumimoji="0" sz="1600">
                <a:solidFill>
                  <a:schemeClr val="tx2">
                    <a:shade val="90000"/>
                  </a:schemeClr>
                </a:solidFill>
                <a:effectLst/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53536"/>
            <a:ext cx="8229600" cy="1143000"/>
          </a:xfrm>
          <a:prstGeom prst="rect">
            <a:avLst/>
          </a:prstGeom>
        </p:spPr>
        <p:txBody>
          <a:bodyPr rIns="91440" anchor="b">
            <a:normAutofit/>
            <a:scene3d>
              <a:camera prst="orthographicFront"/>
              <a:lightRig rig="soft" dir="t">
                <a:rot lat="0" lon="0" rev="2400000"/>
              </a:lightRig>
            </a:scene3d>
            <a:sp3d>
              <a:bevelT w="19050" h="127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46237"/>
            <a:ext cx="8229600" cy="452628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marL="54864" algn="r" rtl="0" eaLnBrk="1" latinLnBrk="0" hangingPunct="1">
        <a:spcBef>
          <a:spcPct val="0"/>
        </a:spcBef>
        <a:buNone/>
        <a:defRPr kumimoji="0" sz="4600" kern="1200">
          <a:solidFill>
            <a:schemeClr val="tx2">
              <a:tint val="100000"/>
              <a:shade val="90000"/>
              <a:satMod val="250000"/>
              <a:alpha val="100000"/>
            </a:schemeClr>
          </a:solidFill>
          <a:effectLst>
            <a:outerShdw blurRad="38100" dist="25500" dir="5400000" algn="tl" rotWithShape="0">
              <a:srgbClr val="000000">
                <a:satMod val="180000"/>
                <a:alpha val="7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92100" indent="-292100" algn="l" rtl="0" eaLnBrk="1" latinLnBrk="0" hangingPunct="1">
        <a:spcBef>
          <a:spcPts val="0"/>
        </a:spcBef>
        <a:buClr>
          <a:schemeClr val="accent1"/>
        </a:buClr>
        <a:buSzPct val="70000"/>
        <a:buFont typeface="Wingdings 2"/>
        <a:buChar char="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rtl="0" eaLnBrk="1" latinLnBrk="0" hangingPunct="1">
        <a:spcBef>
          <a:spcPts val="400"/>
        </a:spcBef>
        <a:buClr>
          <a:schemeClr val="accent2"/>
        </a:buClr>
        <a:buSzPct val="90000"/>
        <a:buFontTx/>
        <a:buChar char="•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192024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82880" algn="l" rtl="0" eaLnBrk="1" latinLnBrk="0" hangingPunct="1">
        <a:spcBef>
          <a:spcPts val="400"/>
        </a:spcBef>
        <a:buClr>
          <a:schemeClr val="accent3"/>
        </a:buClr>
        <a:buSzPct val="100000"/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73736" algn="l" rtl="0" eaLnBrk="1" latinLnBrk="0" hangingPunct="1">
        <a:spcBef>
          <a:spcPts val="400"/>
        </a:spcBef>
        <a:buClr>
          <a:schemeClr val="accent4"/>
        </a:buClr>
        <a:buFont typeface="Wingdings 2"/>
        <a:buChar char="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id-ID" sz="6600" b="1" dirty="0" smtClean="0">
                <a:latin typeface="Britannic Bold" pitchFamily="34" charset="0"/>
              </a:rPr>
              <a:t>Harapan Datangnya Mesias</a:t>
            </a:r>
            <a:endParaRPr lang="id-ID" sz="6600" b="1" dirty="0">
              <a:latin typeface="Britannic Bold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29285585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68" y="1219200"/>
            <a:ext cx="8957862" cy="50292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65592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2050" name="Picture 2" descr="Gambar terkait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575" y="457200"/>
            <a:ext cx="8801100" cy="5867400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5090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53670"/>
            <a:ext cx="8717416" cy="577092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25512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Harapan ? Apa itu?</a:t>
            </a:r>
          </a:p>
          <a:p>
            <a:r>
              <a:rPr lang="id-ID" dirty="0" smtClean="0"/>
              <a:t>Kerinduan / menantikan sesuatu</a:t>
            </a:r>
          </a:p>
          <a:p>
            <a:endParaRPr lang="id-ID" dirty="0"/>
          </a:p>
          <a:p>
            <a:r>
              <a:rPr lang="id-ID" dirty="0"/>
              <a:t>Melkhior, Gaspar dan </a:t>
            </a:r>
            <a:r>
              <a:rPr lang="id-ID" dirty="0" smtClean="0"/>
              <a:t>Bal-thalsar berharap bertemu dengan bayi Yesus.</a:t>
            </a:r>
          </a:p>
          <a:p>
            <a:endParaRPr lang="id-ID" dirty="0"/>
          </a:p>
          <a:p>
            <a:r>
              <a:rPr lang="id-ID" dirty="0" smtClean="0"/>
              <a:t>Artaban berharap yang sama.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6393090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id-ID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45" y="914400"/>
            <a:ext cx="8675707" cy="4876799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790645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d-ID" dirty="0" smtClean="0"/>
              <a:t>Setiap orang memiliki harapan.</a:t>
            </a:r>
          </a:p>
          <a:p>
            <a:endParaRPr lang="id-ID" dirty="0"/>
          </a:p>
          <a:p>
            <a:r>
              <a:rPr lang="id-ID" dirty="0" smtClean="0"/>
              <a:t>Orang Israel memiliki harapan untuk diselamatkan.</a:t>
            </a:r>
          </a:p>
          <a:p>
            <a:endParaRPr lang="id-ID" dirty="0"/>
          </a:p>
          <a:p>
            <a:r>
              <a:rPr lang="id-ID" dirty="0" smtClean="0"/>
              <a:t>Orang israel berharap datangnya MESIAS, Mesias dari tunas Isai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5447529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id-ID" dirty="0"/>
              <a:t>Bentuk keselamatan umat Israel yang dinubuatkan oleh nabi Yesaya adalah sebagai berikut:</a:t>
            </a:r>
            <a:endParaRPr lang="id-ID" sz="2800" dirty="0"/>
          </a:p>
          <a:p>
            <a:pPr lvl="1"/>
            <a:r>
              <a:rPr lang="id-ID" sz="2800" dirty="0"/>
              <a:t>Mata orang buta akan melihat.</a:t>
            </a:r>
            <a:endParaRPr lang="id-ID" sz="2400" dirty="0"/>
          </a:p>
          <a:p>
            <a:pPr lvl="1"/>
            <a:r>
              <a:rPr lang="id-ID" sz="2800" dirty="0"/>
              <a:t>Telinga orang tuli akan mendengar.</a:t>
            </a:r>
            <a:endParaRPr lang="id-ID" sz="2400" dirty="0"/>
          </a:p>
          <a:p>
            <a:pPr lvl="1"/>
            <a:r>
              <a:rPr lang="id-ID" sz="2800" dirty="0"/>
              <a:t>Orang lumpuh akan melompat.</a:t>
            </a:r>
            <a:endParaRPr lang="id-ID" sz="2400" dirty="0"/>
          </a:p>
          <a:p>
            <a:pPr lvl="1"/>
            <a:r>
              <a:rPr lang="id-ID" sz="2800" dirty="0"/>
              <a:t>Orang bisu akan bersorak-sorai.</a:t>
            </a:r>
            <a:endParaRPr lang="id-ID" sz="2400" dirty="0"/>
          </a:p>
          <a:p>
            <a:pPr lvl="1"/>
            <a:r>
              <a:rPr lang="id-ID" sz="2800" dirty="0"/>
              <a:t>Mata air akan memancar di padang gurun.</a:t>
            </a:r>
            <a:endParaRPr lang="id-ID" sz="2400" dirty="0"/>
          </a:p>
          <a:p>
            <a:pPr lvl="1"/>
            <a:r>
              <a:rPr lang="id-ID" sz="2800" dirty="0"/>
              <a:t>Sungai akan mengalir di padang </a:t>
            </a:r>
            <a:r>
              <a:rPr lang="id-ID" sz="2800" dirty="0" smtClean="0"/>
              <a:t>belantara.</a:t>
            </a:r>
            <a:endParaRPr lang="id-ID" sz="2400" dirty="0"/>
          </a:p>
          <a:p>
            <a:pPr lvl="1"/>
            <a:r>
              <a:rPr lang="id-ID" dirty="0" smtClean="0"/>
              <a:t>Kedukaan </a:t>
            </a:r>
            <a:r>
              <a:rPr lang="id-ID" dirty="0"/>
              <a:t>dan keluh kesah akan menjauh.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03962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d-ID" dirty="0"/>
              <a:t>Situasi ketika Mesias datang adalah hidup manusia akan dipenuhi kedamaian.</a:t>
            </a:r>
          </a:p>
          <a:p>
            <a:r>
              <a:rPr lang="id-ID" dirty="0"/>
              <a:t>Mesias datang untuk membawa pembebasan bagi manusia, namun manusia harus mau menerima tawaran pembebasan itu dengan tetap setiap kepada Allah.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3739509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oundry">
  <a:themeElements>
    <a:clrScheme name="Apex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Foundry">
      <a:maj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Rockwell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Foundry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80000"/>
              </a:schemeClr>
            </a:gs>
            <a:gs pos="62000">
              <a:schemeClr val="phClr">
                <a:tint val="30000"/>
                <a:satMod val="180000"/>
              </a:schemeClr>
            </a:gs>
            <a:gs pos="100000">
              <a:schemeClr val="phClr">
                <a:tint val="22000"/>
                <a:satMod val="18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58000"/>
                <a:satMod val="150000"/>
              </a:schemeClr>
            </a:gs>
            <a:gs pos="72000">
              <a:schemeClr val="phClr">
                <a:tint val="90000"/>
                <a:satMod val="135000"/>
              </a:schemeClr>
            </a:gs>
            <a:gs pos="100000">
              <a:schemeClr val="phClr">
                <a:tint val="8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80000"/>
            </a:schemeClr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000000"/>
            </a:lightRig>
          </a:scene3d>
          <a:sp3d prstMaterial="matte">
            <a:bevelT w="63500" h="6350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5000"/>
                <a:satMod val="400000"/>
              </a:schemeClr>
            </a:gs>
            <a:gs pos="20000">
              <a:schemeClr val="phClr">
                <a:tint val="80000"/>
                <a:satMod val="355000"/>
              </a:schemeClr>
            </a:gs>
            <a:gs pos="100000">
              <a:schemeClr val="phClr">
                <a:tint val="95000"/>
                <a:shade val="55000"/>
                <a:satMod val="355000"/>
              </a:schemeClr>
            </a:gs>
          </a:gsLst>
          <a:path path="circle">
            <a:fillToRect l="67500" t="35000" r="32500" b="65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0"/>
                <a:satMod val="120000"/>
              </a:schemeClr>
              <a:schemeClr val="phClr">
                <a:tint val="70000"/>
                <a:satMod val="250000"/>
              </a:schemeClr>
            </a:duotone>
          </a:blip>
          <a:tile tx="0" ty="0" sx="50000" sy="50000" flip="none" algn="t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Foundry</Template>
  <TotalTime>298</TotalTime>
  <Words>140</Words>
  <Application>Microsoft Office PowerPoint</Application>
  <PresentationFormat>On-screen Show (4:3)</PresentationFormat>
  <Paragraphs>22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Foundry</vt:lpstr>
      <vt:lpstr>Harapan Datangnya Mesias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Eka Nugroho</dc:creator>
  <cp:lastModifiedBy>Windows User</cp:lastModifiedBy>
  <cp:revision>5</cp:revision>
  <dcterms:created xsi:type="dcterms:W3CDTF">2006-08-16T00:00:00Z</dcterms:created>
  <dcterms:modified xsi:type="dcterms:W3CDTF">2019-10-07T05:06:31Z</dcterms:modified>
</cp:coreProperties>
</file>