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D:\2019-2020\KELAS%20VI\VIDEO\Kerajaan%20Allah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D:\2019-2020\KELAS%20VI\VIDEO\Perumpamaan%20Penabur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82513"/>
          </a:xfrm>
        </p:spPr>
        <p:txBody>
          <a:bodyPr>
            <a:noAutofit/>
          </a:bodyPr>
          <a:lstStyle/>
          <a:p>
            <a:r>
              <a:rPr lang="id-ID" sz="4000" dirty="0" smtClean="0">
                <a:latin typeface="Berlin Sans FB Demi" pitchFamily="34" charset="0"/>
              </a:rPr>
              <a:t>Yesus Mewartakan Kerajaan Allah dengan Kata-kata</a:t>
            </a:r>
            <a:endParaRPr lang="id-ID" sz="40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521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Kerajaan Allah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1542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74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latin typeface="Baskerville Old Face" pitchFamily="18" charset="0"/>
              </a:rPr>
              <a:t>Apa itu </a:t>
            </a:r>
            <a:r>
              <a:rPr lang="id-ID" sz="3200" dirty="0" smtClean="0">
                <a:latin typeface="Baskerville Old Face" pitchFamily="18" charset="0"/>
                <a:hlinkClick r:id="rId2" action="ppaction://hlinkfile"/>
              </a:rPr>
              <a:t>Kerajaan Allah</a:t>
            </a:r>
            <a:r>
              <a:rPr lang="id-ID" sz="3200" dirty="0" smtClean="0">
                <a:latin typeface="Baskerville Old Face" pitchFamily="18" charset="0"/>
              </a:rPr>
              <a:t>?</a:t>
            </a:r>
          </a:p>
          <a:p>
            <a:r>
              <a:rPr lang="id-ID" sz="3200" dirty="0" smtClean="0">
                <a:latin typeface="Baskerville Old Face" pitchFamily="18" charset="0"/>
              </a:rPr>
              <a:t>Kerajaan Allah adalah Kerajaan Damai.</a:t>
            </a:r>
          </a:p>
          <a:p>
            <a:endParaRPr lang="id-ID" sz="3200" dirty="0" smtClean="0">
              <a:latin typeface="Baskerville Old Face" pitchFamily="18" charset="0"/>
            </a:endParaRPr>
          </a:p>
          <a:p>
            <a:r>
              <a:rPr lang="id-ID" sz="3200" dirty="0" smtClean="0">
                <a:latin typeface="Baskerville Old Face" pitchFamily="18" charset="0"/>
              </a:rPr>
              <a:t>Setiap </a:t>
            </a:r>
            <a:r>
              <a:rPr lang="id-ID" sz="3200" dirty="0">
                <a:latin typeface="Baskerville Old Face" pitchFamily="18" charset="0"/>
              </a:rPr>
              <a:t>manusia menginginkan keadaan yang sejahtera, adil, damai dan bahagia.</a:t>
            </a:r>
          </a:p>
        </p:txBody>
      </p:sp>
    </p:spTree>
    <p:extLst>
      <p:ext uri="{BB962C8B-B14F-4D97-AF65-F5344CB8AC3E}">
        <p14:creationId xmlns:p14="http://schemas.microsoft.com/office/powerpoint/2010/main" val="285333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latin typeface="Baskerville Old Face" pitchFamily="18" charset="0"/>
              </a:rPr>
              <a:t>Kata-kata bukanlah sebuah hal yang tanpa makna. </a:t>
            </a:r>
            <a:endParaRPr lang="id-ID" sz="3200" dirty="0" smtClean="0">
              <a:latin typeface="Baskerville Old Face" pitchFamily="18" charset="0"/>
            </a:endParaRPr>
          </a:p>
          <a:p>
            <a:r>
              <a:rPr lang="id-ID" sz="3200" dirty="0" smtClean="0">
                <a:latin typeface="Baskerville Old Face" pitchFamily="18" charset="0"/>
              </a:rPr>
              <a:t>Kata-kata </a:t>
            </a:r>
            <a:r>
              <a:rPr lang="id-ID" sz="3200" dirty="0">
                <a:latin typeface="Baskerville Old Face" pitchFamily="18" charset="0"/>
              </a:rPr>
              <a:t>dapat menggerakan seseorang untuk melakukan sesuatu. </a:t>
            </a:r>
            <a:endParaRPr lang="id-ID" sz="32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3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7924800" cy="5791200"/>
          </a:xfrm>
        </p:spPr>
        <p:txBody>
          <a:bodyPr>
            <a:normAutofit fontScale="70000" lnSpcReduction="20000"/>
          </a:bodyPr>
          <a:lstStyle/>
          <a:p>
            <a:r>
              <a:rPr lang="id-ID" sz="2800" dirty="0">
                <a:latin typeface="Baskerville Old Face" pitchFamily="18" charset="0"/>
              </a:rPr>
              <a:t>Untuk menjelaskan tentang Kerajaan Allah, Yesus menjelaskannya menggunakan perumpamaan</a:t>
            </a:r>
            <a:r>
              <a:rPr lang="id-ID" sz="2800" dirty="0" smtClean="0">
                <a:latin typeface="Baskerville Old Face" pitchFamily="18" charset="0"/>
              </a:rPr>
              <a:t>. Contoh </a:t>
            </a:r>
            <a:r>
              <a:rPr lang="id-ID" sz="2800" dirty="0" smtClean="0">
                <a:latin typeface="Baskerville Old Face" pitchFamily="18" charset="0"/>
                <a:hlinkClick r:id="rId2" action="ppaction://hlinkfile"/>
              </a:rPr>
              <a:t>Perumpamaan Penabur</a:t>
            </a:r>
            <a:endParaRPr lang="id-ID" sz="2800" dirty="0" smtClean="0">
              <a:latin typeface="Baskerville Old Face" pitchFamily="18" charset="0"/>
            </a:endParaRPr>
          </a:p>
          <a:p>
            <a:pPr lvl="1"/>
            <a:r>
              <a:rPr lang="id-ID" sz="2800" dirty="0" smtClean="0">
                <a:latin typeface="Baskerville Old Face" pitchFamily="18" charset="0"/>
              </a:rPr>
              <a:t>Penabur </a:t>
            </a:r>
            <a:r>
              <a:rPr lang="id-ID" sz="2800" dirty="0">
                <a:latin typeface="Baskerville Old Face" pitchFamily="18" charset="0"/>
              </a:rPr>
              <a:t>yang menaburkan benih adalah orang yang menyampaikan firman </a:t>
            </a:r>
            <a:r>
              <a:rPr lang="id-ID" sz="2800" dirty="0" smtClean="0">
                <a:latin typeface="Baskerville Old Face" pitchFamily="18" charset="0"/>
              </a:rPr>
              <a:t>Allah.</a:t>
            </a:r>
          </a:p>
          <a:p>
            <a:pPr lvl="1"/>
            <a:r>
              <a:rPr lang="id-ID" sz="2800" dirty="0" smtClean="0">
                <a:latin typeface="Baskerville Old Face" pitchFamily="18" charset="0"/>
              </a:rPr>
              <a:t>Benih </a:t>
            </a:r>
            <a:r>
              <a:rPr lang="id-ID" sz="2800" dirty="0">
                <a:latin typeface="Baskerville Old Face" pitchFamily="18" charset="0"/>
              </a:rPr>
              <a:t>yang jatuh ke tanah adalah firman tentan Kerajaan Surga yang masuk ke dalam hati </a:t>
            </a:r>
            <a:r>
              <a:rPr lang="id-ID" sz="2800" dirty="0" smtClean="0">
                <a:latin typeface="Baskerville Old Face" pitchFamily="18" charset="0"/>
              </a:rPr>
              <a:t>manusia.</a:t>
            </a:r>
          </a:p>
          <a:p>
            <a:pPr lvl="1"/>
            <a:r>
              <a:rPr lang="id-ID" sz="2800" dirty="0" smtClean="0">
                <a:latin typeface="Baskerville Old Face" pitchFamily="18" charset="0"/>
              </a:rPr>
              <a:t>Setiap </a:t>
            </a:r>
            <a:r>
              <a:rPr lang="id-ID" sz="2800" dirty="0">
                <a:latin typeface="Baskerville Old Face" pitchFamily="18" charset="0"/>
              </a:rPr>
              <a:t>jenis tanah melambangkan jenis hati yang </a:t>
            </a:r>
            <a:r>
              <a:rPr lang="id-ID" sz="2800" dirty="0" smtClean="0">
                <a:latin typeface="Baskerville Old Face" pitchFamily="18" charset="0"/>
              </a:rPr>
              <a:t>berbeda-beda.</a:t>
            </a:r>
          </a:p>
          <a:p>
            <a:pPr lvl="2"/>
            <a:r>
              <a:rPr lang="id-ID" sz="2800" dirty="0" smtClean="0">
                <a:latin typeface="Baskerville Old Face" pitchFamily="18" charset="0"/>
              </a:rPr>
              <a:t>Pinggir </a:t>
            </a:r>
            <a:r>
              <a:rPr lang="id-ID" sz="2800" dirty="0">
                <a:latin typeface="Baskerville Old Face" pitchFamily="18" charset="0"/>
              </a:rPr>
              <a:t>jalan melambangkan orang yang tidak mengerti firman Tuhan yang dikabarkan, lalu iblis datang merampasnya dan orang itu tidak percaya </a:t>
            </a:r>
            <a:r>
              <a:rPr lang="id-ID" sz="2800" dirty="0" smtClean="0">
                <a:latin typeface="Baskerville Old Face" pitchFamily="18" charset="0"/>
              </a:rPr>
              <a:t>lagi.</a:t>
            </a:r>
          </a:p>
          <a:p>
            <a:pPr lvl="2"/>
            <a:r>
              <a:rPr lang="id-ID" sz="2800" dirty="0" smtClean="0">
                <a:latin typeface="Baskerville Old Face" pitchFamily="18" charset="0"/>
              </a:rPr>
              <a:t>Tanah </a:t>
            </a:r>
            <a:r>
              <a:rPr lang="id-ID" sz="2800" dirty="0">
                <a:latin typeface="Baskerville Old Face" pitchFamily="18" charset="0"/>
              </a:rPr>
              <a:t>berbatu melambangkan orang yang menerima firman Tuhan, tetapi ketika mendapat pencobaan, orang itu segera meninggalkan </a:t>
            </a:r>
            <a:r>
              <a:rPr lang="id-ID" sz="2800" dirty="0" smtClean="0">
                <a:latin typeface="Baskerville Old Face" pitchFamily="18" charset="0"/>
              </a:rPr>
              <a:t>imannya.</a:t>
            </a:r>
          </a:p>
          <a:p>
            <a:pPr lvl="2"/>
            <a:r>
              <a:rPr lang="id-ID" sz="2800" dirty="0" smtClean="0">
                <a:latin typeface="Baskerville Old Face" pitchFamily="18" charset="0"/>
              </a:rPr>
              <a:t>Semak </a:t>
            </a:r>
            <a:r>
              <a:rPr lang="id-ID" sz="2800" dirty="0">
                <a:latin typeface="Baskerville Old Face" pitchFamily="18" charset="0"/>
              </a:rPr>
              <a:t>duri melambangkan hati orang yang mendengar, tetapi karena dipengaruhi oleh hal-hal duniawi, firman itu tidak </a:t>
            </a:r>
            <a:r>
              <a:rPr lang="id-ID" sz="2800" dirty="0" smtClean="0">
                <a:latin typeface="Baskerville Old Face" pitchFamily="18" charset="0"/>
              </a:rPr>
              <a:t>berbuah.</a:t>
            </a:r>
          </a:p>
          <a:p>
            <a:pPr lvl="2"/>
            <a:r>
              <a:rPr lang="id-ID" sz="2800" dirty="0" smtClean="0">
                <a:latin typeface="Baskerville Old Face" pitchFamily="18" charset="0"/>
              </a:rPr>
              <a:t>Tanah </a:t>
            </a:r>
            <a:r>
              <a:rPr lang="id-ID" sz="2800" dirty="0">
                <a:latin typeface="Baskerville Old Face" pitchFamily="18" charset="0"/>
              </a:rPr>
              <a:t>subur melambangkan orang menerima firman Tuhan dan menghidupinya dalam kehidupannya.</a:t>
            </a:r>
          </a:p>
          <a:p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052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400" dirty="0">
                <a:latin typeface="Baskerville Old Face" pitchFamily="18" charset="0"/>
              </a:rPr>
              <a:t>Pesan dari setiap perumpamaan tidak selalu mudah dimengerti, namun para murid diberi karunia untuk menerangakan Kerajaan Allah tersebut.</a:t>
            </a:r>
            <a:endParaRPr lang="id-ID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6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282</TotalTime>
  <Words>194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Yesus Mewartakan Kerajaan Allah dengan Kata-kata</vt:lpstr>
      <vt:lpstr>Kerajaan Allah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Yesus Mewartakan Kerajaan Allah dengan Kata-kata</dc:title>
  <dc:creator>Eka Nugroho</dc:creator>
  <cp:lastModifiedBy>Windows User</cp:lastModifiedBy>
  <cp:revision>6</cp:revision>
  <dcterms:created xsi:type="dcterms:W3CDTF">2006-08-16T00:00:00Z</dcterms:created>
  <dcterms:modified xsi:type="dcterms:W3CDTF">2019-10-08T04:31:25Z</dcterms:modified>
</cp:coreProperties>
</file>