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handoutMasterIdLst>
    <p:handoutMasterId r:id="rId27"/>
  </p:handoutMasterIdLst>
  <p:sldIdLst>
    <p:sldId id="297" r:id="rId2"/>
    <p:sldId id="304" r:id="rId3"/>
    <p:sldId id="298" r:id="rId4"/>
    <p:sldId id="260" r:id="rId5"/>
    <p:sldId id="310" r:id="rId6"/>
    <p:sldId id="267" r:id="rId7"/>
    <p:sldId id="268" r:id="rId8"/>
    <p:sldId id="269" r:id="rId9"/>
    <p:sldId id="307" r:id="rId10"/>
    <p:sldId id="299" r:id="rId11"/>
    <p:sldId id="261" r:id="rId12"/>
    <p:sldId id="262" r:id="rId13"/>
    <p:sldId id="271" r:id="rId14"/>
    <p:sldId id="273" r:id="rId15"/>
    <p:sldId id="302" r:id="rId16"/>
    <p:sldId id="308" r:id="rId17"/>
    <p:sldId id="314" r:id="rId18"/>
    <p:sldId id="300" r:id="rId19"/>
    <p:sldId id="315" r:id="rId20"/>
    <p:sldId id="317" r:id="rId21"/>
    <p:sldId id="287" r:id="rId22"/>
    <p:sldId id="303" r:id="rId23"/>
    <p:sldId id="318" r:id="rId24"/>
    <p:sldId id="311" r:id="rId2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48" d="100"/>
          <a:sy n="48" d="100"/>
        </p:scale>
        <p:origin x="-108" y="-1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39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notesMaster" Target="notesMasters/notesMaster1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viewProps" Target="view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presProps" Target="presProp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tableStyles" Target="tableStyle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handoutMaster" Target="handoutMasters/handoutMaster1.xml" /><Relationship Id="rId30" Type="http://schemas.openxmlformats.org/officeDocument/2006/relationships/theme" Target="theme/theme1.xml" 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720B32-0CBD-4703-BF5E-C7554C6E0A88}" type="doc">
      <dgm:prSet loTypeId="urn:microsoft.com/office/officeart/2005/8/layout/hList7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80ABFF3C-B4C2-4D23-BC55-132C9B0CE9FC}">
      <dgm:prSet phldrT="[Text]" custT="1"/>
      <dgm:spPr/>
      <dgm:t>
        <a:bodyPr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KECENDERUNGAN GLOBAL</a:t>
          </a:r>
        </a:p>
      </dgm:t>
    </dgm:pt>
    <dgm:pt modelId="{45F4E7F9-4E12-47A8-A398-2E8DE38B531C}" type="parTrans" cxnId="{EA05A31F-23AC-4EA8-A597-532020E8D84B}">
      <dgm:prSet/>
      <dgm:spPr/>
      <dgm:t>
        <a:bodyPr/>
        <a:lstStyle/>
        <a:p>
          <a:endParaRPr lang="en-US"/>
        </a:p>
      </dgm:t>
    </dgm:pt>
    <dgm:pt modelId="{3F927229-072E-4E5B-8CF7-1A6756473589}" type="sibTrans" cxnId="{EA05A31F-23AC-4EA8-A597-532020E8D84B}">
      <dgm:prSet/>
      <dgm:spPr/>
      <dgm:t>
        <a:bodyPr/>
        <a:lstStyle/>
        <a:p>
          <a:endParaRPr lang="en-US"/>
        </a:p>
      </dgm:t>
    </dgm:pt>
    <dgm:pt modelId="{DBEE4BCB-5351-473E-A097-321BCB99176E}">
      <dgm:prSet custT="1"/>
      <dgm:spPr/>
      <dgm:t>
        <a:bodyPr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URGENSI PENGUATAN PENDIDIKAN KARAKTER</a:t>
          </a:r>
          <a:endParaRPr lang="en-US" sz="2000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1352E1FA-7164-43F5-83F6-BE43B1C87DEA}" type="parTrans" cxnId="{C7CBBBF7-AF3A-4C74-B1A7-0E91083C51BE}">
      <dgm:prSet/>
      <dgm:spPr/>
      <dgm:t>
        <a:bodyPr/>
        <a:lstStyle/>
        <a:p>
          <a:endParaRPr lang="en-US"/>
        </a:p>
      </dgm:t>
    </dgm:pt>
    <dgm:pt modelId="{0CCDBD2A-2415-449D-A059-07EF9406993E}" type="sibTrans" cxnId="{C7CBBBF7-AF3A-4C74-B1A7-0E91083C51BE}">
      <dgm:prSet/>
      <dgm:spPr/>
      <dgm:t>
        <a:bodyPr/>
        <a:lstStyle/>
        <a:p>
          <a:endParaRPr lang="en-US"/>
        </a:p>
      </dgm:t>
    </dgm:pt>
    <dgm:pt modelId="{A13CCC1C-EC4B-4BCE-9F63-E8039163CA88}">
      <dgm:prSet custT="1"/>
      <dgm:spPr/>
      <dgm:t>
        <a:bodyPr/>
        <a:lstStyle/>
        <a:p>
          <a:r>
            <a: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DEFINISI PPK</a:t>
          </a:r>
        </a:p>
      </dgm:t>
    </dgm:pt>
    <dgm:pt modelId="{2C8DF46A-2895-4C74-849B-09121DAECB24}" type="parTrans" cxnId="{F6DE5A92-485F-4DEC-8F27-E979960351B8}">
      <dgm:prSet/>
      <dgm:spPr/>
      <dgm:t>
        <a:bodyPr/>
        <a:lstStyle/>
        <a:p>
          <a:endParaRPr lang="en-US"/>
        </a:p>
      </dgm:t>
    </dgm:pt>
    <dgm:pt modelId="{E1468E25-AAD8-428B-833D-CD74A3410879}" type="sibTrans" cxnId="{F6DE5A92-485F-4DEC-8F27-E979960351B8}">
      <dgm:prSet/>
      <dgm:spPr/>
      <dgm:t>
        <a:bodyPr/>
        <a:lstStyle/>
        <a:p>
          <a:endParaRPr lang="en-US"/>
        </a:p>
      </dgm:t>
    </dgm:pt>
    <dgm:pt modelId="{2D8A60CD-63EE-4A9D-B92C-7940BF72A5A4}" type="pres">
      <dgm:prSet presAssocID="{4F720B32-0CBD-4703-BF5E-C7554C6E0A88}" presName="Name0" presStyleCnt="0">
        <dgm:presLayoutVars>
          <dgm:dir/>
          <dgm:resizeHandles val="exact"/>
        </dgm:presLayoutVars>
      </dgm:prSet>
      <dgm:spPr/>
    </dgm:pt>
    <dgm:pt modelId="{111C9B6C-0980-4F22-A692-B7B160E10DE9}" type="pres">
      <dgm:prSet presAssocID="{4F720B32-0CBD-4703-BF5E-C7554C6E0A88}" presName="fgShape" presStyleLbl="fgShp" presStyleIdx="0" presStyleCnt="1" custScaleX="96733" custScaleY="282004" custLinFactY="300000" custLinFactNeighborX="-2108" custLinFactNeighborY="310700"/>
      <dgm:spPr>
        <a:noFill/>
        <a:ln>
          <a:noFill/>
        </a:ln>
      </dgm:spPr>
    </dgm:pt>
    <dgm:pt modelId="{B4214F9D-A46E-4ED4-8A55-1ED9C0757C58}" type="pres">
      <dgm:prSet presAssocID="{4F720B32-0CBD-4703-BF5E-C7554C6E0A88}" presName="linComp" presStyleCnt="0"/>
      <dgm:spPr/>
    </dgm:pt>
    <dgm:pt modelId="{2046479F-227B-4293-AB9E-C3CADB660126}" type="pres">
      <dgm:prSet presAssocID="{80ABFF3C-B4C2-4D23-BC55-132C9B0CE9FC}" presName="compNode" presStyleCnt="0"/>
      <dgm:spPr/>
    </dgm:pt>
    <dgm:pt modelId="{2C6C31AA-D61E-4B09-86A5-A87621AF8B9D}" type="pres">
      <dgm:prSet presAssocID="{80ABFF3C-B4C2-4D23-BC55-132C9B0CE9FC}" presName="bkgdShape" presStyleLbl="node1" presStyleIdx="0" presStyleCnt="3"/>
      <dgm:spPr/>
    </dgm:pt>
    <dgm:pt modelId="{4BACEA2C-691B-4F04-84EC-053BFD7A66D1}" type="pres">
      <dgm:prSet presAssocID="{80ABFF3C-B4C2-4D23-BC55-132C9B0CE9FC}" presName="nodeTx" presStyleLbl="node1" presStyleIdx="0" presStyleCnt="3">
        <dgm:presLayoutVars>
          <dgm:bulletEnabled val="1"/>
        </dgm:presLayoutVars>
      </dgm:prSet>
      <dgm:spPr/>
    </dgm:pt>
    <dgm:pt modelId="{C31FB3B0-9E23-4963-B9BE-56880C0E3757}" type="pres">
      <dgm:prSet presAssocID="{80ABFF3C-B4C2-4D23-BC55-132C9B0CE9FC}" presName="invisiNode" presStyleLbl="node1" presStyleIdx="0" presStyleCnt="3"/>
      <dgm:spPr/>
    </dgm:pt>
    <dgm:pt modelId="{A0A648C1-E69A-42A5-9642-D021808FB657}" type="pres">
      <dgm:prSet presAssocID="{80ABFF3C-B4C2-4D23-BC55-132C9B0CE9FC}" presName="imagNode" presStyleLbl="fgImgPlace1" presStyleIdx="0" presStyleCnt="3"/>
      <dgm:spPr/>
      <dgm:extLst/>
    </dgm:pt>
    <dgm:pt modelId="{1466EAE7-BF0F-4336-909C-957C3E25389A}" type="pres">
      <dgm:prSet presAssocID="{3F927229-072E-4E5B-8CF7-1A6756473589}" presName="sibTrans" presStyleLbl="sibTrans2D1" presStyleIdx="0" presStyleCnt="0"/>
      <dgm:spPr/>
    </dgm:pt>
    <dgm:pt modelId="{FE2A38CC-CD8D-407E-A651-342ABFEF6558}" type="pres">
      <dgm:prSet presAssocID="{DBEE4BCB-5351-473E-A097-321BCB99176E}" presName="compNode" presStyleCnt="0"/>
      <dgm:spPr/>
    </dgm:pt>
    <dgm:pt modelId="{B2519F48-DEF1-4371-A14D-31341C502B94}" type="pres">
      <dgm:prSet presAssocID="{DBEE4BCB-5351-473E-A097-321BCB99176E}" presName="bkgdShape" presStyleLbl="node1" presStyleIdx="1" presStyleCnt="3"/>
      <dgm:spPr/>
    </dgm:pt>
    <dgm:pt modelId="{084D3E12-F05F-4810-B65C-48EFAE2AF3D3}" type="pres">
      <dgm:prSet presAssocID="{DBEE4BCB-5351-473E-A097-321BCB99176E}" presName="nodeTx" presStyleLbl="node1" presStyleIdx="1" presStyleCnt="3">
        <dgm:presLayoutVars>
          <dgm:bulletEnabled val="1"/>
        </dgm:presLayoutVars>
      </dgm:prSet>
      <dgm:spPr/>
    </dgm:pt>
    <dgm:pt modelId="{E73A24E6-AF47-4557-BDE9-7A5797EF15FD}" type="pres">
      <dgm:prSet presAssocID="{DBEE4BCB-5351-473E-A097-321BCB99176E}" presName="invisiNode" presStyleLbl="node1" presStyleIdx="1" presStyleCnt="3"/>
      <dgm:spPr/>
    </dgm:pt>
    <dgm:pt modelId="{477D4496-31D4-440B-908D-9314A89FB76A}" type="pres">
      <dgm:prSet presAssocID="{DBEE4BCB-5351-473E-A097-321BCB99176E}" presName="imagNode" presStyleLbl="fgImgPlace1" presStyleIdx="1" presStyleCnt="3"/>
      <dgm:spPr/>
      <dgm:extLst/>
    </dgm:pt>
    <dgm:pt modelId="{074A5EF4-674D-418A-A957-A96511D6616C}" type="pres">
      <dgm:prSet presAssocID="{0CCDBD2A-2415-449D-A059-07EF9406993E}" presName="sibTrans" presStyleLbl="sibTrans2D1" presStyleIdx="0" presStyleCnt="0"/>
      <dgm:spPr/>
    </dgm:pt>
    <dgm:pt modelId="{A103A174-7F2D-400A-B047-BA82183BEBC5}" type="pres">
      <dgm:prSet presAssocID="{A13CCC1C-EC4B-4BCE-9F63-E8039163CA88}" presName="compNode" presStyleCnt="0"/>
      <dgm:spPr/>
    </dgm:pt>
    <dgm:pt modelId="{073EB314-2531-46AE-851D-AB861F6A4BF1}" type="pres">
      <dgm:prSet presAssocID="{A13CCC1C-EC4B-4BCE-9F63-E8039163CA88}" presName="bkgdShape" presStyleLbl="node1" presStyleIdx="2" presStyleCnt="3" custLinFactNeighborX="1034"/>
      <dgm:spPr/>
    </dgm:pt>
    <dgm:pt modelId="{03E51083-EDB3-46F2-BEE2-6A5897A288C0}" type="pres">
      <dgm:prSet presAssocID="{A13CCC1C-EC4B-4BCE-9F63-E8039163CA88}" presName="nodeTx" presStyleLbl="node1" presStyleIdx="2" presStyleCnt="3">
        <dgm:presLayoutVars>
          <dgm:bulletEnabled val="1"/>
        </dgm:presLayoutVars>
      </dgm:prSet>
      <dgm:spPr/>
    </dgm:pt>
    <dgm:pt modelId="{F71BC56E-1A53-4124-A1B3-40588EAC7D05}" type="pres">
      <dgm:prSet presAssocID="{A13CCC1C-EC4B-4BCE-9F63-E8039163CA88}" presName="invisiNode" presStyleLbl="node1" presStyleIdx="2" presStyleCnt="3"/>
      <dgm:spPr/>
    </dgm:pt>
    <dgm:pt modelId="{6041A42E-475B-41D5-A31F-5E866AC7269F}" type="pres">
      <dgm:prSet presAssocID="{A13CCC1C-EC4B-4BCE-9F63-E8039163CA88}" presName="imagNode" presStyleLbl="fgImgPlace1" presStyleIdx="2" presStyleCnt="3"/>
      <dgm:spPr/>
      <dgm:extLst/>
    </dgm:pt>
  </dgm:ptLst>
  <dgm:cxnLst>
    <dgm:cxn modelId="{2E52EB0C-54D7-4AE3-A61B-FFCEC9D70320}" type="presOf" srcId="{DBEE4BCB-5351-473E-A097-321BCB99176E}" destId="{084D3E12-F05F-4810-B65C-48EFAE2AF3D3}" srcOrd="1" destOrd="0" presId="urn:microsoft.com/office/officeart/2005/8/layout/hList7"/>
    <dgm:cxn modelId="{2FFBB715-45AC-42BF-99D8-03D27DFD3956}" type="presOf" srcId="{3F927229-072E-4E5B-8CF7-1A6756473589}" destId="{1466EAE7-BF0F-4336-909C-957C3E25389A}" srcOrd="0" destOrd="0" presId="urn:microsoft.com/office/officeart/2005/8/layout/hList7"/>
    <dgm:cxn modelId="{EA05A31F-23AC-4EA8-A597-532020E8D84B}" srcId="{4F720B32-0CBD-4703-BF5E-C7554C6E0A88}" destId="{80ABFF3C-B4C2-4D23-BC55-132C9B0CE9FC}" srcOrd="0" destOrd="0" parTransId="{45F4E7F9-4E12-47A8-A398-2E8DE38B531C}" sibTransId="{3F927229-072E-4E5B-8CF7-1A6756473589}"/>
    <dgm:cxn modelId="{2E81712D-E535-41F3-8B52-3288ADE91F62}" type="presOf" srcId="{80ABFF3C-B4C2-4D23-BC55-132C9B0CE9FC}" destId="{2C6C31AA-D61E-4B09-86A5-A87621AF8B9D}" srcOrd="0" destOrd="0" presId="urn:microsoft.com/office/officeart/2005/8/layout/hList7"/>
    <dgm:cxn modelId="{38E73961-389E-4294-AE7C-34CEAB771201}" type="presOf" srcId="{4F720B32-0CBD-4703-BF5E-C7554C6E0A88}" destId="{2D8A60CD-63EE-4A9D-B92C-7940BF72A5A4}" srcOrd="0" destOrd="0" presId="urn:microsoft.com/office/officeart/2005/8/layout/hList7"/>
    <dgm:cxn modelId="{2BDC5B54-6E3E-4490-B8F3-32014FF27C0D}" type="presOf" srcId="{0CCDBD2A-2415-449D-A059-07EF9406993E}" destId="{074A5EF4-674D-418A-A957-A96511D6616C}" srcOrd="0" destOrd="0" presId="urn:microsoft.com/office/officeart/2005/8/layout/hList7"/>
    <dgm:cxn modelId="{E33BD177-D38C-44FB-A56C-6AFF7F565A08}" type="presOf" srcId="{A13CCC1C-EC4B-4BCE-9F63-E8039163CA88}" destId="{073EB314-2531-46AE-851D-AB861F6A4BF1}" srcOrd="0" destOrd="0" presId="urn:microsoft.com/office/officeart/2005/8/layout/hList7"/>
    <dgm:cxn modelId="{F6DE5A92-485F-4DEC-8F27-E979960351B8}" srcId="{4F720B32-0CBD-4703-BF5E-C7554C6E0A88}" destId="{A13CCC1C-EC4B-4BCE-9F63-E8039163CA88}" srcOrd="2" destOrd="0" parTransId="{2C8DF46A-2895-4C74-849B-09121DAECB24}" sibTransId="{E1468E25-AAD8-428B-833D-CD74A3410879}"/>
    <dgm:cxn modelId="{59023AB3-5618-4FBD-B5EF-809C81177026}" type="presOf" srcId="{DBEE4BCB-5351-473E-A097-321BCB99176E}" destId="{B2519F48-DEF1-4371-A14D-31341C502B94}" srcOrd="0" destOrd="0" presId="urn:microsoft.com/office/officeart/2005/8/layout/hList7"/>
    <dgm:cxn modelId="{13DB43BF-CB81-4B10-B5C7-DCABC501F598}" type="presOf" srcId="{A13CCC1C-EC4B-4BCE-9F63-E8039163CA88}" destId="{03E51083-EDB3-46F2-BEE2-6A5897A288C0}" srcOrd="1" destOrd="0" presId="urn:microsoft.com/office/officeart/2005/8/layout/hList7"/>
    <dgm:cxn modelId="{6A7D74D2-3E31-41D6-9C7A-CDBD7A129854}" type="presOf" srcId="{80ABFF3C-B4C2-4D23-BC55-132C9B0CE9FC}" destId="{4BACEA2C-691B-4F04-84EC-053BFD7A66D1}" srcOrd="1" destOrd="0" presId="urn:microsoft.com/office/officeart/2005/8/layout/hList7"/>
    <dgm:cxn modelId="{C7CBBBF7-AF3A-4C74-B1A7-0E91083C51BE}" srcId="{4F720B32-0CBD-4703-BF5E-C7554C6E0A88}" destId="{DBEE4BCB-5351-473E-A097-321BCB99176E}" srcOrd="1" destOrd="0" parTransId="{1352E1FA-7164-43F5-83F6-BE43B1C87DEA}" sibTransId="{0CCDBD2A-2415-449D-A059-07EF9406993E}"/>
    <dgm:cxn modelId="{05E34FF5-B777-4D99-A195-C3EE6102F100}" type="presParOf" srcId="{2D8A60CD-63EE-4A9D-B92C-7940BF72A5A4}" destId="{111C9B6C-0980-4F22-A692-B7B160E10DE9}" srcOrd="0" destOrd="0" presId="urn:microsoft.com/office/officeart/2005/8/layout/hList7"/>
    <dgm:cxn modelId="{78523D5B-09EE-42F5-9BD2-A28749ED7AC5}" type="presParOf" srcId="{2D8A60CD-63EE-4A9D-B92C-7940BF72A5A4}" destId="{B4214F9D-A46E-4ED4-8A55-1ED9C0757C58}" srcOrd="1" destOrd="0" presId="urn:microsoft.com/office/officeart/2005/8/layout/hList7"/>
    <dgm:cxn modelId="{3B05AAEC-B685-46D7-B949-6AB63FB3BA87}" type="presParOf" srcId="{B4214F9D-A46E-4ED4-8A55-1ED9C0757C58}" destId="{2046479F-227B-4293-AB9E-C3CADB660126}" srcOrd="0" destOrd="0" presId="urn:microsoft.com/office/officeart/2005/8/layout/hList7"/>
    <dgm:cxn modelId="{E7C1840A-3CAF-4EA9-ADE3-C6A65D140CB2}" type="presParOf" srcId="{2046479F-227B-4293-AB9E-C3CADB660126}" destId="{2C6C31AA-D61E-4B09-86A5-A87621AF8B9D}" srcOrd="0" destOrd="0" presId="urn:microsoft.com/office/officeart/2005/8/layout/hList7"/>
    <dgm:cxn modelId="{A0B18A4B-C5ED-42C2-8032-62B5712FF05D}" type="presParOf" srcId="{2046479F-227B-4293-AB9E-C3CADB660126}" destId="{4BACEA2C-691B-4F04-84EC-053BFD7A66D1}" srcOrd="1" destOrd="0" presId="urn:microsoft.com/office/officeart/2005/8/layout/hList7"/>
    <dgm:cxn modelId="{4FA6EC8B-5CEE-4F1F-8C9D-C740EDFA1BBC}" type="presParOf" srcId="{2046479F-227B-4293-AB9E-C3CADB660126}" destId="{C31FB3B0-9E23-4963-B9BE-56880C0E3757}" srcOrd="2" destOrd="0" presId="urn:microsoft.com/office/officeart/2005/8/layout/hList7"/>
    <dgm:cxn modelId="{1205221C-478D-41DA-8578-18D96A37A294}" type="presParOf" srcId="{2046479F-227B-4293-AB9E-C3CADB660126}" destId="{A0A648C1-E69A-42A5-9642-D021808FB657}" srcOrd="3" destOrd="0" presId="urn:microsoft.com/office/officeart/2005/8/layout/hList7"/>
    <dgm:cxn modelId="{16B08444-D673-47E9-A2E6-A166F9B4E713}" type="presParOf" srcId="{B4214F9D-A46E-4ED4-8A55-1ED9C0757C58}" destId="{1466EAE7-BF0F-4336-909C-957C3E25389A}" srcOrd="1" destOrd="0" presId="urn:microsoft.com/office/officeart/2005/8/layout/hList7"/>
    <dgm:cxn modelId="{AEE01D21-188F-4D78-B3E9-52901D675814}" type="presParOf" srcId="{B4214F9D-A46E-4ED4-8A55-1ED9C0757C58}" destId="{FE2A38CC-CD8D-407E-A651-342ABFEF6558}" srcOrd="2" destOrd="0" presId="urn:microsoft.com/office/officeart/2005/8/layout/hList7"/>
    <dgm:cxn modelId="{BFEF7FC3-96EA-47C9-9EFF-CE24EA93A334}" type="presParOf" srcId="{FE2A38CC-CD8D-407E-A651-342ABFEF6558}" destId="{B2519F48-DEF1-4371-A14D-31341C502B94}" srcOrd="0" destOrd="0" presId="urn:microsoft.com/office/officeart/2005/8/layout/hList7"/>
    <dgm:cxn modelId="{42C5BBB2-5DAF-4005-A24F-E20F531A9F04}" type="presParOf" srcId="{FE2A38CC-CD8D-407E-A651-342ABFEF6558}" destId="{084D3E12-F05F-4810-B65C-48EFAE2AF3D3}" srcOrd="1" destOrd="0" presId="urn:microsoft.com/office/officeart/2005/8/layout/hList7"/>
    <dgm:cxn modelId="{9C0282F4-1A95-412B-A50A-E0657F1742D8}" type="presParOf" srcId="{FE2A38CC-CD8D-407E-A651-342ABFEF6558}" destId="{E73A24E6-AF47-4557-BDE9-7A5797EF15FD}" srcOrd="2" destOrd="0" presId="urn:microsoft.com/office/officeart/2005/8/layout/hList7"/>
    <dgm:cxn modelId="{85EB9655-3111-47D7-9190-56D9A9DF0227}" type="presParOf" srcId="{FE2A38CC-CD8D-407E-A651-342ABFEF6558}" destId="{477D4496-31D4-440B-908D-9314A89FB76A}" srcOrd="3" destOrd="0" presId="urn:microsoft.com/office/officeart/2005/8/layout/hList7"/>
    <dgm:cxn modelId="{BE4F5E55-889E-4527-8095-9C82CAAA677F}" type="presParOf" srcId="{B4214F9D-A46E-4ED4-8A55-1ED9C0757C58}" destId="{074A5EF4-674D-418A-A957-A96511D6616C}" srcOrd="3" destOrd="0" presId="urn:microsoft.com/office/officeart/2005/8/layout/hList7"/>
    <dgm:cxn modelId="{03AFEA8F-CC00-4A94-AB9F-9AB56F455DC3}" type="presParOf" srcId="{B4214F9D-A46E-4ED4-8A55-1ED9C0757C58}" destId="{A103A174-7F2D-400A-B047-BA82183BEBC5}" srcOrd="4" destOrd="0" presId="urn:microsoft.com/office/officeart/2005/8/layout/hList7"/>
    <dgm:cxn modelId="{C67D6A23-2A23-4EE8-880F-692567DF4DC8}" type="presParOf" srcId="{A103A174-7F2D-400A-B047-BA82183BEBC5}" destId="{073EB314-2531-46AE-851D-AB861F6A4BF1}" srcOrd="0" destOrd="0" presId="urn:microsoft.com/office/officeart/2005/8/layout/hList7"/>
    <dgm:cxn modelId="{45A0C9C3-54B0-48A3-BEE9-B2803F2A038C}" type="presParOf" srcId="{A103A174-7F2D-400A-B047-BA82183BEBC5}" destId="{03E51083-EDB3-46F2-BEE2-6A5897A288C0}" srcOrd="1" destOrd="0" presId="urn:microsoft.com/office/officeart/2005/8/layout/hList7"/>
    <dgm:cxn modelId="{48EFAC88-28AE-4741-AFEF-C605C239FDD5}" type="presParOf" srcId="{A103A174-7F2D-400A-B047-BA82183BEBC5}" destId="{F71BC56E-1A53-4124-A1B3-40588EAC7D05}" srcOrd="2" destOrd="0" presId="urn:microsoft.com/office/officeart/2005/8/layout/hList7"/>
    <dgm:cxn modelId="{91F14212-4D26-42E4-ADCC-4EF1BC538554}" type="presParOf" srcId="{A103A174-7F2D-400A-B047-BA82183BEBC5}" destId="{6041A42E-475B-41D5-A31F-5E866AC7269F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41DF690-234A-2241-9A7C-84CB108CAF09}" type="doc">
      <dgm:prSet loTypeId="urn:microsoft.com/office/officeart/2005/8/layout/venn1" loCatId="" qsTypeId="urn:microsoft.com/office/officeart/2005/8/quickstyle/simple4" qsCatId="simple" csTypeId="urn:microsoft.com/office/officeart/2005/8/colors/colorful1#1" csCatId="colorful" phldr="1"/>
      <dgm:spPr/>
    </dgm:pt>
    <dgm:pt modelId="{361C63F7-1DCB-D94B-8C1D-2BA77D3D2849}">
      <dgm:prSet phldrT="[Text]" custT="1"/>
      <dgm:spPr/>
      <dgm:t>
        <a:bodyPr/>
        <a:lstStyle/>
        <a:p>
          <a:r>
            <a:rPr lang="en-US" sz="1700" b="1" dirty="0" err="1">
              <a:latin typeface="Helvetica Neue" charset="0"/>
              <a:ea typeface="Helvetica Neue" charset="0"/>
              <a:cs typeface="Helvetica Neue" charset="0"/>
            </a:rPr>
            <a:t>Olah</a:t>
          </a:r>
          <a:r>
            <a:rPr lang="en-US" sz="1700" b="1" dirty="0">
              <a:latin typeface="Helvetica Neue" charset="0"/>
              <a:ea typeface="Helvetica Neue" charset="0"/>
              <a:cs typeface="Helvetica Neue" charset="0"/>
            </a:rPr>
            <a:t> </a:t>
          </a:r>
          <a:r>
            <a:rPr lang="en-US" sz="1700" b="1" dirty="0" err="1">
              <a:latin typeface="Helvetica Neue" charset="0"/>
              <a:ea typeface="Helvetica Neue" charset="0"/>
              <a:cs typeface="Helvetica Neue" charset="0"/>
            </a:rPr>
            <a:t>Hati</a:t>
          </a:r>
          <a:endParaRPr lang="en-US" sz="1700" b="1" dirty="0">
            <a:latin typeface="Helvetica Neue" charset="0"/>
            <a:ea typeface="Helvetica Neue" charset="0"/>
            <a:cs typeface="Helvetica Neue" charset="0"/>
          </a:endParaRPr>
        </a:p>
      </dgm:t>
    </dgm:pt>
    <dgm:pt modelId="{9115FE5F-3D4F-8C4A-B4B1-BD46FC2450BF}" type="parTrans" cxnId="{0B6DEE7C-A634-1449-BD4B-4A4D7201139D}">
      <dgm:prSet/>
      <dgm:spPr/>
      <dgm:t>
        <a:bodyPr/>
        <a:lstStyle/>
        <a:p>
          <a:endParaRPr lang="en-US" sz="1700" b="1">
            <a:latin typeface="Helvetica Neue" charset="0"/>
            <a:ea typeface="Helvetica Neue" charset="0"/>
            <a:cs typeface="Helvetica Neue" charset="0"/>
          </a:endParaRPr>
        </a:p>
      </dgm:t>
    </dgm:pt>
    <dgm:pt modelId="{8D3B2B0D-8B94-6641-9C62-0CAC4E5CFE80}" type="sibTrans" cxnId="{0B6DEE7C-A634-1449-BD4B-4A4D7201139D}">
      <dgm:prSet/>
      <dgm:spPr/>
      <dgm:t>
        <a:bodyPr/>
        <a:lstStyle/>
        <a:p>
          <a:endParaRPr lang="en-US" sz="1700" b="1">
            <a:latin typeface="Helvetica Neue" charset="0"/>
            <a:ea typeface="Helvetica Neue" charset="0"/>
            <a:cs typeface="Helvetica Neue" charset="0"/>
          </a:endParaRPr>
        </a:p>
      </dgm:t>
    </dgm:pt>
    <dgm:pt modelId="{5011ADA9-B9C1-214E-A7D6-67AD1E42C7AB}">
      <dgm:prSet phldrT="[Text]" custT="1"/>
      <dgm:spPr/>
      <dgm:t>
        <a:bodyPr/>
        <a:lstStyle/>
        <a:p>
          <a:r>
            <a:rPr lang="en-US" sz="1700" b="1" dirty="0" err="1">
              <a:latin typeface="Helvetica Neue" charset="0"/>
              <a:ea typeface="Helvetica Neue" charset="0"/>
              <a:cs typeface="Helvetica Neue" charset="0"/>
            </a:rPr>
            <a:t>Olah</a:t>
          </a:r>
          <a:r>
            <a:rPr lang="en-US" sz="1700" b="1" dirty="0">
              <a:latin typeface="Helvetica Neue" charset="0"/>
              <a:ea typeface="Helvetica Neue" charset="0"/>
              <a:cs typeface="Helvetica Neue" charset="0"/>
            </a:rPr>
            <a:t> </a:t>
          </a:r>
          <a:r>
            <a:rPr lang="en-US" sz="1700" b="1" dirty="0" err="1">
              <a:latin typeface="Helvetica Neue" charset="0"/>
              <a:ea typeface="Helvetica Neue" charset="0"/>
              <a:cs typeface="Helvetica Neue" charset="0"/>
            </a:rPr>
            <a:t>Karsa</a:t>
          </a:r>
          <a:r>
            <a:rPr lang="en-US" sz="1700" b="1" dirty="0">
              <a:latin typeface="Helvetica Neue" charset="0"/>
              <a:ea typeface="Helvetica Neue" charset="0"/>
              <a:cs typeface="Helvetica Neue" charset="0"/>
            </a:rPr>
            <a:t> </a:t>
          </a:r>
        </a:p>
      </dgm:t>
    </dgm:pt>
    <dgm:pt modelId="{7EA15B0A-6673-9543-8089-EFE09A7E6E46}" type="parTrans" cxnId="{91DF3565-3E22-A043-9079-8116107D5D49}">
      <dgm:prSet/>
      <dgm:spPr/>
      <dgm:t>
        <a:bodyPr/>
        <a:lstStyle/>
        <a:p>
          <a:endParaRPr lang="en-US" sz="1700" b="1">
            <a:latin typeface="Helvetica Neue" charset="0"/>
            <a:ea typeface="Helvetica Neue" charset="0"/>
            <a:cs typeface="Helvetica Neue" charset="0"/>
          </a:endParaRPr>
        </a:p>
      </dgm:t>
    </dgm:pt>
    <dgm:pt modelId="{E203F5DE-70C2-7B44-89BD-0C7B50A7E985}" type="sibTrans" cxnId="{91DF3565-3E22-A043-9079-8116107D5D49}">
      <dgm:prSet/>
      <dgm:spPr/>
      <dgm:t>
        <a:bodyPr/>
        <a:lstStyle/>
        <a:p>
          <a:endParaRPr lang="en-US" sz="1700" b="1">
            <a:latin typeface="Helvetica Neue" charset="0"/>
            <a:ea typeface="Helvetica Neue" charset="0"/>
            <a:cs typeface="Helvetica Neue" charset="0"/>
          </a:endParaRPr>
        </a:p>
      </dgm:t>
    </dgm:pt>
    <dgm:pt modelId="{2B723550-82F6-6845-965A-4A1A963EAE8E}">
      <dgm:prSet phldrT="[Text]" custT="1"/>
      <dgm:spPr/>
      <dgm:t>
        <a:bodyPr/>
        <a:lstStyle/>
        <a:p>
          <a:pPr algn="l"/>
          <a:r>
            <a:rPr lang="en-US" sz="1700" b="1" dirty="0" err="1">
              <a:latin typeface="Helvetica Neue" charset="0"/>
              <a:ea typeface="Helvetica Neue" charset="0"/>
              <a:cs typeface="Helvetica Neue" charset="0"/>
            </a:rPr>
            <a:t>Olah</a:t>
          </a:r>
          <a:r>
            <a:rPr lang="en-US" sz="1700" b="1" dirty="0">
              <a:latin typeface="Helvetica Neue" charset="0"/>
              <a:ea typeface="Helvetica Neue" charset="0"/>
              <a:cs typeface="Helvetica Neue" charset="0"/>
            </a:rPr>
            <a:t> Raga</a:t>
          </a:r>
        </a:p>
      </dgm:t>
    </dgm:pt>
    <dgm:pt modelId="{452DAB94-8B2E-F846-85C2-14613042C1F5}" type="parTrans" cxnId="{16BAC362-967B-264A-ABC1-4EB38B9FA7D8}">
      <dgm:prSet/>
      <dgm:spPr/>
      <dgm:t>
        <a:bodyPr/>
        <a:lstStyle/>
        <a:p>
          <a:endParaRPr lang="en-US" sz="1700" b="1">
            <a:latin typeface="Helvetica Neue" charset="0"/>
            <a:ea typeface="Helvetica Neue" charset="0"/>
            <a:cs typeface="Helvetica Neue" charset="0"/>
          </a:endParaRPr>
        </a:p>
      </dgm:t>
    </dgm:pt>
    <dgm:pt modelId="{1538A3EB-D2FC-184D-A1EA-D367FE0CB0F4}" type="sibTrans" cxnId="{16BAC362-967B-264A-ABC1-4EB38B9FA7D8}">
      <dgm:prSet/>
      <dgm:spPr/>
      <dgm:t>
        <a:bodyPr/>
        <a:lstStyle/>
        <a:p>
          <a:endParaRPr lang="en-US" sz="1700" b="1">
            <a:latin typeface="Helvetica Neue" charset="0"/>
            <a:ea typeface="Helvetica Neue" charset="0"/>
            <a:cs typeface="Helvetica Neue" charset="0"/>
          </a:endParaRPr>
        </a:p>
      </dgm:t>
    </dgm:pt>
    <dgm:pt modelId="{9B7C184C-F61F-4042-A1CC-A85D5DFDF73E}">
      <dgm:prSet custT="1"/>
      <dgm:spPr/>
      <dgm:t>
        <a:bodyPr/>
        <a:lstStyle/>
        <a:p>
          <a:pPr algn="r"/>
          <a:r>
            <a:rPr lang="en-US" sz="1700" b="1" dirty="0" err="1">
              <a:latin typeface="Helvetica Neue" charset="0"/>
              <a:ea typeface="Helvetica Neue" charset="0"/>
              <a:cs typeface="Helvetica Neue" charset="0"/>
            </a:rPr>
            <a:t>Olah</a:t>
          </a:r>
          <a:r>
            <a:rPr lang="en-US" sz="1700" b="1" dirty="0">
              <a:latin typeface="Helvetica Neue" charset="0"/>
              <a:ea typeface="Helvetica Neue" charset="0"/>
              <a:cs typeface="Helvetica Neue" charset="0"/>
            </a:rPr>
            <a:t> </a:t>
          </a:r>
          <a:r>
            <a:rPr lang="en-US" sz="1700" b="1" dirty="0" err="1">
              <a:latin typeface="Helvetica Neue" charset="0"/>
              <a:ea typeface="Helvetica Neue" charset="0"/>
              <a:cs typeface="Helvetica Neue" charset="0"/>
            </a:rPr>
            <a:t>Pikir</a:t>
          </a:r>
          <a:endParaRPr lang="en-US" sz="1700" b="1" dirty="0">
            <a:latin typeface="Helvetica Neue" charset="0"/>
            <a:ea typeface="Helvetica Neue" charset="0"/>
            <a:cs typeface="Helvetica Neue" charset="0"/>
          </a:endParaRPr>
        </a:p>
      </dgm:t>
    </dgm:pt>
    <dgm:pt modelId="{644AC5E7-C284-6941-8D0B-7C2F0DE2F25E}" type="parTrans" cxnId="{356A8551-A80C-174A-B36C-E096805EA3D8}">
      <dgm:prSet/>
      <dgm:spPr/>
      <dgm:t>
        <a:bodyPr/>
        <a:lstStyle/>
        <a:p>
          <a:endParaRPr lang="en-US" sz="1700" b="1">
            <a:latin typeface="Helvetica Neue" charset="0"/>
            <a:ea typeface="Helvetica Neue" charset="0"/>
            <a:cs typeface="Helvetica Neue" charset="0"/>
          </a:endParaRPr>
        </a:p>
      </dgm:t>
    </dgm:pt>
    <dgm:pt modelId="{98E0E869-6D3B-5641-8C1B-EB33AE03B13F}" type="sibTrans" cxnId="{356A8551-A80C-174A-B36C-E096805EA3D8}">
      <dgm:prSet/>
      <dgm:spPr/>
      <dgm:t>
        <a:bodyPr/>
        <a:lstStyle/>
        <a:p>
          <a:endParaRPr lang="en-US" sz="1700" b="1">
            <a:latin typeface="Helvetica Neue" charset="0"/>
            <a:ea typeface="Helvetica Neue" charset="0"/>
            <a:cs typeface="Helvetica Neue" charset="0"/>
          </a:endParaRPr>
        </a:p>
      </dgm:t>
    </dgm:pt>
    <dgm:pt modelId="{CB7EAE32-7F2E-094B-B3D2-0D8F925CED55}" type="pres">
      <dgm:prSet presAssocID="{E41DF690-234A-2241-9A7C-84CB108CAF09}" presName="compositeShape" presStyleCnt="0">
        <dgm:presLayoutVars>
          <dgm:chMax val="7"/>
          <dgm:dir/>
          <dgm:resizeHandles val="exact"/>
        </dgm:presLayoutVars>
      </dgm:prSet>
      <dgm:spPr/>
    </dgm:pt>
    <dgm:pt modelId="{8E0A8237-8FBF-6F43-BBD0-65D65296DAAF}" type="pres">
      <dgm:prSet presAssocID="{361C63F7-1DCB-D94B-8C1D-2BA77D3D2849}" presName="circ1" presStyleLbl="vennNode1" presStyleIdx="0" presStyleCnt="4"/>
      <dgm:spPr/>
    </dgm:pt>
    <dgm:pt modelId="{CC8FBDA4-2BCA-734F-BD55-DE53EAB2BE04}" type="pres">
      <dgm:prSet presAssocID="{361C63F7-1DCB-D94B-8C1D-2BA77D3D2849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4DE6AEB1-5878-A647-98E9-D2F96B3DB889}" type="pres">
      <dgm:prSet presAssocID="{9B7C184C-F61F-4042-A1CC-A85D5DFDF73E}" presName="circ2" presStyleLbl="vennNode1" presStyleIdx="1" presStyleCnt="4"/>
      <dgm:spPr/>
    </dgm:pt>
    <dgm:pt modelId="{C380827F-7040-5C41-9CE5-37BF16222E37}" type="pres">
      <dgm:prSet presAssocID="{9B7C184C-F61F-4042-A1CC-A85D5DFDF73E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C853C60D-50E1-4043-90B1-73842CA027F5}" type="pres">
      <dgm:prSet presAssocID="{5011ADA9-B9C1-214E-A7D6-67AD1E42C7AB}" presName="circ3" presStyleLbl="vennNode1" presStyleIdx="2" presStyleCnt="4"/>
      <dgm:spPr/>
    </dgm:pt>
    <dgm:pt modelId="{48D73AFA-6CE6-004D-95BD-22BC1BDF3F84}" type="pres">
      <dgm:prSet presAssocID="{5011ADA9-B9C1-214E-A7D6-67AD1E42C7AB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61512A43-932F-274B-A2DA-AB38527543F8}" type="pres">
      <dgm:prSet presAssocID="{2B723550-82F6-6845-965A-4A1A963EAE8E}" presName="circ4" presStyleLbl="vennNode1" presStyleIdx="3" presStyleCnt="4"/>
      <dgm:spPr/>
    </dgm:pt>
    <dgm:pt modelId="{D9DC102F-31BE-C446-95E9-64C171DC566C}" type="pres">
      <dgm:prSet presAssocID="{2B723550-82F6-6845-965A-4A1A963EAE8E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D85D5803-A10C-314B-AF90-AC05B07C1697}" type="presOf" srcId="{361C63F7-1DCB-D94B-8C1D-2BA77D3D2849}" destId="{8E0A8237-8FBF-6F43-BBD0-65D65296DAAF}" srcOrd="0" destOrd="0" presId="urn:microsoft.com/office/officeart/2005/8/layout/venn1"/>
    <dgm:cxn modelId="{596EE11B-256E-A848-A6F8-8B07F38376B5}" type="presOf" srcId="{5011ADA9-B9C1-214E-A7D6-67AD1E42C7AB}" destId="{48D73AFA-6CE6-004D-95BD-22BC1BDF3F84}" srcOrd="1" destOrd="0" presId="urn:microsoft.com/office/officeart/2005/8/layout/venn1"/>
    <dgm:cxn modelId="{16BAC362-967B-264A-ABC1-4EB38B9FA7D8}" srcId="{E41DF690-234A-2241-9A7C-84CB108CAF09}" destId="{2B723550-82F6-6845-965A-4A1A963EAE8E}" srcOrd="3" destOrd="0" parTransId="{452DAB94-8B2E-F846-85C2-14613042C1F5}" sibTransId="{1538A3EB-D2FC-184D-A1EA-D367FE0CB0F4}"/>
    <dgm:cxn modelId="{91DF3565-3E22-A043-9079-8116107D5D49}" srcId="{E41DF690-234A-2241-9A7C-84CB108CAF09}" destId="{5011ADA9-B9C1-214E-A7D6-67AD1E42C7AB}" srcOrd="2" destOrd="0" parTransId="{7EA15B0A-6673-9543-8089-EFE09A7E6E46}" sibTransId="{E203F5DE-70C2-7B44-89BD-0C7B50A7E985}"/>
    <dgm:cxn modelId="{356A8551-A80C-174A-B36C-E096805EA3D8}" srcId="{E41DF690-234A-2241-9A7C-84CB108CAF09}" destId="{9B7C184C-F61F-4042-A1CC-A85D5DFDF73E}" srcOrd="1" destOrd="0" parTransId="{644AC5E7-C284-6941-8D0B-7C2F0DE2F25E}" sibTransId="{98E0E869-6D3B-5641-8C1B-EB33AE03B13F}"/>
    <dgm:cxn modelId="{245F3972-D95A-B34C-9172-8CB16A40FA00}" type="presOf" srcId="{5011ADA9-B9C1-214E-A7D6-67AD1E42C7AB}" destId="{C853C60D-50E1-4043-90B1-73842CA027F5}" srcOrd="0" destOrd="0" presId="urn:microsoft.com/office/officeart/2005/8/layout/venn1"/>
    <dgm:cxn modelId="{0B6DEE7C-A634-1449-BD4B-4A4D7201139D}" srcId="{E41DF690-234A-2241-9A7C-84CB108CAF09}" destId="{361C63F7-1DCB-D94B-8C1D-2BA77D3D2849}" srcOrd="0" destOrd="0" parTransId="{9115FE5F-3D4F-8C4A-B4B1-BD46FC2450BF}" sibTransId="{8D3B2B0D-8B94-6641-9C62-0CAC4E5CFE80}"/>
    <dgm:cxn modelId="{498BDC7F-D6FF-2445-BC1F-B6C79A41F7EA}" type="presOf" srcId="{9B7C184C-F61F-4042-A1CC-A85D5DFDF73E}" destId="{4DE6AEB1-5878-A647-98E9-D2F96B3DB889}" srcOrd="0" destOrd="0" presId="urn:microsoft.com/office/officeart/2005/8/layout/venn1"/>
    <dgm:cxn modelId="{14D1F091-75E1-0A48-80E2-7425C3CF8D05}" type="presOf" srcId="{2B723550-82F6-6845-965A-4A1A963EAE8E}" destId="{D9DC102F-31BE-C446-95E9-64C171DC566C}" srcOrd="1" destOrd="0" presId="urn:microsoft.com/office/officeart/2005/8/layout/venn1"/>
    <dgm:cxn modelId="{FE86FB97-300A-0A4E-9A52-D480DB460020}" type="presOf" srcId="{9B7C184C-F61F-4042-A1CC-A85D5DFDF73E}" destId="{C380827F-7040-5C41-9CE5-37BF16222E37}" srcOrd="1" destOrd="0" presId="urn:microsoft.com/office/officeart/2005/8/layout/venn1"/>
    <dgm:cxn modelId="{D0D6B1B2-391A-8F4B-AB64-BCDDFC8157A3}" type="presOf" srcId="{2B723550-82F6-6845-965A-4A1A963EAE8E}" destId="{61512A43-932F-274B-A2DA-AB38527543F8}" srcOrd="0" destOrd="0" presId="urn:microsoft.com/office/officeart/2005/8/layout/venn1"/>
    <dgm:cxn modelId="{B4008BC0-2078-CC42-A82B-CD76C89CF58A}" type="presOf" srcId="{361C63F7-1DCB-D94B-8C1D-2BA77D3D2849}" destId="{CC8FBDA4-2BCA-734F-BD55-DE53EAB2BE04}" srcOrd="1" destOrd="0" presId="urn:microsoft.com/office/officeart/2005/8/layout/venn1"/>
    <dgm:cxn modelId="{D4DB55FA-ED42-AF4F-B581-09B5775F330B}" type="presOf" srcId="{E41DF690-234A-2241-9A7C-84CB108CAF09}" destId="{CB7EAE32-7F2E-094B-B3D2-0D8F925CED55}" srcOrd="0" destOrd="0" presId="urn:microsoft.com/office/officeart/2005/8/layout/venn1"/>
    <dgm:cxn modelId="{A856DCB7-2CFF-D648-8E88-B1AD4CC3C4CC}" type="presParOf" srcId="{CB7EAE32-7F2E-094B-B3D2-0D8F925CED55}" destId="{8E0A8237-8FBF-6F43-BBD0-65D65296DAAF}" srcOrd="0" destOrd="0" presId="urn:microsoft.com/office/officeart/2005/8/layout/venn1"/>
    <dgm:cxn modelId="{1F8E620E-2118-3947-BE12-4287EA17B139}" type="presParOf" srcId="{CB7EAE32-7F2E-094B-B3D2-0D8F925CED55}" destId="{CC8FBDA4-2BCA-734F-BD55-DE53EAB2BE04}" srcOrd="1" destOrd="0" presId="urn:microsoft.com/office/officeart/2005/8/layout/venn1"/>
    <dgm:cxn modelId="{F47B405A-DC79-3745-8000-BC3C034C5AFC}" type="presParOf" srcId="{CB7EAE32-7F2E-094B-B3D2-0D8F925CED55}" destId="{4DE6AEB1-5878-A647-98E9-D2F96B3DB889}" srcOrd="2" destOrd="0" presId="urn:microsoft.com/office/officeart/2005/8/layout/venn1"/>
    <dgm:cxn modelId="{3BF07DC8-719C-D840-BE5A-F9F66D0641DD}" type="presParOf" srcId="{CB7EAE32-7F2E-094B-B3D2-0D8F925CED55}" destId="{C380827F-7040-5C41-9CE5-37BF16222E37}" srcOrd="3" destOrd="0" presId="urn:microsoft.com/office/officeart/2005/8/layout/venn1"/>
    <dgm:cxn modelId="{82801351-BF25-F747-AF2A-0305ACEB663D}" type="presParOf" srcId="{CB7EAE32-7F2E-094B-B3D2-0D8F925CED55}" destId="{C853C60D-50E1-4043-90B1-73842CA027F5}" srcOrd="4" destOrd="0" presId="urn:microsoft.com/office/officeart/2005/8/layout/venn1"/>
    <dgm:cxn modelId="{61A10CB3-C232-B848-A1C2-B45FC2C843D4}" type="presParOf" srcId="{CB7EAE32-7F2E-094B-B3D2-0D8F925CED55}" destId="{48D73AFA-6CE6-004D-95BD-22BC1BDF3F84}" srcOrd="5" destOrd="0" presId="urn:microsoft.com/office/officeart/2005/8/layout/venn1"/>
    <dgm:cxn modelId="{BF80A2E9-173E-3142-9027-D4C03068776F}" type="presParOf" srcId="{CB7EAE32-7F2E-094B-B3D2-0D8F925CED55}" destId="{61512A43-932F-274B-A2DA-AB38527543F8}" srcOrd="6" destOrd="0" presId="urn:microsoft.com/office/officeart/2005/8/layout/venn1"/>
    <dgm:cxn modelId="{832B8EB1-D22C-6C49-A4A4-A90960EF56C6}" type="presParOf" srcId="{CB7EAE32-7F2E-094B-B3D2-0D8F925CED55}" destId="{D9DC102F-31BE-C446-95E9-64C171DC566C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DE87ABA-0F03-9040-B75B-AE8403B185FE}" type="doc">
      <dgm:prSet loTypeId="urn:microsoft.com/office/officeart/2005/8/layout/radial3" loCatId="" qsTypeId="urn:microsoft.com/office/officeart/2005/8/quickstyle/simple4" qsCatId="simple" csTypeId="urn:microsoft.com/office/officeart/2005/8/colors/colorful1#2" csCatId="colorful" phldr="1"/>
      <dgm:spPr/>
      <dgm:t>
        <a:bodyPr/>
        <a:lstStyle/>
        <a:p>
          <a:endParaRPr lang="en-US"/>
        </a:p>
      </dgm:t>
    </dgm:pt>
    <dgm:pt modelId="{D8E36392-064E-7F4D-8668-B3CE01C8AD33}">
      <dgm:prSet phldrT="[Text]" custT="1"/>
      <dgm:spPr/>
      <dgm:t>
        <a:bodyPr/>
        <a:lstStyle/>
        <a:p>
          <a:r>
            <a:rPr lang="en-US" sz="3000" dirty="0" err="1">
              <a:latin typeface="Arial Narrow" charset="0"/>
              <a:ea typeface="Arial Narrow" charset="0"/>
              <a:cs typeface="Arial Narrow" charset="0"/>
            </a:rPr>
            <a:t>Nilai</a:t>
          </a:r>
          <a:r>
            <a:rPr lang="en-US" sz="3000" dirty="0">
              <a:latin typeface="Arial Narrow" charset="0"/>
              <a:ea typeface="Arial Narrow" charset="0"/>
              <a:cs typeface="Arial Narrow" charset="0"/>
            </a:rPr>
            <a:t> </a:t>
          </a:r>
          <a:r>
            <a:rPr lang="en-US" sz="3000" dirty="0" err="1">
              <a:latin typeface="Arial Narrow" charset="0"/>
              <a:ea typeface="Arial Narrow" charset="0"/>
              <a:cs typeface="Arial Narrow" charset="0"/>
            </a:rPr>
            <a:t>Utama</a:t>
          </a:r>
          <a:r>
            <a:rPr lang="en-US" sz="3000" dirty="0">
              <a:latin typeface="Arial Narrow" charset="0"/>
              <a:ea typeface="Arial Narrow" charset="0"/>
              <a:cs typeface="Arial Narrow" charset="0"/>
            </a:rPr>
            <a:t> </a:t>
          </a:r>
        </a:p>
      </dgm:t>
    </dgm:pt>
    <dgm:pt modelId="{0CF09B9D-01AB-8C4D-A9A6-FEADE2EE30B0}" type="parTrans" cxnId="{F187DE25-52A5-354D-B1DA-04C806687527}">
      <dgm:prSet/>
      <dgm:spPr/>
      <dgm:t>
        <a:bodyPr/>
        <a:lstStyle/>
        <a:p>
          <a:endParaRPr lang="en-US">
            <a:latin typeface="Arial Narrow" charset="0"/>
            <a:ea typeface="Arial Narrow" charset="0"/>
            <a:cs typeface="Arial Narrow" charset="0"/>
          </a:endParaRPr>
        </a:p>
      </dgm:t>
    </dgm:pt>
    <dgm:pt modelId="{ECA66126-A8C5-764C-B869-EFA7CA7EED23}" type="sibTrans" cxnId="{F187DE25-52A5-354D-B1DA-04C806687527}">
      <dgm:prSet/>
      <dgm:spPr/>
      <dgm:t>
        <a:bodyPr/>
        <a:lstStyle/>
        <a:p>
          <a:endParaRPr lang="en-US">
            <a:latin typeface="Arial Narrow" charset="0"/>
            <a:ea typeface="Arial Narrow" charset="0"/>
            <a:cs typeface="Arial Narrow" charset="0"/>
          </a:endParaRPr>
        </a:p>
      </dgm:t>
    </dgm:pt>
    <dgm:pt modelId="{694B98E0-83E6-4D45-BDAA-3E14C9027B3C}">
      <dgm:prSet phldrT="[Text]" custT="1"/>
      <dgm:spPr/>
      <dgm:t>
        <a:bodyPr/>
        <a:lstStyle/>
        <a:p>
          <a:r>
            <a:rPr lang="en-US" sz="1200" b="1" dirty="0" err="1">
              <a:latin typeface="Arial Narrow" charset="0"/>
              <a:ea typeface="Arial Narrow" charset="0"/>
              <a:cs typeface="Arial Narrow" charset="0"/>
            </a:rPr>
            <a:t>Religius</a:t>
          </a:r>
          <a:endParaRPr lang="en-US" sz="1200" b="1" dirty="0">
            <a:latin typeface="Arial Narrow" charset="0"/>
            <a:ea typeface="Arial Narrow" charset="0"/>
            <a:cs typeface="Arial Narrow" charset="0"/>
          </a:endParaRPr>
        </a:p>
      </dgm:t>
    </dgm:pt>
    <dgm:pt modelId="{237B6A1B-7A43-FD44-A113-E432BF67D076}" type="parTrans" cxnId="{FB237BFC-2649-0142-A2D5-7453A0523812}">
      <dgm:prSet/>
      <dgm:spPr/>
      <dgm:t>
        <a:bodyPr/>
        <a:lstStyle/>
        <a:p>
          <a:endParaRPr lang="en-US">
            <a:latin typeface="Arial Narrow" charset="0"/>
            <a:ea typeface="Arial Narrow" charset="0"/>
            <a:cs typeface="Arial Narrow" charset="0"/>
          </a:endParaRPr>
        </a:p>
      </dgm:t>
    </dgm:pt>
    <dgm:pt modelId="{B339C7D6-D09A-4A43-AF5A-69386E8B7F85}" type="sibTrans" cxnId="{FB237BFC-2649-0142-A2D5-7453A0523812}">
      <dgm:prSet/>
      <dgm:spPr/>
      <dgm:t>
        <a:bodyPr/>
        <a:lstStyle/>
        <a:p>
          <a:endParaRPr lang="en-US">
            <a:latin typeface="Arial Narrow" charset="0"/>
            <a:ea typeface="Arial Narrow" charset="0"/>
            <a:cs typeface="Arial Narrow" charset="0"/>
          </a:endParaRPr>
        </a:p>
      </dgm:t>
    </dgm:pt>
    <dgm:pt modelId="{2371900B-8140-D742-87DE-FB038384DDB6}">
      <dgm:prSet phldrT="[Text]" custT="1"/>
      <dgm:spPr/>
      <dgm:t>
        <a:bodyPr/>
        <a:lstStyle/>
        <a:p>
          <a:r>
            <a:rPr lang="en-US" sz="1100" b="1" dirty="0" err="1">
              <a:latin typeface="Arial Narrow" charset="0"/>
              <a:ea typeface="Arial Narrow" charset="0"/>
              <a:cs typeface="Arial Narrow" charset="0"/>
            </a:rPr>
            <a:t>Nasionalis</a:t>
          </a:r>
          <a:endParaRPr lang="en-US" sz="1100" b="1" dirty="0">
            <a:latin typeface="Arial Narrow" charset="0"/>
            <a:ea typeface="Arial Narrow" charset="0"/>
            <a:cs typeface="Arial Narrow" charset="0"/>
          </a:endParaRPr>
        </a:p>
      </dgm:t>
    </dgm:pt>
    <dgm:pt modelId="{59B97900-335F-7A44-8A0E-93041FD890BE}" type="parTrans" cxnId="{AA6FD3AD-BB66-924D-AE0D-FD9FAC92AC8D}">
      <dgm:prSet/>
      <dgm:spPr/>
      <dgm:t>
        <a:bodyPr/>
        <a:lstStyle/>
        <a:p>
          <a:endParaRPr lang="en-US">
            <a:latin typeface="Arial Narrow" charset="0"/>
            <a:ea typeface="Arial Narrow" charset="0"/>
            <a:cs typeface="Arial Narrow" charset="0"/>
          </a:endParaRPr>
        </a:p>
      </dgm:t>
    </dgm:pt>
    <dgm:pt modelId="{75CD00F4-9A04-3346-AC5A-58371A9FFB57}" type="sibTrans" cxnId="{AA6FD3AD-BB66-924D-AE0D-FD9FAC92AC8D}">
      <dgm:prSet/>
      <dgm:spPr/>
      <dgm:t>
        <a:bodyPr/>
        <a:lstStyle/>
        <a:p>
          <a:endParaRPr lang="en-US">
            <a:latin typeface="Arial Narrow" charset="0"/>
            <a:ea typeface="Arial Narrow" charset="0"/>
            <a:cs typeface="Arial Narrow" charset="0"/>
          </a:endParaRPr>
        </a:p>
      </dgm:t>
    </dgm:pt>
    <dgm:pt modelId="{A004AC76-9337-634B-93E5-EB43899665E3}">
      <dgm:prSet phldrT="[Text]" custT="1"/>
      <dgm:spPr/>
      <dgm:t>
        <a:bodyPr/>
        <a:lstStyle/>
        <a:p>
          <a:r>
            <a:rPr lang="en-US" sz="1200" b="1" dirty="0" err="1">
              <a:latin typeface="Arial Narrow" charset="0"/>
              <a:ea typeface="Arial Narrow" charset="0"/>
              <a:cs typeface="Arial Narrow" charset="0"/>
            </a:rPr>
            <a:t>Mandiri</a:t>
          </a:r>
          <a:endParaRPr lang="en-US" sz="1200" b="1" dirty="0">
            <a:latin typeface="Arial Narrow" charset="0"/>
            <a:ea typeface="Arial Narrow" charset="0"/>
            <a:cs typeface="Arial Narrow" charset="0"/>
          </a:endParaRPr>
        </a:p>
      </dgm:t>
    </dgm:pt>
    <dgm:pt modelId="{4D17386D-B321-2C44-9F31-A405BCB4A789}" type="parTrans" cxnId="{E6F9E92A-7E99-9944-96EA-F9CBDE3B09DD}">
      <dgm:prSet/>
      <dgm:spPr/>
      <dgm:t>
        <a:bodyPr/>
        <a:lstStyle/>
        <a:p>
          <a:endParaRPr lang="en-US">
            <a:latin typeface="Arial Narrow" charset="0"/>
            <a:ea typeface="Arial Narrow" charset="0"/>
            <a:cs typeface="Arial Narrow" charset="0"/>
          </a:endParaRPr>
        </a:p>
      </dgm:t>
    </dgm:pt>
    <dgm:pt modelId="{D34D4B12-CB1A-5A47-BAC7-6A3E82CCA0D5}" type="sibTrans" cxnId="{E6F9E92A-7E99-9944-96EA-F9CBDE3B09DD}">
      <dgm:prSet/>
      <dgm:spPr/>
      <dgm:t>
        <a:bodyPr/>
        <a:lstStyle/>
        <a:p>
          <a:endParaRPr lang="en-US">
            <a:latin typeface="Arial Narrow" charset="0"/>
            <a:ea typeface="Arial Narrow" charset="0"/>
            <a:cs typeface="Arial Narrow" charset="0"/>
          </a:endParaRPr>
        </a:p>
      </dgm:t>
    </dgm:pt>
    <dgm:pt modelId="{50DD952D-E52B-CE41-8238-81CAF7A39B1F}">
      <dgm:prSet phldrT="[Text]" custT="1"/>
      <dgm:spPr/>
      <dgm:t>
        <a:bodyPr/>
        <a:lstStyle/>
        <a:p>
          <a:r>
            <a:rPr lang="en-US" sz="1200" b="1" dirty="0" err="1">
              <a:latin typeface="Arial Narrow" charset="0"/>
              <a:ea typeface="Arial Narrow" charset="0"/>
              <a:cs typeface="Arial Narrow" charset="0"/>
            </a:rPr>
            <a:t>Gotong</a:t>
          </a:r>
          <a:r>
            <a:rPr lang="en-US" sz="1200" b="1" dirty="0">
              <a:latin typeface="Arial Narrow" charset="0"/>
              <a:ea typeface="Arial Narrow" charset="0"/>
              <a:cs typeface="Arial Narrow" charset="0"/>
            </a:rPr>
            <a:t> </a:t>
          </a:r>
          <a:r>
            <a:rPr lang="en-US" sz="1200" b="1" dirty="0" err="1">
              <a:latin typeface="Arial Narrow" charset="0"/>
              <a:ea typeface="Arial Narrow" charset="0"/>
              <a:cs typeface="Arial Narrow" charset="0"/>
            </a:rPr>
            <a:t>Royong</a:t>
          </a:r>
          <a:endParaRPr lang="en-US" sz="1200" b="1" dirty="0">
            <a:latin typeface="Arial Narrow" charset="0"/>
            <a:ea typeface="Arial Narrow" charset="0"/>
            <a:cs typeface="Arial Narrow" charset="0"/>
          </a:endParaRPr>
        </a:p>
      </dgm:t>
    </dgm:pt>
    <dgm:pt modelId="{BD76D54C-78B2-E545-8066-9719115EC9E7}" type="parTrans" cxnId="{18203F1F-E7A7-B44E-BF5A-F953D4EA446C}">
      <dgm:prSet/>
      <dgm:spPr/>
      <dgm:t>
        <a:bodyPr/>
        <a:lstStyle/>
        <a:p>
          <a:endParaRPr lang="en-US">
            <a:latin typeface="Arial Narrow" charset="0"/>
            <a:ea typeface="Arial Narrow" charset="0"/>
            <a:cs typeface="Arial Narrow" charset="0"/>
          </a:endParaRPr>
        </a:p>
      </dgm:t>
    </dgm:pt>
    <dgm:pt modelId="{E5CC8101-5D88-F148-B8ED-F92157B43701}" type="sibTrans" cxnId="{18203F1F-E7A7-B44E-BF5A-F953D4EA446C}">
      <dgm:prSet/>
      <dgm:spPr/>
      <dgm:t>
        <a:bodyPr/>
        <a:lstStyle/>
        <a:p>
          <a:endParaRPr lang="en-US">
            <a:latin typeface="Arial Narrow" charset="0"/>
            <a:ea typeface="Arial Narrow" charset="0"/>
            <a:cs typeface="Arial Narrow" charset="0"/>
          </a:endParaRPr>
        </a:p>
      </dgm:t>
    </dgm:pt>
    <dgm:pt modelId="{E77BB048-5A23-BA46-931D-B58DADD9385C}">
      <dgm:prSet custT="1"/>
      <dgm:spPr/>
      <dgm:t>
        <a:bodyPr/>
        <a:lstStyle/>
        <a:p>
          <a:r>
            <a:rPr lang="en-US" sz="1200" b="1" dirty="0" err="1">
              <a:latin typeface="Arial Narrow" charset="0"/>
              <a:ea typeface="Arial Narrow" charset="0"/>
              <a:cs typeface="Arial Narrow" charset="0"/>
            </a:rPr>
            <a:t>Integritas</a:t>
          </a:r>
          <a:endParaRPr lang="en-US" sz="1200" b="1" dirty="0">
            <a:latin typeface="Arial Narrow" charset="0"/>
            <a:ea typeface="Arial Narrow" charset="0"/>
            <a:cs typeface="Arial Narrow" charset="0"/>
          </a:endParaRPr>
        </a:p>
      </dgm:t>
    </dgm:pt>
    <dgm:pt modelId="{759C3CE7-8C60-A945-B77E-30C8855013D3}" type="parTrans" cxnId="{2E7DD909-C507-FE4E-AF5C-7DE8E8B691DD}">
      <dgm:prSet/>
      <dgm:spPr/>
      <dgm:t>
        <a:bodyPr/>
        <a:lstStyle/>
        <a:p>
          <a:endParaRPr lang="en-US">
            <a:latin typeface="Arial Narrow" charset="0"/>
            <a:ea typeface="Arial Narrow" charset="0"/>
            <a:cs typeface="Arial Narrow" charset="0"/>
          </a:endParaRPr>
        </a:p>
      </dgm:t>
    </dgm:pt>
    <dgm:pt modelId="{E339FD7F-D8E1-1F4B-A3B1-9947DA300DA1}" type="sibTrans" cxnId="{2E7DD909-C507-FE4E-AF5C-7DE8E8B691DD}">
      <dgm:prSet/>
      <dgm:spPr/>
      <dgm:t>
        <a:bodyPr/>
        <a:lstStyle/>
        <a:p>
          <a:endParaRPr lang="en-US">
            <a:latin typeface="Arial Narrow" charset="0"/>
            <a:ea typeface="Arial Narrow" charset="0"/>
            <a:cs typeface="Arial Narrow" charset="0"/>
          </a:endParaRPr>
        </a:p>
      </dgm:t>
    </dgm:pt>
    <dgm:pt modelId="{5410CCE2-6D30-2D48-B450-060F44BAF7D5}" type="pres">
      <dgm:prSet presAssocID="{BDE87ABA-0F03-9040-B75B-AE8403B185FE}" presName="composite" presStyleCnt="0">
        <dgm:presLayoutVars>
          <dgm:chMax val="1"/>
          <dgm:dir/>
          <dgm:resizeHandles val="exact"/>
        </dgm:presLayoutVars>
      </dgm:prSet>
      <dgm:spPr/>
    </dgm:pt>
    <dgm:pt modelId="{B67F2852-3F64-AB4B-9438-77ED495B6CFB}" type="pres">
      <dgm:prSet presAssocID="{BDE87ABA-0F03-9040-B75B-AE8403B185FE}" presName="radial" presStyleCnt="0">
        <dgm:presLayoutVars>
          <dgm:animLvl val="ctr"/>
        </dgm:presLayoutVars>
      </dgm:prSet>
      <dgm:spPr/>
    </dgm:pt>
    <dgm:pt modelId="{6A224507-C126-8B49-A471-A3A614621CCB}" type="pres">
      <dgm:prSet presAssocID="{D8E36392-064E-7F4D-8668-B3CE01C8AD33}" presName="centerShape" presStyleLbl="vennNode1" presStyleIdx="0" presStyleCnt="6" custScaleX="92091" custScaleY="92091"/>
      <dgm:spPr/>
    </dgm:pt>
    <dgm:pt modelId="{412772F7-12FA-394C-9D55-59FA8735D1A0}" type="pres">
      <dgm:prSet presAssocID="{694B98E0-83E6-4D45-BDAA-3E14C9027B3C}" presName="node" presStyleLbl="vennNode1" presStyleIdx="1" presStyleCnt="6" custRadScaleRad="95070">
        <dgm:presLayoutVars>
          <dgm:bulletEnabled val="1"/>
        </dgm:presLayoutVars>
      </dgm:prSet>
      <dgm:spPr/>
    </dgm:pt>
    <dgm:pt modelId="{A681AB10-BE6D-A146-83A7-5D1091F565EE}" type="pres">
      <dgm:prSet presAssocID="{2371900B-8140-D742-87DE-FB038384DDB6}" presName="node" presStyleLbl="vennNode1" presStyleIdx="2" presStyleCnt="6" custRadScaleRad="94393" custRadScaleInc="-1540">
        <dgm:presLayoutVars>
          <dgm:bulletEnabled val="1"/>
        </dgm:presLayoutVars>
      </dgm:prSet>
      <dgm:spPr/>
    </dgm:pt>
    <dgm:pt modelId="{687FBA2B-4EEC-CE4A-8B3D-EAD26FD3A224}" type="pres">
      <dgm:prSet presAssocID="{A004AC76-9337-634B-93E5-EB43899665E3}" presName="node" presStyleLbl="vennNode1" presStyleIdx="3" presStyleCnt="6" custRadScaleRad="94864" custRadScaleInc="-1093">
        <dgm:presLayoutVars>
          <dgm:bulletEnabled val="1"/>
        </dgm:presLayoutVars>
      </dgm:prSet>
      <dgm:spPr/>
    </dgm:pt>
    <dgm:pt modelId="{A32E814E-3F49-1846-BBD1-D25A499BF5E1}" type="pres">
      <dgm:prSet presAssocID="{50DD952D-E52B-CE41-8238-81CAF7A39B1F}" presName="node" presStyleLbl="vennNode1" presStyleIdx="4" presStyleCnt="6" custRadScaleRad="95873" custRadScaleInc="-543">
        <dgm:presLayoutVars>
          <dgm:bulletEnabled val="1"/>
        </dgm:presLayoutVars>
      </dgm:prSet>
      <dgm:spPr/>
    </dgm:pt>
    <dgm:pt modelId="{64D7F840-2F63-7B48-A407-1AA706A3D569}" type="pres">
      <dgm:prSet presAssocID="{E77BB048-5A23-BA46-931D-B58DADD9385C}" presName="node" presStyleLbl="vennNode1" presStyleIdx="5" presStyleCnt="6" custRadScaleRad="95325" custRadScaleInc="1271">
        <dgm:presLayoutVars>
          <dgm:bulletEnabled val="1"/>
        </dgm:presLayoutVars>
      </dgm:prSet>
      <dgm:spPr/>
    </dgm:pt>
  </dgm:ptLst>
  <dgm:cxnLst>
    <dgm:cxn modelId="{2E7DD909-C507-FE4E-AF5C-7DE8E8B691DD}" srcId="{D8E36392-064E-7F4D-8668-B3CE01C8AD33}" destId="{E77BB048-5A23-BA46-931D-B58DADD9385C}" srcOrd="4" destOrd="0" parTransId="{759C3CE7-8C60-A945-B77E-30C8855013D3}" sibTransId="{E339FD7F-D8E1-1F4B-A3B1-9947DA300DA1}"/>
    <dgm:cxn modelId="{0F86851C-B740-4221-BC4D-25C52F3008A6}" type="presOf" srcId="{BDE87ABA-0F03-9040-B75B-AE8403B185FE}" destId="{5410CCE2-6D30-2D48-B450-060F44BAF7D5}" srcOrd="0" destOrd="0" presId="urn:microsoft.com/office/officeart/2005/8/layout/radial3"/>
    <dgm:cxn modelId="{18203F1F-E7A7-B44E-BF5A-F953D4EA446C}" srcId="{D8E36392-064E-7F4D-8668-B3CE01C8AD33}" destId="{50DD952D-E52B-CE41-8238-81CAF7A39B1F}" srcOrd="3" destOrd="0" parTransId="{BD76D54C-78B2-E545-8066-9719115EC9E7}" sibTransId="{E5CC8101-5D88-F148-B8ED-F92157B43701}"/>
    <dgm:cxn modelId="{F187DE25-52A5-354D-B1DA-04C806687527}" srcId="{BDE87ABA-0F03-9040-B75B-AE8403B185FE}" destId="{D8E36392-064E-7F4D-8668-B3CE01C8AD33}" srcOrd="0" destOrd="0" parTransId="{0CF09B9D-01AB-8C4D-A9A6-FEADE2EE30B0}" sibTransId="{ECA66126-A8C5-764C-B869-EFA7CA7EED23}"/>
    <dgm:cxn modelId="{E6F9E92A-7E99-9944-96EA-F9CBDE3B09DD}" srcId="{D8E36392-064E-7F4D-8668-B3CE01C8AD33}" destId="{A004AC76-9337-634B-93E5-EB43899665E3}" srcOrd="2" destOrd="0" parTransId="{4D17386D-B321-2C44-9F31-A405BCB4A789}" sibTransId="{D34D4B12-CB1A-5A47-BAC7-6A3E82CCA0D5}"/>
    <dgm:cxn modelId="{BA5A0236-0BFF-41FE-A558-00877EDC78F9}" type="presOf" srcId="{50DD952D-E52B-CE41-8238-81CAF7A39B1F}" destId="{A32E814E-3F49-1846-BBD1-D25A499BF5E1}" srcOrd="0" destOrd="0" presId="urn:microsoft.com/office/officeart/2005/8/layout/radial3"/>
    <dgm:cxn modelId="{A8800436-AB31-4EB8-AB2B-94C95F98E374}" type="presOf" srcId="{2371900B-8140-D742-87DE-FB038384DDB6}" destId="{A681AB10-BE6D-A146-83A7-5D1091F565EE}" srcOrd="0" destOrd="0" presId="urn:microsoft.com/office/officeart/2005/8/layout/radial3"/>
    <dgm:cxn modelId="{4E2D8C3C-F20E-46DA-9EF8-474976CA68E0}" type="presOf" srcId="{694B98E0-83E6-4D45-BDAA-3E14C9027B3C}" destId="{412772F7-12FA-394C-9D55-59FA8735D1A0}" srcOrd="0" destOrd="0" presId="urn:microsoft.com/office/officeart/2005/8/layout/radial3"/>
    <dgm:cxn modelId="{4B170746-E1BC-4273-AA5E-B5A7638AF90A}" type="presOf" srcId="{D8E36392-064E-7F4D-8668-B3CE01C8AD33}" destId="{6A224507-C126-8B49-A471-A3A614621CCB}" srcOrd="0" destOrd="0" presId="urn:microsoft.com/office/officeart/2005/8/layout/radial3"/>
    <dgm:cxn modelId="{08D7C5A2-75B9-43DD-A9B5-AFDE43F7B447}" type="presOf" srcId="{E77BB048-5A23-BA46-931D-B58DADD9385C}" destId="{64D7F840-2F63-7B48-A407-1AA706A3D569}" srcOrd="0" destOrd="0" presId="urn:microsoft.com/office/officeart/2005/8/layout/radial3"/>
    <dgm:cxn modelId="{AA6FD3AD-BB66-924D-AE0D-FD9FAC92AC8D}" srcId="{D8E36392-064E-7F4D-8668-B3CE01C8AD33}" destId="{2371900B-8140-D742-87DE-FB038384DDB6}" srcOrd="1" destOrd="0" parTransId="{59B97900-335F-7A44-8A0E-93041FD890BE}" sibTransId="{75CD00F4-9A04-3346-AC5A-58371A9FFB57}"/>
    <dgm:cxn modelId="{5DF991DD-6096-40D5-B1A9-F7FE3B68141B}" type="presOf" srcId="{A004AC76-9337-634B-93E5-EB43899665E3}" destId="{687FBA2B-4EEC-CE4A-8B3D-EAD26FD3A224}" srcOrd="0" destOrd="0" presId="urn:microsoft.com/office/officeart/2005/8/layout/radial3"/>
    <dgm:cxn modelId="{FB237BFC-2649-0142-A2D5-7453A0523812}" srcId="{D8E36392-064E-7F4D-8668-B3CE01C8AD33}" destId="{694B98E0-83E6-4D45-BDAA-3E14C9027B3C}" srcOrd="0" destOrd="0" parTransId="{237B6A1B-7A43-FD44-A113-E432BF67D076}" sibTransId="{B339C7D6-D09A-4A43-AF5A-69386E8B7F85}"/>
    <dgm:cxn modelId="{A718EE10-A158-4A84-B860-9998BAA1DB50}" type="presParOf" srcId="{5410CCE2-6D30-2D48-B450-060F44BAF7D5}" destId="{B67F2852-3F64-AB4B-9438-77ED495B6CFB}" srcOrd="0" destOrd="0" presId="urn:microsoft.com/office/officeart/2005/8/layout/radial3"/>
    <dgm:cxn modelId="{3B5F0DBE-09BE-47E2-A927-55CD2285B253}" type="presParOf" srcId="{B67F2852-3F64-AB4B-9438-77ED495B6CFB}" destId="{6A224507-C126-8B49-A471-A3A614621CCB}" srcOrd="0" destOrd="0" presId="urn:microsoft.com/office/officeart/2005/8/layout/radial3"/>
    <dgm:cxn modelId="{29BF6CFA-C7FB-434B-B12E-77CECDD78C3E}" type="presParOf" srcId="{B67F2852-3F64-AB4B-9438-77ED495B6CFB}" destId="{412772F7-12FA-394C-9D55-59FA8735D1A0}" srcOrd="1" destOrd="0" presId="urn:microsoft.com/office/officeart/2005/8/layout/radial3"/>
    <dgm:cxn modelId="{E4100A7C-389A-414A-B4C0-C97BF9154819}" type="presParOf" srcId="{B67F2852-3F64-AB4B-9438-77ED495B6CFB}" destId="{A681AB10-BE6D-A146-83A7-5D1091F565EE}" srcOrd="2" destOrd="0" presId="urn:microsoft.com/office/officeart/2005/8/layout/radial3"/>
    <dgm:cxn modelId="{74685E6F-8A63-4C8B-9275-ED46CB95472B}" type="presParOf" srcId="{B67F2852-3F64-AB4B-9438-77ED495B6CFB}" destId="{687FBA2B-4EEC-CE4A-8B3D-EAD26FD3A224}" srcOrd="3" destOrd="0" presId="urn:microsoft.com/office/officeart/2005/8/layout/radial3"/>
    <dgm:cxn modelId="{7578E4AF-7CB7-47ED-BC94-3775F07C9029}" type="presParOf" srcId="{B67F2852-3F64-AB4B-9438-77ED495B6CFB}" destId="{A32E814E-3F49-1846-BBD1-D25A499BF5E1}" srcOrd="4" destOrd="0" presId="urn:microsoft.com/office/officeart/2005/8/layout/radial3"/>
    <dgm:cxn modelId="{07D67FAC-886B-4C21-839A-121FF661AA55}" type="presParOf" srcId="{B67F2852-3F64-AB4B-9438-77ED495B6CFB}" destId="{64D7F840-2F63-7B48-A407-1AA706A3D569}" srcOrd="5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6C31AA-D61E-4B09-86A5-A87621AF8B9D}">
      <dsp:nvSpPr>
        <dsp:cNvPr id="0" name=""/>
        <dsp:cNvSpPr/>
      </dsp:nvSpPr>
      <dsp:spPr>
        <a:xfrm>
          <a:off x="2145" y="-87306"/>
          <a:ext cx="3338460" cy="201858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KECENDERUNGAN GLOBAL</a:t>
          </a:r>
        </a:p>
      </dsp:txBody>
      <dsp:txXfrm>
        <a:off x="2145" y="720125"/>
        <a:ext cx="3338460" cy="807432"/>
      </dsp:txXfrm>
    </dsp:sp>
    <dsp:sp modelId="{A0A648C1-E69A-42A5-9642-D021808FB657}">
      <dsp:nvSpPr>
        <dsp:cNvPr id="0" name=""/>
        <dsp:cNvSpPr/>
      </dsp:nvSpPr>
      <dsp:spPr>
        <a:xfrm>
          <a:off x="1335282" y="33808"/>
          <a:ext cx="672187" cy="672187"/>
        </a:xfrm>
        <a:prstGeom prst="ellipse">
          <a:avLst/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519F48-DEF1-4371-A14D-31341C502B94}">
      <dsp:nvSpPr>
        <dsp:cNvPr id="0" name=""/>
        <dsp:cNvSpPr/>
      </dsp:nvSpPr>
      <dsp:spPr>
        <a:xfrm>
          <a:off x="3440759" y="-87306"/>
          <a:ext cx="3338460" cy="201858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URGENSI PENGUATAN PENDIDIKAN KARAKTER</a:t>
          </a:r>
          <a:endParaRPr lang="en-US" sz="2000" b="1" i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3440759" y="720125"/>
        <a:ext cx="3338460" cy="807432"/>
      </dsp:txXfrm>
    </dsp:sp>
    <dsp:sp modelId="{477D4496-31D4-440B-908D-9314A89FB76A}">
      <dsp:nvSpPr>
        <dsp:cNvPr id="0" name=""/>
        <dsp:cNvSpPr/>
      </dsp:nvSpPr>
      <dsp:spPr>
        <a:xfrm>
          <a:off x="4773896" y="33808"/>
          <a:ext cx="672187" cy="672187"/>
        </a:xfrm>
        <a:prstGeom prst="ellipse">
          <a:avLst/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3EB314-2531-46AE-851D-AB861F6A4BF1}">
      <dsp:nvSpPr>
        <dsp:cNvPr id="0" name=""/>
        <dsp:cNvSpPr/>
      </dsp:nvSpPr>
      <dsp:spPr>
        <a:xfrm>
          <a:off x="6881519" y="-87306"/>
          <a:ext cx="3338460" cy="201858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DEFINISI PPK</a:t>
          </a:r>
        </a:p>
      </dsp:txBody>
      <dsp:txXfrm>
        <a:off x="6881519" y="720125"/>
        <a:ext cx="3338460" cy="807432"/>
      </dsp:txXfrm>
    </dsp:sp>
    <dsp:sp modelId="{6041A42E-475B-41D5-A31F-5E866AC7269F}">
      <dsp:nvSpPr>
        <dsp:cNvPr id="0" name=""/>
        <dsp:cNvSpPr/>
      </dsp:nvSpPr>
      <dsp:spPr>
        <a:xfrm>
          <a:off x="8212510" y="33808"/>
          <a:ext cx="672187" cy="672187"/>
        </a:xfrm>
        <a:prstGeom prst="ellipse">
          <a:avLst/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1C9B6C-0980-4F22-A692-B7B160E10DE9}">
      <dsp:nvSpPr>
        <dsp:cNvPr id="0" name=""/>
        <dsp:cNvSpPr/>
      </dsp:nvSpPr>
      <dsp:spPr>
        <a:xfrm>
          <a:off x="364184" y="1252015"/>
          <a:ext cx="9095205" cy="853871"/>
        </a:xfrm>
        <a:prstGeom prst="leftRightArrow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0A8237-8FBF-6F43-BBD0-65D65296DAAF}">
      <dsp:nvSpPr>
        <dsp:cNvPr id="0" name=""/>
        <dsp:cNvSpPr/>
      </dsp:nvSpPr>
      <dsp:spPr>
        <a:xfrm>
          <a:off x="772437" y="152704"/>
          <a:ext cx="1673615" cy="1673615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 err="1">
              <a:latin typeface="Helvetica Neue" charset="0"/>
              <a:ea typeface="Helvetica Neue" charset="0"/>
              <a:cs typeface="Helvetica Neue" charset="0"/>
            </a:rPr>
            <a:t>Olah</a:t>
          </a:r>
          <a:r>
            <a:rPr lang="en-US" sz="1700" b="1" kern="1200" dirty="0">
              <a:latin typeface="Helvetica Neue" charset="0"/>
              <a:ea typeface="Helvetica Neue" charset="0"/>
              <a:cs typeface="Helvetica Neue" charset="0"/>
            </a:rPr>
            <a:t> </a:t>
          </a:r>
          <a:r>
            <a:rPr lang="en-US" sz="1700" b="1" kern="1200" dirty="0" err="1">
              <a:latin typeface="Helvetica Neue" charset="0"/>
              <a:ea typeface="Helvetica Neue" charset="0"/>
              <a:cs typeface="Helvetica Neue" charset="0"/>
            </a:rPr>
            <a:t>Hati</a:t>
          </a:r>
          <a:endParaRPr lang="en-US" sz="1700" b="1" kern="1200" dirty="0">
            <a:latin typeface="Helvetica Neue" charset="0"/>
            <a:ea typeface="Helvetica Neue" charset="0"/>
            <a:cs typeface="Helvetica Neue" charset="0"/>
          </a:endParaRPr>
        </a:p>
      </dsp:txBody>
      <dsp:txXfrm>
        <a:off x="965547" y="377998"/>
        <a:ext cx="1287396" cy="531051"/>
      </dsp:txXfrm>
    </dsp:sp>
    <dsp:sp modelId="{4DE6AEB1-5878-A647-98E9-D2F96B3DB889}">
      <dsp:nvSpPr>
        <dsp:cNvPr id="0" name=""/>
        <dsp:cNvSpPr/>
      </dsp:nvSpPr>
      <dsp:spPr>
        <a:xfrm>
          <a:off x="1512690" y="892957"/>
          <a:ext cx="1673615" cy="1673615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 err="1">
              <a:latin typeface="Helvetica Neue" charset="0"/>
              <a:ea typeface="Helvetica Neue" charset="0"/>
              <a:cs typeface="Helvetica Neue" charset="0"/>
            </a:rPr>
            <a:t>Olah</a:t>
          </a:r>
          <a:r>
            <a:rPr lang="en-US" sz="1700" b="1" kern="1200" dirty="0">
              <a:latin typeface="Helvetica Neue" charset="0"/>
              <a:ea typeface="Helvetica Neue" charset="0"/>
              <a:cs typeface="Helvetica Neue" charset="0"/>
            </a:rPr>
            <a:t> </a:t>
          </a:r>
          <a:r>
            <a:rPr lang="en-US" sz="1700" b="1" kern="1200" dirty="0" err="1">
              <a:latin typeface="Helvetica Neue" charset="0"/>
              <a:ea typeface="Helvetica Neue" charset="0"/>
              <a:cs typeface="Helvetica Neue" charset="0"/>
            </a:rPr>
            <a:t>Pikir</a:t>
          </a:r>
          <a:endParaRPr lang="en-US" sz="1700" b="1" kern="1200" dirty="0">
            <a:latin typeface="Helvetica Neue" charset="0"/>
            <a:ea typeface="Helvetica Neue" charset="0"/>
            <a:cs typeface="Helvetica Neue" charset="0"/>
          </a:endParaRPr>
        </a:p>
      </dsp:txBody>
      <dsp:txXfrm>
        <a:off x="2413868" y="1086066"/>
        <a:ext cx="643698" cy="1287396"/>
      </dsp:txXfrm>
    </dsp:sp>
    <dsp:sp modelId="{C853C60D-50E1-4043-90B1-73842CA027F5}">
      <dsp:nvSpPr>
        <dsp:cNvPr id="0" name=""/>
        <dsp:cNvSpPr/>
      </dsp:nvSpPr>
      <dsp:spPr>
        <a:xfrm>
          <a:off x="772437" y="1633210"/>
          <a:ext cx="1673615" cy="1673615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 err="1">
              <a:latin typeface="Helvetica Neue" charset="0"/>
              <a:ea typeface="Helvetica Neue" charset="0"/>
              <a:cs typeface="Helvetica Neue" charset="0"/>
            </a:rPr>
            <a:t>Olah</a:t>
          </a:r>
          <a:r>
            <a:rPr lang="en-US" sz="1700" b="1" kern="1200" dirty="0">
              <a:latin typeface="Helvetica Neue" charset="0"/>
              <a:ea typeface="Helvetica Neue" charset="0"/>
              <a:cs typeface="Helvetica Neue" charset="0"/>
            </a:rPr>
            <a:t> </a:t>
          </a:r>
          <a:r>
            <a:rPr lang="en-US" sz="1700" b="1" kern="1200" dirty="0" err="1">
              <a:latin typeface="Helvetica Neue" charset="0"/>
              <a:ea typeface="Helvetica Neue" charset="0"/>
              <a:cs typeface="Helvetica Neue" charset="0"/>
            </a:rPr>
            <a:t>Karsa</a:t>
          </a:r>
          <a:r>
            <a:rPr lang="en-US" sz="1700" b="1" kern="1200" dirty="0">
              <a:latin typeface="Helvetica Neue" charset="0"/>
              <a:ea typeface="Helvetica Neue" charset="0"/>
              <a:cs typeface="Helvetica Neue" charset="0"/>
            </a:rPr>
            <a:t> </a:t>
          </a:r>
        </a:p>
      </dsp:txBody>
      <dsp:txXfrm>
        <a:off x="965547" y="2550480"/>
        <a:ext cx="1287396" cy="531051"/>
      </dsp:txXfrm>
    </dsp:sp>
    <dsp:sp modelId="{61512A43-932F-274B-A2DA-AB38527543F8}">
      <dsp:nvSpPr>
        <dsp:cNvPr id="0" name=""/>
        <dsp:cNvSpPr/>
      </dsp:nvSpPr>
      <dsp:spPr>
        <a:xfrm>
          <a:off x="32184" y="892957"/>
          <a:ext cx="1673615" cy="1673615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 err="1">
              <a:latin typeface="Helvetica Neue" charset="0"/>
              <a:ea typeface="Helvetica Neue" charset="0"/>
              <a:cs typeface="Helvetica Neue" charset="0"/>
            </a:rPr>
            <a:t>Olah</a:t>
          </a:r>
          <a:r>
            <a:rPr lang="en-US" sz="1700" b="1" kern="1200" dirty="0">
              <a:latin typeface="Helvetica Neue" charset="0"/>
              <a:ea typeface="Helvetica Neue" charset="0"/>
              <a:cs typeface="Helvetica Neue" charset="0"/>
            </a:rPr>
            <a:t> Raga</a:t>
          </a:r>
        </a:p>
      </dsp:txBody>
      <dsp:txXfrm>
        <a:off x="160924" y="1086066"/>
        <a:ext cx="643698" cy="128739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224507-C126-8B49-A471-A3A614621CCB}">
      <dsp:nvSpPr>
        <dsp:cNvPr id="0" name=""/>
        <dsp:cNvSpPr/>
      </dsp:nvSpPr>
      <dsp:spPr>
        <a:xfrm>
          <a:off x="908587" y="1219957"/>
          <a:ext cx="2046712" cy="2046712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 err="1">
              <a:latin typeface="Arial Narrow" charset="0"/>
              <a:ea typeface="Arial Narrow" charset="0"/>
              <a:cs typeface="Arial Narrow" charset="0"/>
            </a:rPr>
            <a:t>Nilai</a:t>
          </a:r>
          <a:r>
            <a:rPr lang="en-US" sz="3000" kern="1200" dirty="0">
              <a:latin typeface="Arial Narrow" charset="0"/>
              <a:ea typeface="Arial Narrow" charset="0"/>
              <a:cs typeface="Arial Narrow" charset="0"/>
            </a:rPr>
            <a:t> </a:t>
          </a:r>
          <a:r>
            <a:rPr lang="en-US" sz="3000" kern="1200" dirty="0" err="1">
              <a:latin typeface="Arial Narrow" charset="0"/>
              <a:ea typeface="Arial Narrow" charset="0"/>
              <a:cs typeface="Arial Narrow" charset="0"/>
            </a:rPr>
            <a:t>Utama</a:t>
          </a:r>
          <a:r>
            <a:rPr lang="en-US" sz="3000" kern="1200" dirty="0">
              <a:latin typeface="Arial Narrow" charset="0"/>
              <a:ea typeface="Arial Narrow" charset="0"/>
              <a:cs typeface="Arial Narrow" charset="0"/>
            </a:rPr>
            <a:t> </a:t>
          </a:r>
        </a:p>
      </dsp:txBody>
      <dsp:txXfrm>
        <a:off x="1208321" y="1519691"/>
        <a:ext cx="1447244" cy="1447244"/>
      </dsp:txXfrm>
    </dsp:sp>
    <dsp:sp modelId="{412772F7-12FA-394C-9D55-59FA8735D1A0}">
      <dsp:nvSpPr>
        <dsp:cNvPr id="0" name=""/>
        <dsp:cNvSpPr/>
      </dsp:nvSpPr>
      <dsp:spPr>
        <a:xfrm>
          <a:off x="1376321" y="313155"/>
          <a:ext cx="1111244" cy="1111244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 err="1">
              <a:latin typeface="Arial Narrow" charset="0"/>
              <a:ea typeface="Arial Narrow" charset="0"/>
              <a:cs typeface="Arial Narrow" charset="0"/>
            </a:rPr>
            <a:t>Religius</a:t>
          </a:r>
          <a:endParaRPr lang="en-US" sz="1200" b="1" kern="1200" dirty="0">
            <a:latin typeface="Arial Narrow" charset="0"/>
            <a:ea typeface="Arial Narrow" charset="0"/>
            <a:cs typeface="Arial Narrow" charset="0"/>
          </a:endParaRPr>
        </a:p>
      </dsp:txBody>
      <dsp:txXfrm>
        <a:off x="1539059" y="475893"/>
        <a:ext cx="785768" cy="785768"/>
      </dsp:txXfrm>
    </dsp:sp>
    <dsp:sp modelId="{A681AB10-BE6D-A146-83A7-5D1091F565EE}">
      <dsp:nvSpPr>
        <dsp:cNvPr id="0" name=""/>
        <dsp:cNvSpPr/>
      </dsp:nvSpPr>
      <dsp:spPr>
        <a:xfrm>
          <a:off x="2665869" y="1240923"/>
          <a:ext cx="1111244" cy="1111244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 err="1">
              <a:latin typeface="Arial Narrow" charset="0"/>
              <a:ea typeface="Arial Narrow" charset="0"/>
              <a:cs typeface="Arial Narrow" charset="0"/>
            </a:rPr>
            <a:t>Nasionalis</a:t>
          </a:r>
          <a:endParaRPr lang="en-US" sz="1100" b="1" kern="1200" dirty="0">
            <a:latin typeface="Arial Narrow" charset="0"/>
            <a:ea typeface="Arial Narrow" charset="0"/>
            <a:cs typeface="Arial Narrow" charset="0"/>
          </a:endParaRPr>
        </a:p>
      </dsp:txBody>
      <dsp:txXfrm>
        <a:off x="2828607" y="1403661"/>
        <a:ext cx="785768" cy="785768"/>
      </dsp:txXfrm>
    </dsp:sp>
    <dsp:sp modelId="{687FBA2B-4EEC-CE4A-8B3D-EAD26FD3A224}">
      <dsp:nvSpPr>
        <dsp:cNvPr id="0" name=""/>
        <dsp:cNvSpPr/>
      </dsp:nvSpPr>
      <dsp:spPr>
        <a:xfrm>
          <a:off x="2197666" y="2786128"/>
          <a:ext cx="1111244" cy="1111244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 err="1">
              <a:latin typeface="Arial Narrow" charset="0"/>
              <a:ea typeface="Arial Narrow" charset="0"/>
              <a:cs typeface="Arial Narrow" charset="0"/>
            </a:rPr>
            <a:t>Mandiri</a:t>
          </a:r>
          <a:endParaRPr lang="en-US" sz="1200" b="1" kern="1200" dirty="0">
            <a:latin typeface="Arial Narrow" charset="0"/>
            <a:ea typeface="Arial Narrow" charset="0"/>
            <a:cs typeface="Arial Narrow" charset="0"/>
          </a:endParaRPr>
        </a:p>
      </dsp:txBody>
      <dsp:txXfrm>
        <a:off x="2360404" y="2948866"/>
        <a:ext cx="785768" cy="785768"/>
      </dsp:txXfrm>
    </dsp:sp>
    <dsp:sp modelId="{A32E814E-3F49-1846-BBD1-D25A499BF5E1}">
      <dsp:nvSpPr>
        <dsp:cNvPr id="0" name=""/>
        <dsp:cNvSpPr/>
      </dsp:nvSpPr>
      <dsp:spPr>
        <a:xfrm>
          <a:off x="569235" y="2814640"/>
          <a:ext cx="1111244" cy="1111244"/>
        </a:xfrm>
        <a:prstGeom prst="ellipse">
          <a:avLst/>
        </a:prstGeom>
        <a:gradFill rotWithShape="0">
          <a:gsLst>
            <a:gs pos="0">
              <a:schemeClr val="accent6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 err="1">
              <a:latin typeface="Arial Narrow" charset="0"/>
              <a:ea typeface="Arial Narrow" charset="0"/>
              <a:cs typeface="Arial Narrow" charset="0"/>
            </a:rPr>
            <a:t>Gotong</a:t>
          </a:r>
          <a:r>
            <a:rPr lang="en-US" sz="1200" b="1" kern="1200" dirty="0">
              <a:latin typeface="Arial Narrow" charset="0"/>
              <a:ea typeface="Arial Narrow" charset="0"/>
              <a:cs typeface="Arial Narrow" charset="0"/>
            </a:rPr>
            <a:t> </a:t>
          </a:r>
          <a:r>
            <a:rPr lang="en-US" sz="1200" b="1" kern="1200" dirty="0" err="1">
              <a:latin typeface="Arial Narrow" charset="0"/>
              <a:ea typeface="Arial Narrow" charset="0"/>
              <a:cs typeface="Arial Narrow" charset="0"/>
            </a:rPr>
            <a:t>Royong</a:t>
          </a:r>
          <a:endParaRPr lang="en-US" sz="1200" b="1" kern="1200" dirty="0">
            <a:latin typeface="Arial Narrow" charset="0"/>
            <a:ea typeface="Arial Narrow" charset="0"/>
            <a:cs typeface="Arial Narrow" charset="0"/>
          </a:endParaRPr>
        </a:p>
      </dsp:txBody>
      <dsp:txXfrm>
        <a:off x="731973" y="2977378"/>
        <a:ext cx="785768" cy="785768"/>
      </dsp:txXfrm>
    </dsp:sp>
    <dsp:sp modelId="{64D7F840-2F63-7B48-A407-1AA706A3D569}">
      <dsp:nvSpPr>
        <dsp:cNvPr id="0" name=""/>
        <dsp:cNvSpPr/>
      </dsp:nvSpPr>
      <dsp:spPr>
        <a:xfrm>
          <a:off x="72522" y="1240917"/>
          <a:ext cx="1111244" cy="1111244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 err="1">
              <a:latin typeface="Arial Narrow" charset="0"/>
              <a:ea typeface="Arial Narrow" charset="0"/>
              <a:cs typeface="Arial Narrow" charset="0"/>
            </a:rPr>
            <a:t>Integritas</a:t>
          </a:r>
          <a:endParaRPr lang="en-US" sz="1200" b="1" kern="1200" dirty="0">
            <a:latin typeface="Arial Narrow" charset="0"/>
            <a:ea typeface="Arial Narrow" charset="0"/>
            <a:cs typeface="Arial Narrow" charset="0"/>
          </a:endParaRPr>
        </a:p>
      </dsp:txBody>
      <dsp:txXfrm>
        <a:off x="235260" y="1403655"/>
        <a:ext cx="785768" cy="7857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5535DB-86F8-455C-99EE-DB4B066CDF6C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063E17-60FB-4031-A792-E9FB00B3D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4889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935601A-8A8F-4F62-8967-942A447237B6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CC372FD-0A8B-46BE-A8FE-A63B1A78A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365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8A70F-617B-4F8E-8407-B15CC6924A10}" type="slidenum">
              <a:rPr lang="id-ID" smtClean="0"/>
              <a:pPr/>
              <a:t>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196974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DA49A-2AD9-3A40-A4E6-A0C620D3F73F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958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Perlu</a:t>
            </a:r>
            <a:r>
              <a:rPr lang="en-US" dirty="0"/>
              <a:t> </a:t>
            </a:r>
            <a:r>
              <a:rPr lang="en-US" dirty="0" err="1"/>
              <a:t>pertimbangan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konversi</a:t>
            </a:r>
            <a:r>
              <a:rPr lang="en-US" baseline="0" dirty="0"/>
              <a:t> </a:t>
            </a:r>
            <a:r>
              <a:rPr lang="en-US" baseline="0" dirty="0" err="1"/>
              <a:t>a</a:t>
            </a:r>
            <a:r>
              <a:rPr lang="en-US" dirty="0" err="1"/>
              <a:t>kreditasi</a:t>
            </a:r>
            <a:r>
              <a:rPr lang="en-US" dirty="0"/>
              <a:t>:</a:t>
            </a:r>
            <a:endParaRPr lang="en-US" baseline="0" dirty="0"/>
          </a:p>
          <a:p>
            <a:r>
              <a:rPr lang="en-US" baseline="0" dirty="0"/>
              <a:t>A = Kota</a:t>
            </a:r>
          </a:p>
          <a:p>
            <a:r>
              <a:rPr lang="en-US" baseline="0" dirty="0"/>
              <a:t>B = </a:t>
            </a:r>
            <a:r>
              <a:rPr lang="en-US" baseline="0" dirty="0" err="1"/>
              <a:t>Desa</a:t>
            </a:r>
            <a:endParaRPr lang="en-US" baseline="0" dirty="0"/>
          </a:p>
          <a:p>
            <a:r>
              <a:rPr lang="en-US" baseline="0" dirty="0" err="1"/>
              <a:t>C+Belum</a:t>
            </a:r>
            <a:r>
              <a:rPr lang="en-US" baseline="0" dirty="0"/>
              <a:t> = 3T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8A70F-617B-4F8E-8407-B15CC6924A10}" type="slidenum">
              <a:rPr lang="id-ID" smtClean="0"/>
              <a:pPr/>
              <a:t>8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89282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5887"/>
            <a:fld id="{92FDA49A-2AD9-3A40-A4E6-A0C620D3F73F}" type="slidenum">
              <a:rPr lang="en-US">
                <a:solidFill>
                  <a:prstClr val="black"/>
                </a:solidFill>
                <a:latin typeface="Calibri"/>
              </a:rPr>
              <a:pPr defTabSz="465887"/>
              <a:t>10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17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5887"/>
            <a:fld id="{FC38A70F-617B-4F8E-8407-B15CC6924A10}" type="slidenum">
              <a:rPr lang="id-ID">
                <a:solidFill>
                  <a:prstClr val="black"/>
                </a:solidFill>
                <a:latin typeface="Calibri"/>
              </a:rPr>
              <a:pPr defTabSz="465887"/>
              <a:t>11</a:t>
            </a:fld>
            <a:endParaRPr lang="id-ID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51247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5887"/>
            <a:fld id="{FC38A70F-617B-4F8E-8407-B15CC6924A10}" type="slidenum">
              <a:rPr lang="id-ID">
                <a:solidFill>
                  <a:prstClr val="black"/>
                </a:solidFill>
                <a:latin typeface="Calibri"/>
              </a:rPr>
              <a:pPr defTabSz="465887"/>
              <a:t>12</a:t>
            </a:fld>
            <a:endParaRPr lang="id-ID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51188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DA49A-2AD9-3A40-A4E6-A0C620D3F73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466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FCD5F-3CF5-8C4F-AD91-14F80E715EF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507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FCD5F-3CF5-8C4F-AD91-14F80E715EFF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8731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Input Pak James: </a:t>
            </a:r>
            <a:r>
              <a:rPr lang="en-US" dirty="0" err="1"/>
              <a:t>Tahun</a:t>
            </a:r>
            <a:r>
              <a:rPr lang="en-US" dirty="0"/>
              <a:t> </a:t>
            </a:r>
            <a:r>
              <a:rPr lang="en-US" dirty="0" err="1"/>
              <a:t>ajaran</a:t>
            </a:r>
            <a:r>
              <a:rPr lang="en-US" dirty="0"/>
              <a:t> </a:t>
            </a:r>
            <a:r>
              <a:rPr lang="en-US" dirty="0" err="1"/>
              <a:t>baru</a:t>
            </a:r>
            <a:r>
              <a:rPr lang="en-US" dirty="0"/>
              <a:t> 2017/2018 launching </a:t>
            </a:r>
            <a:r>
              <a:rPr lang="en-US" dirty="0" err="1"/>
              <a:t>nasional</a:t>
            </a:r>
            <a:r>
              <a:rPr lang="en-US" dirty="0"/>
              <a:t>,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perlu</a:t>
            </a:r>
            <a:r>
              <a:rPr lang="en-US" dirty="0"/>
              <a:t> </a:t>
            </a:r>
            <a:r>
              <a:rPr lang="en-US" dirty="0" err="1"/>
              <a:t>keluar</a:t>
            </a:r>
            <a:r>
              <a:rPr lang="en-US" dirty="0"/>
              <a:t> </a:t>
            </a:r>
            <a:r>
              <a:rPr lang="en-US" dirty="0" err="1"/>
              <a:t>angka-angka</a:t>
            </a:r>
            <a:endParaRPr lang="en-US" dirty="0"/>
          </a:p>
          <a:p>
            <a:r>
              <a:rPr lang="en-US" dirty="0" err="1"/>
              <a:t>Evaluasi</a:t>
            </a:r>
            <a:r>
              <a:rPr lang="en-US" dirty="0"/>
              <a:t> </a:t>
            </a:r>
            <a:r>
              <a:rPr lang="en-US" dirty="0" err="1"/>
              <a:t>ketercapaian</a:t>
            </a:r>
            <a:r>
              <a:rPr lang="en-US" baseline="0" dirty="0"/>
              <a:t> program, yang </a:t>
            </a:r>
            <a:r>
              <a:rPr lang="en-US" baseline="0" dirty="0" err="1"/>
              <a:t>nilainya</a:t>
            </a:r>
            <a:r>
              <a:rPr lang="en-US" baseline="0" dirty="0"/>
              <a:t> </a:t>
            </a:r>
            <a:r>
              <a:rPr lang="en-US" baseline="0" dirty="0" err="1"/>
              <a:t>bagus</a:t>
            </a:r>
            <a:r>
              <a:rPr lang="en-US" baseline="0" dirty="0"/>
              <a:t> </a:t>
            </a:r>
            <a:r>
              <a:rPr lang="en-US" baseline="0" dirty="0" err="1"/>
              <a:t>mendapat</a:t>
            </a:r>
            <a:r>
              <a:rPr lang="en-US" baseline="0" dirty="0"/>
              <a:t> badge “School of Character”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8A70F-617B-4F8E-8407-B15CC6924A10}" type="slidenum">
              <a:rPr lang="id-ID" smtClean="0"/>
              <a:pPr/>
              <a:t>18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91585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26B8-E498-3F46-BDD3-98FF24B8362B}" type="datetimeFigureOut">
              <a:rPr lang="en-US" smtClean="0"/>
              <a:pPr/>
              <a:t>10/30/2019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35BD8-E3EB-6D49-B8E2-A1445EE3DAF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B17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6" name="Rectangle 5"/>
          <p:cNvSpPr/>
          <p:nvPr userDrawn="1"/>
        </p:nvSpPr>
        <p:spPr>
          <a:xfrm>
            <a:off x="336000" y="189000"/>
            <a:ext cx="11520000" cy="648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</p:spTree>
    <p:extLst>
      <p:ext uri="{BB962C8B-B14F-4D97-AF65-F5344CB8AC3E}">
        <p14:creationId xmlns:p14="http://schemas.microsoft.com/office/powerpoint/2010/main" val="3770844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 - Goo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5816366"/>
          </a:xfrm>
          <a:prstGeom prst="rect">
            <a:avLst/>
          </a:prstGeom>
          <a:solidFill>
            <a:srgbClr val="33A9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913103" y="2611968"/>
            <a:ext cx="10558791" cy="0"/>
          </a:xfrm>
          <a:prstGeom prst="line">
            <a:avLst/>
          </a:prstGeom>
          <a:ln w="38100" cmpd="sng">
            <a:solidFill>
              <a:srgbClr val="FFFFFF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4274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Oth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26B8-E498-3F46-BDD3-98FF24B8362B}" type="datetimeFigureOut">
              <a:rPr lang="en-US" smtClean="0"/>
              <a:pPr/>
              <a:t>10/30/2019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35BD8-E3EB-6D49-B8E2-A1445EE3DAF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6" name="Rectangle 5"/>
          <p:cNvSpPr/>
          <p:nvPr userDrawn="1"/>
        </p:nvSpPr>
        <p:spPr>
          <a:xfrm>
            <a:off x="336000" y="189000"/>
            <a:ext cx="11520000" cy="648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</p:spTree>
    <p:extLst>
      <p:ext uri="{BB962C8B-B14F-4D97-AF65-F5344CB8AC3E}">
        <p14:creationId xmlns:p14="http://schemas.microsoft.com/office/powerpoint/2010/main" val="12406616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 - Oth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581636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913103" y="2611968"/>
            <a:ext cx="10558791" cy="0"/>
          </a:xfrm>
          <a:prstGeom prst="line">
            <a:avLst/>
          </a:prstGeom>
          <a:ln w="38100" cmpd="sng">
            <a:solidFill>
              <a:srgbClr val="FFFFFF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10811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 - Facebo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82C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6" name="Rectangle 5"/>
          <p:cNvSpPr/>
          <p:nvPr userDrawn="1"/>
        </p:nvSpPr>
        <p:spPr>
          <a:xfrm>
            <a:off x="336000" y="189000"/>
            <a:ext cx="11520000" cy="648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</p:spTree>
    <p:extLst>
      <p:ext uri="{BB962C8B-B14F-4D97-AF65-F5344CB8AC3E}">
        <p14:creationId xmlns:p14="http://schemas.microsoft.com/office/powerpoint/2010/main" val="4719180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ransition - Facebo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5816366"/>
          </a:xfrm>
          <a:prstGeom prst="rect">
            <a:avLst/>
          </a:prstGeom>
          <a:solidFill>
            <a:srgbClr val="3382C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913103" y="2611968"/>
            <a:ext cx="10558791" cy="0"/>
          </a:xfrm>
          <a:prstGeom prst="line">
            <a:avLst/>
          </a:prstGeom>
          <a:ln w="38100" cmpd="sng">
            <a:solidFill>
              <a:srgbClr val="FFFFFF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6354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299D1-7F55-4667-B1F1-55B8F5BBD14D}" type="datetimeFigureOut">
              <a:rPr lang="en-US" smtClean="0"/>
              <a:pPr/>
              <a:t>10/30/2019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F60DA-8709-4BC4-937B-EE3076CE2DC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35"/>
          </a:p>
        </p:txBody>
      </p:sp>
    </p:spTree>
    <p:extLst>
      <p:ext uri="{BB962C8B-B14F-4D97-AF65-F5344CB8AC3E}">
        <p14:creationId xmlns:p14="http://schemas.microsoft.com/office/powerpoint/2010/main" val="42308288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1E6E2-93AD-4C32-8AEA-93FBF71FCEA5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9F0D9-C30E-40B0-A9DF-FC48666673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025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ansition - 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5816366"/>
          </a:xfrm>
          <a:prstGeom prst="rect">
            <a:avLst/>
          </a:prstGeom>
          <a:solidFill>
            <a:srgbClr val="8B17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913103" y="2611968"/>
            <a:ext cx="10558791" cy="0"/>
          </a:xfrm>
          <a:prstGeom prst="line">
            <a:avLst/>
          </a:prstGeom>
          <a:ln w="38100" cmpd="sng">
            <a:solidFill>
              <a:srgbClr val="FFFFFF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4287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Facebo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26B8-E498-3F46-BDD3-98FF24B8362B}" type="datetimeFigureOut">
              <a:rPr lang="en-US" smtClean="0"/>
              <a:pPr/>
              <a:t>10/30/2019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35BD8-E3EB-6D49-B8E2-A1445EE3DAF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B559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6" name="Rectangle 5"/>
          <p:cNvSpPr/>
          <p:nvPr userDrawn="1"/>
        </p:nvSpPr>
        <p:spPr>
          <a:xfrm>
            <a:off x="336000" y="189000"/>
            <a:ext cx="11520000" cy="648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</p:spTree>
    <p:extLst>
      <p:ext uri="{BB962C8B-B14F-4D97-AF65-F5344CB8AC3E}">
        <p14:creationId xmlns:p14="http://schemas.microsoft.com/office/powerpoint/2010/main" val="33136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ansition - Facebo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5816366"/>
          </a:xfrm>
          <a:prstGeom prst="rect">
            <a:avLst/>
          </a:prstGeom>
          <a:solidFill>
            <a:srgbClr val="3B559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913103" y="2611968"/>
            <a:ext cx="10558791" cy="0"/>
          </a:xfrm>
          <a:prstGeom prst="line">
            <a:avLst/>
          </a:prstGeom>
          <a:ln w="38100" cmpd="sng">
            <a:solidFill>
              <a:srgbClr val="FFFFFF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9376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Twit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26B8-E498-3F46-BDD3-98FF24B8362B}" type="datetimeFigureOut">
              <a:rPr lang="en-US" smtClean="0"/>
              <a:pPr/>
              <a:t>10/30/2019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35BD8-E3EB-6D49-B8E2-A1445EE3DAF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ACE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6" name="Rectangle 5"/>
          <p:cNvSpPr/>
          <p:nvPr userDrawn="1"/>
        </p:nvSpPr>
        <p:spPr>
          <a:xfrm>
            <a:off x="336000" y="189000"/>
            <a:ext cx="11520000" cy="648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</p:spTree>
    <p:extLst>
      <p:ext uri="{BB962C8B-B14F-4D97-AF65-F5344CB8AC3E}">
        <p14:creationId xmlns:p14="http://schemas.microsoft.com/office/powerpoint/2010/main" val="1523103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 - Twit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5816366"/>
          </a:xfrm>
          <a:prstGeom prst="rect">
            <a:avLst/>
          </a:prstGeom>
          <a:solidFill>
            <a:srgbClr val="00ACE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913103" y="2611968"/>
            <a:ext cx="10558791" cy="0"/>
          </a:xfrm>
          <a:prstGeom prst="line">
            <a:avLst/>
          </a:prstGeom>
          <a:ln w="38100" cmpd="sng">
            <a:solidFill>
              <a:srgbClr val="FFFFFF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5997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Yahoo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26B8-E498-3F46-BDD3-98FF24B8362B}" type="datetimeFigureOut">
              <a:rPr lang="en-US" smtClean="0"/>
              <a:pPr/>
              <a:t>10/30/2019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35BD8-E3EB-6D49-B8E2-A1445EE3DAF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50E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6" name="Rectangle 5"/>
          <p:cNvSpPr/>
          <p:nvPr userDrawn="1"/>
        </p:nvSpPr>
        <p:spPr>
          <a:xfrm>
            <a:off x="336000" y="189000"/>
            <a:ext cx="11520000" cy="648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</p:spTree>
    <p:extLst>
      <p:ext uri="{BB962C8B-B14F-4D97-AF65-F5344CB8AC3E}">
        <p14:creationId xmlns:p14="http://schemas.microsoft.com/office/powerpoint/2010/main" val="585227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 - Yahoo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5830349"/>
          </a:xfrm>
          <a:prstGeom prst="rect">
            <a:avLst/>
          </a:prstGeom>
          <a:solidFill>
            <a:srgbClr val="650E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913103" y="2611968"/>
            <a:ext cx="10558791" cy="0"/>
          </a:xfrm>
          <a:prstGeom prst="line">
            <a:avLst/>
          </a:prstGeom>
          <a:ln w="38100" cmpd="sng">
            <a:solidFill>
              <a:srgbClr val="FFFFFF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571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Goo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26B8-E498-3F46-BDD3-98FF24B8362B}" type="datetimeFigureOut">
              <a:rPr lang="en-US" smtClean="0"/>
              <a:pPr/>
              <a:t>10/30/2019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35BD8-E3EB-6D49-B8E2-A1445EE3DAF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A9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6" name="Rectangle 5"/>
          <p:cNvSpPr/>
          <p:nvPr userDrawn="1"/>
        </p:nvSpPr>
        <p:spPr>
          <a:xfrm>
            <a:off x="336000" y="189000"/>
            <a:ext cx="11520000" cy="648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 dirty="0"/>
          </a:p>
        </p:txBody>
      </p:sp>
    </p:spTree>
    <p:extLst>
      <p:ext uri="{BB962C8B-B14F-4D97-AF65-F5344CB8AC3E}">
        <p14:creationId xmlns:p14="http://schemas.microsoft.com/office/powerpoint/2010/main" val="4036180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6" Type="http://schemas.openxmlformats.org/officeDocument/2006/relationships/slideLayout" Target="../slideLayouts/slideLayout16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8F26B8-E498-3F46-BDD3-98FF24B8362B}" type="datetimeFigureOut">
              <a:rPr lang="en-US" smtClean="0"/>
              <a:pPr/>
              <a:t>10/30/2019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C35BD8-E3EB-6D49-B8E2-A1445EE3DA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108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ctr" defTabSz="548640" rtl="0" eaLnBrk="1" latinLnBrk="0" hangingPunct="1"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1480" indent="-411480" algn="l" defTabSz="548640" rtl="0" eaLnBrk="1" latinLnBrk="0" hangingPunct="1">
        <a:spcBef>
          <a:spcPct val="20000"/>
        </a:spcBef>
        <a:buFont typeface="Arial"/>
        <a:buChar char="•"/>
        <a:defRPr sz="3840" kern="1200">
          <a:solidFill>
            <a:schemeClr val="tx1"/>
          </a:solidFill>
          <a:latin typeface="+mn-lt"/>
          <a:ea typeface="+mn-ea"/>
          <a:cs typeface="+mn-cs"/>
        </a:defRPr>
      </a:lvl1pPr>
      <a:lvl2pPr marL="891540" indent="-342900" algn="l" defTabSz="548640" rtl="0" eaLnBrk="1" latinLnBrk="0" hangingPunct="1">
        <a:spcBef>
          <a:spcPct val="20000"/>
        </a:spcBef>
        <a:buFont typeface="Arial"/>
        <a:buChar char="–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548640" rtl="0" eaLnBrk="1" latinLnBrk="0" hangingPunct="1">
        <a:spcBef>
          <a:spcPct val="20000"/>
        </a:spcBef>
        <a:buFont typeface="Arial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54864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548640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5.xml" /><Relationship Id="rId4" Type="http://schemas.openxmlformats.org/officeDocument/2006/relationships/image" Target="../media/image2.png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13.xml" /><Relationship Id="rId4" Type="http://schemas.openxmlformats.org/officeDocument/2006/relationships/image" Target="../media/image14.png" 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 /><Relationship Id="rId13" Type="http://schemas.openxmlformats.org/officeDocument/2006/relationships/image" Target="../media/image4.png" /><Relationship Id="rId3" Type="http://schemas.openxmlformats.org/officeDocument/2006/relationships/diagramData" Target="../diagrams/data2.xml" /><Relationship Id="rId7" Type="http://schemas.microsoft.com/office/2007/relationships/diagramDrawing" Target="../diagrams/drawing2.xml" /><Relationship Id="rId12" Type="http://schemas.microsoft.com/office/2007/relationships/diagramDrawing" Target="../diagrams/drawing3.xml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13.xml" /><Relationship Id="rId6" Type="http://schemas.openxmlformats.org/officeDocument/2006/relationships/diagramColors" Target="../diagrams/colors2.xml" /><Relationship Id="rId11" Type="http://schemas.openxmlformats.org/officeDocument/2006/relationships/diagramColors" Target="../diagrams/colors3.xml" /><Relationship Id="rId5" Type="http://schemas.openxmlformats.org/officeDocument/2006/relationships/diagramQuickStyle" Target="../diagrams/quickStyle2.xml" /><Relationship Id="rId10" Type="http://schemas.openxmlformats.org/officeDocument/2006/relationships/diagramQuickStyle" Target="../diagrams/quickStyle3.xml" /><Relationship Id="rId4" Type="http://schemas.openxmlformats.org/officeDocument/2006/relationships/diagramLayout" Target="../diagrams/layout2.xml" /><Relationship Id="rId9" Type="http://schemas.openxmlformats.org/officeDocument/2006/relationships/diagramLayout" Target="../diagrams/layout3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13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13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15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 /><Relationship Id="rId7" Type="http://schemas.openxmlformats.org/officeDocument/2006/relationships/image" Target="../media/image20.jpeg" /><Relationship Id="rId2" Type="http://schemas.openxmlformats.org/officeDocument/2006/relationships/image" Target="../media/image16.jpeg" /><Relationship Id="rId1" Type="http://schemas.openxmlformats.org/officeDocument/2006/relationships/slideLayout" Target="../slideLayouts/slideLayout13.xml" /><Relationship Id="rId6" Type="http://schemas.openxmlformats.org/officeDocument/2006/relationships/image" Target="../media/image4.png" /><Relationship Id="rId5" Type="http://schemas.openxmlformats.org/officeDocument/2006/relationships/image" Target="../media/image19.jpeg" /><Relationship Id="rId4" Type="http://schemas.openxmlformats.org/officeDocument/2006/relationships/image" Target="../media/image18.jpeg" 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 /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15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 /><Relationship Id="rId2" Type="http://schemas.openxmlformats.org/officeDocument/2006/relationships/notesSlide" Target="../notesSlides/notesSlide9.xml" /><Relationship Id="rId1" Type="http://schemas.openxmlformats.org/officeDocument/2006/relationships/slideLayout" Target="../slideLayouts/slideLayout15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13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13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 /><Relationship Id="rId1" Type="http://schemas.openxmlformats.org/officeDocument/2006/relationships/slideLayout" Target="../slideLayouts/slideLayout13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 /><Relationship Id="rId1" Type="http://schemas.openxmlformats.org/officeDocument/2006/relationships/slideLayout" Target="../slideLayouts/slideLayout13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13.xml" 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 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 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 /><Relationship Id="rId13" Type="http://schemas.openxmlformats.org/officeDocument/2006/relationships/image" Target="../media/image10.png" /><Relationship Id="rId3" Type="http://schemas.openxmlformats.org/officeDocument/2006/relationships/diagramLayout" Target="../diagrams/layout1.xml" /><Relationship Id="rId7" Type="http://schemas.openxmlformats.org/officeDocument/2006/relationships/image" Target="../media/image5.png" /><Relationship Id="rId12" Type="http://schemas.openxmlformats.org/officeDocument/2006/relationships/image" Target="../media/image9.png" /><Relationship Id="rId2" Type="http://schemas.openxmlformats.org/officeDocument/2006/relationships/diagramData" Target="../diagrams/data1.xml" /><Relationship Id="rId1" Type="http://schemas.openxmlformats.org/officeDocument/2006/relationships/slideLayout" Target="../slideLayouts/slideLayout13.xml" /><Relationship Id="rId6" Type="http://schemas.microsoft.com/office/2007/relationships/diagramDrawing" Target="../diagrams/drawing1.xml" /><Relationship Id="rId11" Type="http://schemas.openxmlformats.org/officeDocument/2006/relationships/image" Target="../media/image8.png" /><Relationship Id="rId5" Type="http://schemas.openxmlformats.org/officeDocument/2006/relationships/diagramColors" Target="../diagrams/colors1.xml" /><Relationship Id="rId10" Type="http://schemas.openxmlformats.org/officeDocument/2006/relationships/image" Target="../media/image7.png" /><Relationship Id="rId4" Type="http://schemas.openxmlformats.org/officeDocument/2006/relationships/diagramQuickStyle" Target="../diagrams/quickStyle1.xml" /><Relationship Id="rId9" Type="http://schemas.openxmlformats.org/officeDocument/2006/relationships/image" Target="../media/image6.png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13.xml" 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13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13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13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4" Type="http://schemas.openxmlformats.org/officeDocument/2006/relationships/image" Target="../media/image12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15336" y="2538910"/>
            <a:ext cx="12192000" cy="10677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PENGUATAN PENDIDIKAN KARAKTER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572365" y="2136866"/>
            <a:ext cx="9144000" cy="8651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267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GERAKAN</a:t>
            </a:r>
            <a:endParaRPr lang="en-US" sz="4267" b="1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267" y="423855"/>
            <a:ext cx="1308711" cy="1320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5925272"/>
            <a:ext cx="12192000" cy="92333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Kementerian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Pendidikan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dan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Kebudayaan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algn="ctr"/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Republik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Indonesia</a:t>
            </a:r>
          </a:p>
          <a:p>
            <a:pPr algn="ctr"/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415738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Arie</a:t>
            </a:r>
            <a:r>
              <a:rPr lang="en-US" sz="28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Budhiman</a:t>
            </a:r>
            <a:endParaRPr lang="en-US" sz="2800" b="1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4619047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Staf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Ahli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Mendikbud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Bidang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Pembangunan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Karakter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365" y="165435"/>
            <a:ext cx="1296253" cy="166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614497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9022080" y="6356986"/>
            <a:ext cx="2560320" cy="363854"/>
          </a:xfrm>
        </p:spPr>
        <p:txBody>
          <a:bodyPr/>
          <a:lstStyle/>
          <a:p>
            <a:pPr defTabSz="548640"/>
            <a:fld id="{0827BF28-B950-4BA2-B6C2-702EC9D54A6F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548640"/>
              <a:t>10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cxnSp>
        <p:nvCxnSpPr>
          <p:cNvPr id="13" name="Connector: Elbow 12"/>
          <p:cNvCxnSpPr>
            <a:cxnSpLocks/>
          </p:cNvCxnSpPr>
          <p:nvPr/>
        </p:nvCxnSpPr>
        <p:spPr>
          <a:xfrm rot="5400000">
            <a:off x="1797425" y="3439111"/>
            <a:ext cx="6495182" cy="1"/>
          </a:xfrm>
          <a:prstGeom prst="bentConnector3">
            <a:avLst>
              <a:gd name="adj1" fmla="val 50000"/>
            </a:avLst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47241" y="188671"/>
            <a:ext cx="4686203" cy="649224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69614" tIns="34807" rIns="69614" bIns="34807" rtlCol="0">
            <a:spAutoFit/>
          </a:bodyPr>
          <a:lstStyle>
            <a:defPPr>
              <a:defRPr lang="id-ID"/>
            </a:defPPr>
            <a:lvl1pPr>
              <a:defRPr sz="4100" b="1">
                <a:solidFill>
                  <a:srgbClr val="3382CE"/>
                </a:solidFill>
                <a:latin typeface="Century Gothic"/>
                <a:cs typeface="Century Gothic"/>
              </a:defRPr>
            </a:lvl1pPr>
          </a:lstStyle>
          <a:p>
            <a:pPr algn="ctr" defTabSz="548640"/>
            <a:endParaRPr lang="en-US" sz="1080" b="0" dirty="0">
              <a:solidFill>
                <a:prstClr val="black"/>
              </a:solidFill>
              <a:latin typeface="Century Gothic" panose="020B0502020202020204" pitchFamily="34" charset="0"/>
              <a:ea typeface="Avenir Next" charset="0"/>
              <a:cs typeface="Avenir Next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07168" y="236930"/>
            <a:ext cx="5275622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8640"/>
            <a:r>
              <a:rPr lang="en-US" sz="2160" b="1" dirty="0">
                <a:solidFill>
                  <a:srgbClr val="277AC0"/>
                </a:solidFill>
                <a:latin typeface="Helvetica Neue" charset="0"/>
                <a:ea typeface="Helvetica Neue" charset="0"/>
                <a:cs typeface="Helvetica Neue" charset="0"/>
              </a:rPr>
              <a:t>KARAKTER SEBAGAI POROS PENDIDIKAN</a:t>
            </a:r>
            <a:endParaRPr lang="en-US" sz="2160" b="1" dirty="0">
              <a:solidFill>
                <a:srgbClr val="F5A31C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89367" y="1016748"/>
            <a:ext cx="4709352" cy="118033"/>
            <a:chOff x="0" y="2631522"/>
            <a:chExt cx="15040549" cy="828013"/>
          </a:xfrm>
        </p:grpSpPr>
        <p:grpSp>
          <p:nvGrpSpPr>
            <p:cNvPr id="17" name="Group 16"/>
            <p:cNvGrpSpPr/>
            <p:nvPr/>
          </p:nvGrpSpPr>
          <p:grpSpPr>
            <a:xfrm>
              <a:off x="0" y="2632049"/>
              <a:ext cx="10872788" cy="827486"/>
              <a:chOff x="3886200" y="942975"/>
              <a:chExt cx="6986588" cy="628650"/>
            </a:xfrm>
            <a:solidFill>
              <a:srgbClr val="277AC0"/>
            </a:solidFill>
          </p:grpSpPr>
          <p:sp>
            <p:nvSpPr>
              <p:cNvPr id="19" name="Rectangle 18"/>
              <p:cNvSpPr/>
              <p:nvPr/>
            </p:nvSpPr>
            <p:spPr>
              <a:xfrm>
                <a:off x="3886200" y="942975"/>
                <a:ext cx="4686300" cy="6286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308610" indent="-308610" algn="ctr" defTabSz="548640">
                  <a:buFont typeface="+mj-lt"/>
                  <a:buAutoNum type="arabicPeriod"/>
                </a:pPr>
                <a:endParaRPr lang="en-US" sz="1435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20" name="Parallelogram 19"/>
              <p:cNvSpPr/>
              <p:nvPr/>
            </p:nvSpPr>
            <p:spPr>
              <a:xfrm>
                <a:off x="7529513" y="942975"/>
                <a:ext cx="3343275" cy="628650"/>
              </a:xfrm>
              <a:prstGeom prst="parallelogram">
                <a:avLst>
                  <a:gd name="adj" fmla="val 7045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308610" indent="-308610" algn="ctr" defTabSz="548640">
                  <a:buFont typeface="+mj-lt"/>
                  <a:buAutoNum type="arabicPeriod"/>
                </a:pPr>
                <a:endParaRPr lang="en-US" sz="1435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  <p:sp>
          <p:nvSpPr>
            <p:cNvPr id="18" name="Parallelogram 17"/>
            <p:cNvSpPr/>
            <p:nvPr/>
          </p:nvSpPr>
          <p:spPr>
            <a:xfrm>
              <a:off x="10276643" y="2631522"/>
              <a:ext cx="4763906" cy="828013"/>
            </a:xfrm>
            <a:prstGeom prst="parallelogram">
              <a:avLst>
                <a:gd name="adj" fmla="val 70455"/>
              </a:avLst>
            </a:prstGeom>
            <a:solidFill>
              <a:srgbClr val="F5A3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08610" indent="-308610" algn="ctr" defTabSz="548640">
                <a:buFont typeface="+mj-lt"/>
                <a:buAutoNum type="arabicPeriod"/>
              </a:pPr>
              <a:endParaRPr lang="en-US" sz="1435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850739" y="1186405"/>
            <a:ext cx="3512257" cy="36016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69614" tIns="34807" rIns="69614" bIns="34807" rtlCol="0">
            <a:spAutoFit/>
          </a:bodyPr>
          <a:lstStyle>
            <a:defPPr>
              <a:defRPr lang="id-ID"/>
            </a:defPPr>
            <a:lvl1pPr>
              <a:defRPr sz="4100" b="1">
                <a:solidFill>
                  <a:srgbClr val="3382CE"/>
                </a:solidFill>
                <a:latin typeface="Century Gothic"/>
                <a:cs typeface="Century Gothic"/>
              </a:defRPr>
            </a:lvl1pPr>
          </a:lstStyle>
          <a:p>
            <a:pPr algn="ctr" defTabSz="548640"/>
            <a:r>
              <a:rPr lang="en-US" sz="168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Nawacita</a:t>
            </a:r>
            <a:r>
              <a:rPr lang="en-US" sz="168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 8: </a:t>
            </a:r>
          </a:p>
          <a:p>
            <a:pPr algn="ctr" defTabSz="548640"/>
            <a:r>
              <a:rPr lang="en-US" sz="144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Melakukan</a:t>
            </a:r>
            <a:r>
              <a:rPr lang="en-US" sz="144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 </a:t>
            </a:r>
            <a:r>
              <a:rPr lang="en-US" sz="144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Revolusi</a:t>
            </a:r>
            <a:r>
              <a:rPr lang="en-US" sz="144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 </a:t>
            </a:r>
            <a:r>
              <a:rPr lang="en-US" sz="144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Karakter</a:t>
            </a:r>
            <a:r>
              <a:rPr lang="en-US" sz="144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 </a:t>
            </a:r>
            <a:r>
              <a:rPr lang="en-US" sz="144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Bangsa</a:t>
            </a:r>
            <a:r>
              <a:rPr lang="en-US" sz="144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 </a:t>
            </a:r>
          </a:p>
          <a:p>
            <a:pPr marL="205740" indent="-205740" defTabSz="548640">
              <a:buFont typeface="Wingdings" panose="05000000000000000000" pitchFamily="2" charset="2"/>
              <a:buChar char="§"/>
            </a:pPr>
            <a:r>
              <a:rPr lang="en-US" sz="1300" b="0" dirty="0" err="1">
                <a:solidFill>
                  <a:prstClr val="black"/>
                </a:solidFill>
              </a:rPr>
              <a:t>Membangun</a:t>
            </a:r>
            <a:r>
              <a:rPr lang="en-US" sz="1300" b="0" dirty="0">
                <a:solidFill>
                  <a:prstClr val="black"/>
                </a:solidFill>
              </a:rPr>
              <a:t> </a:t>
            </a:r>
            <a:r>
              <a:rPr lang="en-US" sz="1300" b="0" dirty="0" err="1">
                <a:solidFill>
                  <a:prstClr val="black"/>
                </a:solidFill>
              </a:rPr>
              <a:t>pendidikan</a:t>
            </a:r>
            <a:r>
              <a:rPr lang="en-US" sz="1300" b="0" dirty="0">
                <a:solidFill>
                  <a:prstClr val="black"/>
                </a:solidFill>
              </a:rPr>
              <a:t> </a:t>
            </a:r>
            <a:r>
              <a:rPr lang="en-US" sz="1300" b="0" dirty="0" err="1">
                <a:solidFill>
                  <a:prstClr val="black"/>
                </a:solidFill>
              </a:rPr>
              <a:t>kewarganegaraan</a:t>
            </a:r>
            <a:r>
              <a:rPr lang="en-US" sz="1300" b="0" dirty="0">
                <a:solidFill>
                  <a:prstClr val="black"/>
                </a:solidFill>
              </a:rPr>
              <a:t> (</a:t>
            </a:r>
            <a:r>
              <a:rPr lang="en-US" sz="1300" b="0" dirty="0" err="1">
                <a:solidFill>
                  <a:prstClr val="black"/>
                </a:solidFill>
              </a:rPr>
              <a:t>sejarah</a:t>
            </a:r>
            <a:r>
              <a:rPr lang="en-US" sz="1300" b="0" dirty="0">
                <a:solidFill>
                  <a:prstClr val="black"/>
                </a:solidFill>
              </a:rPr>
              <a:t> </a:t>
            </a:r>
            <a:r>
              <a:rPr lang="en-US" sz="1300" b="0" dirty="0" err="1">
                <a:solidFill>
                  <a:prstClr val="black"/>
                </a:solidFill>
              </a:rPr>
              <a:t>pembentukan</a:t>
            </a:r>
            <a:r>
              <a:rPr lang="en-US" sz="1300" b="0" dirty="0">
                <a:solidFill>
                  <a:prstClr val="black"/>
                </a:solidFill>
              </a:rPr>
              <a:t> </a:t>
            </a:r>
            <a:r>
              <a:rPr lang="en-US" sz="1300" b="0" dirty="0" err="1">
                <a:solidFill>
                  <a:prstClr val="black"/>
                </a:solidFill>
              </a:rPr>
              <a:t>bangsa</a:t>
            </a:r>
            <a:r>
              <a:rPr lang="en-US" sz="1300" b="0" dirty="0">
                <a:solidFill>
                  <a:prstClr val="black"/>
                </a:solidFill>
              </a:rPr>
              <a:t>, </a:t>
            </a:r>
            <a:r>
              <a:rPr lang="en-US" sz="1300" b="0" dirty="0" err="1">
                <a:solidFill>
                  <a:prstClr val="black"/>
                </a:solidFill>
              </a:rPr>
              <a:t>nilai-nilai</a:t>
            </a:r>
            <a:r>
              <a:rPr lang="en-US" sz="1300" b="0" dirty="0">
                <a:solidFill>
                  <a:prstClr val="black"/>
                </a:solidFill>
              </a:rPr>
              <a:t> </a:t>
            </a:r>
            <a:r>
              <a:rPr lang="en-US" sz="1300" b="0" dirty="0" err="1">
                <a:solidFill>
                  <a:prstClr val="black"/>
                </a:solidFill>
              </a:rPr>
              <a:t>patriotisme</a:t>
            </a:r>
            <a:r>
              <a:rPr lang="en-US" sz="1300" b="0" dirty="0">
                <a:solidFill>
                  <a:prstClr val="black"/>
                </a:solidFill>
              </a:rPr>
              <a:t> </a:t>
            </a:r>
            <a:r>
              <a:rPr lang="en-US" sz="1300" b="0" dirty="0" err="1">
                <a:solidFill>
                  <a:prstClr val="black"/>
                </a:solidFill>
              </a:rPr>
              <a:t>dan</a:t>
            </a:r>
            <a:r>
              <a:rPr lang="en-US" sz="1300" b="0" dirty="0">
                <a:solidFill>
                  <a:prstClr val="black"/>
                </a:solidFill>
              </a:rPr>
              <a:t> </a:t>
            </a:r>
            <a:r>
              <a:rPr lang="en-US" sz="1300" b="0" dirty="0" err="1">
                <a:solidFill>
                  <a:prstClr val="black"/>
                </a:solidFill>
              </a:rPr>
              <a:t>cinta</a:t>
            </a:r>
            <a:r>
              <a:rPr lang="en-US" sz="1300" b="0" dirty="0">
                <a:solidFill>
                  <a:prstClr val="black"/>
                </a:solidFill>
              </a:rPr>
              <a:t> Tanah Air, </a:t>
            </a:r>
            <a:r>
              <a:rPr lang="en-US" sz="1300" b="0" dirty="0" err="1">
                <a:solidFill>
                  <a:prstClr val="black"/>
                </a:solidFill>
              </a:rPr>
              <a:t>semangat</a:t>
            </a:r>
            <a:r>
              <a:rPr lang="en-US" sz="1300" b="0" dirty="0">
                <a:solidFill>
                  <a:prstClr val="black"/>
                </a:solidFill>
              </a:rPr>
              <a:t> </a:t>
            </a:r>
            <a:r>
              <a:rPr lang="en-US" sz="1300" b="0" dirty="0" err="1">
                <a:solidFill>
                  <a:prstClr val="black"/>
                </a:solidFill>
              </a:rPr>
              <a:t>bela</a:t>
            </a:r>
            <a:r>
              <a:rPr lang="en-US" sz="1300" b="0" dirty="0">
                <a:solidFill>
                  <a:prstClr val="black"/>
                </a:solidFill>
              </a:rPr>
              <a:t> </a:t>
            </a:r>
            <a:r>
              <a:rPr lang="en-US" sz="1300" b="0" dirty="0" err="1">
                <a:solidFill>
                  <a:prstClr val="black"/>
                </a:solidFill>
              </a:rPr>
              <a:t>negara</a:t>
            </a:r>
            <a:r>
              <a:rPr lang="en-US" sz="1300" b="0" dirty="0">
                <a:solidFill>
                  <a:prstClr val="black"/>
                </a:solidFill>
              </a:rPr>
              <a:t> </a:t>
            </a:r>
            <a:r>
              <a:rPr lang="en-US" sz="1300" b="0" dirty="0" err="1">
                <a:solidFill>
                  <a:prstClr val="black"/>
                </a:solidFill>
              </a:rPr>
              <a:t>dan</a:t>
            </a:r>
            <a:r>
              <a:rPr lang="en-US" sz="1300" b="0" dirty="0">
                <a:solidFill>
                  <a:prstClr val="black"/>
                </a:solidFill>
              </a:rPr>
              <a:t> </a:t>
            </a:r>
            <a:r>
              <a:rPr lang="en-US" sz="1300" b="0" dirty="0" err="1">
                <a:solidFill>
                  <a:prstClr val="black"/>
                </a:solidFill>
              </a:rPr>
              <a:t>budi</a:t>
            </a:r>
            <a:r>
              <a:rPr lang="en-US" sz="1300" b="0" dirty="0">
                <a:solidFill>
                  <a:prstClr val="black"/>
                </a:solidFill>
              </a:rPr>
              <a:t> </a:t>
            </a:r>
            <a:r>
              <a:rPr lang="en-US" sz="1300" b="0" dirty="0" err="1">
                <a:solidFill>
                  <a:prstClr val="black"/>
                </a:solidFill>
              </a:rPr>
              <a:t>pekerti</a:t>
            </a:r>
            <a:r>
              <a:rPr lang="en-US" sz="1300" b="0" dirty="0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)</a:t>
            </a:r>
          </a:p>
          <a:p>
            <a:pPr marL="205740" indent="-205740" defTabSz="548640">
              <a:buFont typeface="Wingdings" panose="05000000000000000000" pitchFamily="2" charset="2"/>
              <a:buChar char="§"/>
            </a:pPr>
            <a:r>
              <a:rPr lang="en-US" sz="1300" b="0" dirty="0" err="1">
                <a:solidFill>
                  <a:prstClr val="black"/>
                </a:solidFill>
              </a:rPr>
              <a:t>Penataan</a:t>
            </a:r>
            <a:r>
              <a:rPr lang="en-US" sz="1300" b="0" dirty="0">
                <a:solidFill>
                  <a:prstClr val="black"/>
                </a:solidFill>
              </a:rPr>
              <a:t> </a:t>
            </a:r>
            <a:r>
              <a:rPr lang="en-US" sz="1300" b="0" dirty="0" err="1">
                <a:solidFill>
                  <a:prstClr val="black"/>
                </a:solidFill>
              </a:rPr>
              <a:t>kembali</a:t>
            </a:r>
            <a:r>
              <a:rPr lang="en-US" sz="1300" b="0" dirty="0">
                <a:solidFill>
                  <a:prstClr val="black"/>
                </a:solidFill>
              </a:rPr>
              <a:t> </a:t>
            </a:r>
            <a:r>
              <a:rPr lang="en-US" sz="1300" b="0" dirty="0" err="1">
                <a:solidFill>
                  <a:prstClr val="black"/>
                </a:solidFill>
              </a:rPr>
              <a:t>kurikulum</a:t>
            </a:r>
            <a:r>
              <a:rPr lang="en-US" sz="1300" b="0" dirty="0">
                <a:solidFill>
                  <a:prstClr val="black"/>
                </a:solidFill>
              </a:rPr>
              <a:t> </a:t>
            </a:r>
            <a:r>
              <a:rPr lang="en-US" sz="1300" b="0" dirty="0" err="1">
                <a:solidFill>
                  <a:prstClr val="black"/>
                </a:solidFill>
              </a:rPr>
              <a:t>pendidikan</a:t>
            </a:r>
            <a:r>
              <a:rPr lang="en-US" sz="1300" b="0" dirty="0">
                <a:solidFill>
                  <a:prstClr val="black"/>
                </a:solidFill>
              </a:rPr>
              <a:t> </a:t>
            </a:r>
            <a:r>
              <a:rPr lang="en-US" sz="1300" b="0" dirty="0" err="1">
                <a:solidFill>
                  <a:prstClr val="black"/>
                </a:solidFill>
              </a:rPr>
              <a:t>nasional</a:t>
            </a:r>
            <a:r>
              <a:rPr lang="en-US" sz="1300" b="0" dirty="0">
                <a:solidFill>
                  <a:prstClr val="black"/>
                </a:solidFill>
              </a:rPr>
              <a:t> </a:t>
            </a:r>
            <a:endParaRPr lang="en-US" sz="1300" b="0" dirty="0">
              <a:solidFill>
                <a:prstClr val="black"/>
              </a:solidFill>
              <a:latin typeface="Century Gothic" panose="020B0502020202020204" pitchFamily="34" charset="0"/>
              <a:ea typeface="Avenir Next" charset="0"/>
              <a:cs typeface="Avenir Next" charset="0"/>
            </a:endParaRPr>
          </a:p>
          <a:p>
            <a:pPr marL="205740" indent="-205740" defTabSz="548640">
              <a:buFont typeface="Wingdings" panose="05000000000000000000" pitchFamily="2" charset="2"/>
              <a:buChar char="§"/>
            </a:pPr>
            <a:r>
              <a:rPr lang="en-US" sz="1300" b="0" dirty="0" err="1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Mengevaluasi</a:t>
            </a:r>
            <a:r>
              <a:rPr lang="en-US" sz="1300" b="0" dirty="0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 model </a:t>
            </a:r>
            <a:r>
              <a:rPr lang="en-US" sz="1300" b="0" dirty="0" err="1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penyeragaman</a:t>
            </a:r>
            <a:r>
              <a:rPr lang="en-US" sz="1300" b="0" dirty="0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 </a:t>
            </a:r>
            <a:r>
              <a:rPr lang="en-US" sz="1300" b="0" dirty="0" err="1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dalam</a:t>
            </a:r>
            <a:r>
              <a:rPr lang="en-US" sz="1300" b="0" dirty="0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 </a:t>
            </a:r>
            <a:r>
              <a:rPr lang="en-US" sz="1300" b="0" dirty="0" err="1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sistem</a:t>
            </a:r>
            <a:r>
              <a:rPr lang="en-US" sz="1300" b="0" dirty="0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 </a:t>
            </a:r>
            <a:r>
              <a:rPr lang="en-US" sz="1300" b="0" dirty="0" err="1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pendidikan</a:t>
            </a:r>
            <a:r>
              <a:rPr lang="en-US" sz="1300" b="0" dirty="0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 </a:t>
            </a:r>
            <a:r>
              <a:rPr lang="en-US" sz="1300" b="0" dirty="0" err="1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nasional</a:t>
            </a:r>
            <a:endParaRPr lang="en-US" sz="1300" b="0" dirty="0">
              <a:solidFill>
                <a:prstClr val="black"/>
              </a:solidFill>
              <a:latin typeface="Century Gothic" panose="020B0502020202020204" pitchFamily="34" charset="0"/>
              <a:ea typeface="Avenir Next" charset="0"/>
              <a:cs typeface="Avenir Next" charset="0"/>
            </a:endParaRPr>
          </a:p>
          <a:p>
            <a:pPr marL="205740" indent="-205740" defTabSz="548640">
              <a:buFont typeface="Wingdings" panose="05000000000000000000" pitchFamily="2" charset="2"/>
              <a:buChar char="§"/>
            </a:pPr>
            <a:r>
              <a:rPr lang="en-US" sz="1300" b="0" dirty="0" err="1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Jaminan</a:t>
            </a:r>
            <a:r>
              <a:rPr lang="en-US" sz="1300" b="0" dirty="0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 </a:t>
            </a:r>
            <a:r>
              <a:rPr lang="en-US" sz="1300" b="0" dirty="0" err="1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hidup</a:t>
            </a:r>
            <a:r>
              <a:rPr lang="en-US" sz="1300" b="0" dirty="0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 yang </a:t>
            </a:r>
            <a:r>
              <a:rPr lang="en-US" sz="1300" b="0" dirty="0" err="1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memadai</a:t>
            </a:r>
            <a:r>
              <a:rPr lang="en-US" sz="1300" b="0" dirty="0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 </a:t>
            </a:r>
            <a:r>
              <a:rPr lang="en-US" sz="1300" b="0" dirty="0" err="1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bagi</a:t>
            </a:r>
            <a:r>
              <a:rPr lang="en-US" sz="1300" b="0" dirty="0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 para guru </a:t>
            </a:r>
            <a:r>
              <a:rPr lang="en-US" sz="1300" b="0" dirty="0" err="1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khususnya</a:t>
            </a:r>
            <a:r>
              <a:rPr lang="en-US" sz="1300" b="0" dirty="0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 di </a:t>
            </a:r>
            <a:r>
              <a:rPr lang="en-US" sz="1300" b="0" dirty="0" err="1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daerah</a:t>
            </a:r>
            <a:r>
              <a:rPr lang="en-US" sz="1300" b="0" dirty="0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 </a:t>
            </a:r>
            <a:r>
              <a:rPr lang="en-US" sz="1300" b="0" dirty="0" err="1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terpencil</a:t>
            </a:r>
            <a:endParaRPr lang="en-US" sz="1300" b="0" dirty="0">
              <a:solidFill>
                <a:prstClr val="black"/>
              </a:solidFill>
              <a:latin typeface="Century Gothic" panose="020B0502020202020204" pitchFamily="34" charset="0"/>
              <a:ea typeface="Avenir Next" charset="0"/>
              <a:cs typeface="Avenir Next" charset="0"/>
            </a:endParaRPr>
          </a:p>
          <a:p>
            <a:pPr marL="205740" indent="-205740" defTabSz="548640">
              <a:buFont typeface="Wingdings" panose="05000000000000000000" pitchFamily="2" charset="2"/>
              <a:buChar char="§"/>
            </a:pPr>
            <a:r>
              <a:rPr lang="en-US" sz="1300" b="0" dirty="0" err="1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Memperbesar</a:t>
            </a:r>
            <a:r>
              <a:rPr lang="en-US" sz="1300" b="0" dirty="0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 </a:t>
            </a:r>
            <a:r>
              <a:rPr lang="en-US" sz="1300" b="0" dirty="0" err="1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akses</a:t>
            </a:r>
            <a:r>
              <a:rPr lang="en-US" sz="1300" b="0" dirty="0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 </a:t>
            </a:r>
            <a:r>
              <a:rPr lang="en-US" sz="1300" b="0" dirty="0" err="1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warga</a:t>
            </a:r>
            <a:r>
              <a:rPr lang="en-US" sz="1300" b="0" dirty="0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 </a:t>
            </a:r>
            <a:r>
              <a:rPr lang="en-US" sz="1300" b="0" dirty="0" err="1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miskin</a:t>
            </a:r>
            <a:r>
              <a:rPr lang="en-US" sz="1300" b="0" dirty="0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 </a:t>
            </a:r>
            <a:r>
              <a:rPr lang="en-US" sz="1300" b="0" dirty="0" err="1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untuk</a:t>
            </a:r>
            <a:r>
              <a:rPr lang="en-US" sz="1300" b="0" dirty="0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 </a:t>
            </a:r>
            <a:r>
              <a:rPr lang="en-US" sz="1300" b="0" dirty="0" err="1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mendapatkan</a:t>
            </a:r>
            <a:r>
              <a:rPr lang="en-US" sz="1300" b="0" dirty="0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 </a:t>
            </a:r>
            <a:r>
              <a:rPr lang="en-US" sz="1300" b="0" dirty="0" err="1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pendidikan</a:t>
            </a:r>
            <a:endParaRPr lang="en-US" sz="1300" b="0" dirty="0">
              <a:solidFill>
                <a:prstClr val="black"/>
              </a:solidFill>
              <a:latin typeface="Century Gothic" panose="020B0502020202020204" pitchFamily="34" charset="0"/>
              <a:ea typeface="Avenir Next" charset="0"/>
              <a:cs typeface="Avenir Next" charset="0"/>
            </a:endParaRPr>
          </a:p>
        </p:txBody>
      </p:sp>
      <p:sp>
        <p:nvSpPr>
          <p:cNvPr id="22" name="Arrow: Up 21"/>
          <p:cNvSpPr/>
          <p:nvPr/>
        </p:nvSpPr>
        <p:spPr>
          <a:xfrm rot="10800000">
            <a:off x="2538153" y="4855582"/>
            <a:ext cx="286001" cy="290424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/>
            <a:endParaRPr lang="en-US" sz="216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Content Placeholder 4"/>
          <p:cNvSpPr txBox="1">
            <a:spLocks/>
          </p:cNvSpPr>
          <p:nvPr/>
        </p:nvSpPr>
        <p:spPr>
          <a:xfrm>
            <a:off x="1040160" y="5144249"/>
            <a:ext cx="3322836" cy="1546728"/>
          </a:xfrm>
          <a:prstGeom prst="rect">
            <a:avLst/>
          </a:prstGeom>
        </p:spPr>
        <p:txBody>
          <a:bodyPr vert="horz" lIns="82296" tIns="41148" rIns="82296" bIns="4114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09728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160" dirty="0">
                <a:solidFill>
                  <a:srgbClr val="3280CD"/>
                </a:solidFill>
                <a:latin typeface="Helvetica Neue" charset="0"/>
                <a:ea typeface="Helvetica Neue" charset="0"/>
                <a:cs typeface="Helvetica Neue" charset="0"/>
              </a:rPr>
              <a:t>“Gerakan </a:t>
            </a:r>
            <a:r>
              <a:rPr lang="en-US" sz="2160" dirty="0" err="1">
                <a:solidFill>
                  <a:srgbClr val="3280CD"/>
                </a:solidFill>
                <a:latin typeface="Helvetica Neue" charset="0"/>
                <a:ea typeface="Helvetica Neue" charset="0"/>
                <a:cs typeface="Helvetica Neue" charset="0"/>
              </a:rPr>
              <a:t>Penguatan</a:t>
            </a:r>
            <a:r>
              <a:rPr lang="en-US" sz="2160" dirty="0">
                <a:solidFill>
                  <a:srgbClr val="3280CD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2160" dirty="0" err="1">
                <a:solidFill>
                  <a:srgbClr val="3280CD"/>
                </a:solidFill>
                <a:latin typeface="Helvetica Neue" charset="0"/>
                <a:ea typeface="Helvetica Neue" charset="0"/>
                <a:cs typeface="Helvetica Neue" charset="0"/>
              </a:rPr>
              <a:t>Pendidikan</a:t>
            </a:r>
            <a:r>
              <a:rPr lang="en-US" sz="2160" dirty="0">
                <a:solidFill>
                  <a:srgbClr val="3280CD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2160" dirty="0" err="1">
                <a:solidFill>
                  <a:srgbClr val="3280CD"/>
                </a:solidFill>
                <a:latin typeface="Helvetica Neue" charset="0"/>
                <a:ea typeface="Helvetica Neue" charset="0"/>
                <a:cs typeface="Helvetica Neue" charset="0"/>
              </a:rPr>
              <a:t>Karakter</a:t>
            </a:r>
            <a:r>
              <a:rPr lang="en-US" sz="2160" dirty="0">
                <a:solidFill>
                  <a:srgbClr val="3280CD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2160" dirty="0" err="1">
                <a:solidFill>
                  <a:srgbClr val="3280CD"/>
                </a:solidFill>
                <a:latin typeface="Helvetica Neue" charset="0"/>
                <a:ea typeface="Helvetica Neue" charset="0"/>
                <a:cs typeface="Helvetica Neue" charset="0"/>
              </a:rPr>
              <a:t>sebagai</a:t>
            </a:r>
            <a:r>
              <a:rPr lang="en-US" sz="2160" dirty="0">
                <a:solidFill>
                  <a:srgbClr val="3280CD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2160" b="1" dirty="0" err="1">
                <a:solidFill>
                  <a:srgbClr val="3280CD"/>
                </a:solidFill>
                <a:latin typeface="Helvetica Neue" charset="0"/>
                <a:ea typeface="Helvetica Neue" charset="0"/>
                <a:cs typeface="Helvetica Neue" charset="0"/>
              </a:rPr>
              <a:t>fondasi</a:t>
            </a:r>
            <a:r>
              <a:rPr lang="en-US" sz="2160" dirty="0">
                <a:solidFill>
                  <a:srgbClr val="3280CD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2160" dirty="0" err="1">
                <a:solidFill>
                  <a:srgbClr val="3280CD"/>
                </a:solidFill>
                <a:latin typeface="Helvetica Neue" charset="0"/>
                <a:ea typeface="Helvetica Neue" charset="0"/>
                <a:cs typeface="Helvetica Neue" charset="0"/>
              </a:rPr>
              <a:t>dan</a:t>
            </a:r>
            <a:r>
              <a:rPr lang="en-US" sz="2160" dirty="0">
                <a:solidFill>
                  <a:srgbClr val="3280CD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2160" b="1" dirty="0" err="1">
                <a:solidFill>
                  <a:srgbClr val="3280CD"/>
                </a:solidFill>
                <a:latin typeface="Helvetica Neue" charset="0"/>
                <a:ea typeface="Helvetica Neue" charset="0"/>
                <a:cs typeface="Helvetica Neue" charset="0"/>
              </a:rPr>
              <a:t>ruh</a:t>
            </a:r>
            <a:r>
              <a:rPr lang="en-US" sz="2160" b="1" dirty="0">
                <a:solidFill>
                  <a:srgbClr val="3280CD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2160" b="1" dirty="0" err="1">
                <a:solidFill>
                  <a:srgbClr val="3280CD"/>
                </a:solidFill>
                <a:latin typeface="Helvetica Neue" charset="0"/>
                <a:ea typeface="Helvetica Neue" charset="0"/>
                <a:cs typeface="Helvetica Neue" charset="0"/>
              </a:rPr>
              <a:t>utama</a:t>
            </a:r>
            <a:r>
              <a:rPr lang="en-US" sz="2160" dirty="0">
                <a:solidFill>
                  <a:srgbClr val="3280CD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2160" dirty="0" err="1">
                <a:solidFill>
                  <a:srgbClr val="3280CD"/>
                </a:solidFill>
                <a:latin typeface="Helvetica Neue" charset="0"/>
                <a:ea typeface="Helvetica Neue" charset="0"/>
                <a:cs typeface="Helvetica Neue" charset="0"/>
              </a:rPr>
              <a:t>pendidikan</a:t>
            </a:r>
            <a:r>
              <a:rPr lang="en-US" sz="2160" dirty="0">
                <a:solidFill>
                  <a:srgbClr val="3280CD"/>
                </a:solidFill>
                <a:latin typeface="Helvetica Neue" charset="0"/>
                <a:ea typeface="Helvetica Neue" charset="0"/>
                <a:cs typeface="Helvetica Neue" charset="0"/>
              </a:rPr>
              <a:t>.”</a:t>
            </a:r>
            <a:endParaRPr lang="en-GB" sz="1260" dirty="0">
              <a:solidFill>
                <a:srgbClr val="3280CD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444" y="289194"/>
            <a:ext cx="6801422" cy="6325916"/>
          </a:xfrm>
          <a:prstGeom prst="rect">
            <a:avLst/>
          </a:prstGeom>
        </p:spPr>
      </p:pic>
      <p:pic>
        <p:nvPicPr>
          <p:cNvPr id="25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042" y="364827"/>
            <a:ext cx="1471272" cy="57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351136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4658042" y="1325880"/>
            <a:ext cx="2634157" cy="5029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123786" tIns="61892" rIns="123786" bIns="61892" rtlCol="0" anchor="ctr">
            <a:normAutofit fontScale="40000" lnSpcReduction="20000"/>
          </a:bodyPr>
          <a:lstStyle>
            <a:lvl1pPr algn="ctr" defTabSz="386815" rtl="0" eaLnBrk="1" latinLnBrk="0" hangingPunct="1">
              <a:spcBef>
                <a:spcPct val="0"/>
              </a:spcBef>
              <a:buNone/>
              <a:defRPr sz="37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64178"/>
            <a:r>
              <a:rPr lang="en-US" sz="3840" b="1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Religius</a:t>
            </a:r>
            <a:endParaRPr lang="en-US" sz="3840" b="1" dirty="0">
              <a:solidFill>
                <a:prstClr val="black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defTabSz="464178"/>
            <a:r>
              <a:rPr lang="en-US" sz="3840" b="1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Jujur</a:t>
            </a:r>
            <a:endParaRPr lang="en-US" sz="3840" b="1" dirty="0">
              <a:solidFill>
                <a:prstClr val="black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defTabSz="464178"/>
            <a:r>
              <a:rPr lang="en-US" sz="3840" b="1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Toleransi</a:t>
            </a:r>
            <a:endParaRPr lang="en-US" sz="3840" b="1" dirty="0">
              <a:solidFill>
                <a:prstClr val="black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defTabSz="464178"/>
            <a:r>
              <a:rPr lang="en-US" sz="3840" b="1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Disiplin</a:t>
            </a:r>
            <a:endParaRPr lang="en-US" sz="3840" b="1" dirty="0">
              <a:solidFill>
                <a:prstClr val="black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defTabSz="464178"/>
            <a:r>
              <a:rPr lang="en-US" sz="3840" b="1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Kerja</a:t>
            </a:r>
            <a:r>
              <a:rPr lang="en-US" sz="3840" b="1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3840" b="1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Keras</a:t>
            </a:r>
            <a:endParaRPr lang="en-US" sz="3840" b="1" dirty="0">
              <a:solidFill>
                <a:prstClr val="black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defTabSz="464178"/>
            <a:r>
              <a:rPr lang="en-US" sz="3840" b="1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Kreatif</a:t>
            </a:r>
            <a:endParaRPr lang="en-US" sz="3840" b="1" dirty="0">
              <a:solidFill>
                <a:prstClr val="black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defTabSz="464178"/>
            <a:r>
              <a:rPr lang="en-US" sz="3840" b="1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Mandiri</a:t>
            </a:r>
            <a:endParaRPr lang="en-US" sz="3840" b="1" dirty="0">
              <a:solidFill>
                <a:prstClr val="black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defTabSz="464178"/>
            <a:r>
              <a:rPr lang="en-US" sz="3840" b="1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Demokratis</a:t>
            </a:r>
            <a:endParaRPr lang="en-US" sz="3840" b="1" dirty="0">
              <a:solidFill>
                <a:prstClr val="black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defTabSz="464178"/>
            <a:r>
              <a:rPr lang="en-US" sz="3840" b="1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Rasa </a:t>
            </a:r>
            <a:r>
              <a:rPr lang="en-US" sz="3840" b="1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Ingin</a:t>
            </a:r>
            <a:r>
              <a:rPr lang="en-US" sz="3840" b="1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3840" b="1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Tahu</a:t>
            </a:r>
            <a:endParaRPr lang="en-US" sz="3840" b="1" dirty="0">
              <a:solidFill>
                <a:prstClr val="black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defTabSz="464178"/>
            <a:r>
              <a:rPr lang="en-US" sz="3840" b="1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Semangat</a:t>
            </a:r>
            <a:r>
              <a:rPr lang="en-US" sz="3840" b="1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3840" b="1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Kebangsaan</a:t>
            </a:r>
            <a:endParaRPr lang="en-US" sz="3840" b="1" dirty="0">
              <a:solidFill>
                <a:prstClr val="black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defTabSz="464178"/>
            <a:r>
              <a:rPr lang="en-US" sz="3840" b="1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Cinta</a:t>
            </a:r>
            <a:r>
              <a:rPr lang="en-US" sz="3840" b="1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 Tanah Air</a:t>
            </a:r>
          </a:p>
          <a:p>
            <a:pPr defTabSz="464178"/>
            <a:r>
              <a:rPr lang="en-US" sz="3840" b="1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Menghargai</a:t>
            </a:r>
            <a:r>
              <a:rPr lang="en-US" sz="3840" b="1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3840" b="1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Prestasi</a:t>
            </a:r>
            <a:endParaRPr lang="en-US" sz="3840" b="1" dirty="0">
              <a:solidFill>
                <a:prstClr val="black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defTabSz="464178"/>
            <a:r>
              <a:rPr lang="en-US" sz="3840" b="1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Bersahabat</a:t>
            </a:r>
            <a:r>
              <a:rPr lang="en-US" sz="3840" b="1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/</a:t>
            </a:r>
            <a:r>
              <a:rPr lang="en-US" sz="3840" b="1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Komunikatif</a:t>
            </a:r>
            <a:endParaRPr lang="en-US" sz="3840" b="1" dirty="0">
              <a:solidFill>
                <a:prstClr val="black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defTabSz="464178"/>
            <a:r>
              <a:rPr lang="en-US" sz="3840" b="1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Cinta</a:t>
            </a:r>
            <a:r>
              <a:rPr lang="en-US" sz="3840" b="1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3840" b="1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Damai</a:t>
            </a:r>
            <a:endParaRPr lang="en-US" sz="3840" b="1" dirty="0">
              <a:solidFill>
                <a:prstClr val="black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defTabSz="464178"/>
            <a:r>
              <a:rPr lang="en-US" sz="3840" b="1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Gemar</a:t>
            </a:r>
            <a:r>
              <a:rPr lang="en-US" sz="3840" b="1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3840" b="1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Membaca</a:t>
            </a:r>
            <a:endParaRPr lang="en-US" sz="3840" b="1" dirty="0">
              <a:solidFill>
                <a:prstClr val="black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defTabSz="464178"/>
            <a:r>
              <a:rPr lang="en-US" sz="3840" b="1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Peduli</a:t>
            </a:r>
            <a:r>
              <a:rPr lang="en-US" sz="3840" b="1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3840" b="1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Lingkungan</a:t>
            </a:r>
            <a:endParaRPr lang="en-US" sz="3840" b="1" dirty="0">
              <a:solidFill>
                <a:prstClr val="black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defTabSz="464178"/>
            <a:r>
              <a:rPr lang="en-US" sz="3840" b="1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Peduli</a:t>
            </a:r>
            <a:r>
              <a:rPr lang="en-US" sz="3840" b="1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3840" b="1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Sosial</a:t>
            </a:r>
            <a:endParaRPr lang="en-US" sz="3840" b="1" dirty="0">
              <a:solidFill>
                <a:prstClr val="black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defTabSz="464178"/>
            <a:r>
              <a:rPr lang="en-US" sz="3840" b="1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Tanggung</a:t>
            </a:r>
            <a:r>
              <a:rPr lang="en-US" sz="3840" b="1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3840" b="1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Jawab</a:t>
            </a:r>
            <a:endParaRPr lang="en-US" sz="3840" b="1" dirty="0">
              <a:solidFill>
                <a:prstClr val="black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defTabSz="464178"/>
            <a:r>
              <a:rPr lang="en-US" sz="3840" b="1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(</a:t>
            </a:r>
            <a:r>
              <a:rPr lang="en-US" sz="3840" b="1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dan</a:t>
            </a:r>
            <a:r>
              <a:rPr lang="en-US" sz="3840" b="1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 lain-lain)</a:t>
            </a:r>
          </a:p>
          <a:p>
            <a:pPr defTabSz="464178"/>
            <a:endParaRPr lang="en-US" sz="3240" b="1" dirty="0">
              <a:solidFill>
                <a:prstClr val="black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defTabSz="464178"/>
            <a:endParaRPr lang="en-US" sz="3240" b="1" dirty="0">
              <a:solidFill>
                <a:prstClr val="black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defTabSz="464178"/>
            <a:endParaRPr lang="en-US" sz="3240" b="1" dirty="0">
              <a:solidFill>
                <a:prstClr val="black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defTabSz="464178"/>
            <a:r>
              <a:rPr lang="en-US" sz="3330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Nilai-nilai</a:t>
            </a:r>
            <a:r>
              <a:rPr lang="en-US" sz="333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3330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Karakter</a:t>
            </a:r>
            <a:endParaRPr lang="en-US" sz="3330" dirty="0">
              <a:solidFill>
                <a:prstClr val="black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graphicFrame>
        <p:nvGraphicFramePr>
          <p:cNvPr id="5" name="Diagram 4"/>
          <p:cNvGraphicFramePr/>
          <p:nvPr>
            <p:extLst/>
          </p:nvPr>
        </p:nvGraphicFramePr>
        <p:xfrm>
          <a:off x="957270" y="1798270"/>
          <a:ext cx="3218491" cy="34595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hevron 6"/>
          <p:cNvSpPr/>
          <p:nvPr/>
        </p:nvSpPr>
        <p:spPr>
          <a:xfrm>
            <a:off x="4236207" y="3250496"/>
            <a:ext cx="593495" cy="417616"/>
          </a:xfrm>
          <a:prstGeom prst="chevron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2296" tIns="41148" rIns="82296" bIns="41148" rtlCol="0" anchor="ctr"/>
          <a:lstStyle/>
          <a:p>
            <a:pPr algn="ctr" defTabSz="548640"/>
            <a:endParaRPr lang="en-US" sz="2160">
              <a:solidFill>
                <a:prstClr val="black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8" name="Chevron 7"/>
          <p:cNvSpPr/>
          <p:nvPr/>
        </p:nvSpPr>
        <p:spPr>
          <a:xfrm>
            <a:off x="7087154" y="3250496"/>
            <a:ext cx="593495" cy="417616"/>
          </a:xfrm>
          <a:prstGeom prst="chevron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2296" tIns="41148" rIns="82296" bIns="41148" rtlCol="0" anchor="ctr"/>
          <a:lstStyle/>
          <a:p>
            <a:pPr algn="ctr" defTabSz="548640"/>
            <a:endParaRPr lang="en-US" sz="2160">
              <a:solidFill>
                <a:prstClr val="black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32074" y="5667500"/>
            <a:ext cx="2468880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48640"/>
            <a:r>
              <a:rPr lang="en-US" sz="1320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Filosofi</a:t>
            </a:r>
            <a:r>
              <a:rPr lang="en-US" sz="132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320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Pendidikan</a:t>
            </a:r>
            <a:r>
              <a:rPr lang="en-US" sz="132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320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Karakter</a:t>
            </a:r>
            <a:endParaRPr lang="en-US" sz="1320" dirty="0">
              <a:solidFill>
                <a:prstClr val="black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 defTabSz="548640"/>
            <a:r>
              <a:rPr lang="en-US" sz="132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Ki </a:t>
            </a:r>
            <a:r>
              <a:rPr lang="en-US" sz="1320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Hajar</a:t>
            </a:r>
            <a:r>
              <a:rPr lang="en-US" sz="132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320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Dewantara</a:t>
            </a:r>
            <a:endParaRPr lang="en-US" sz="1320" dirty="0">
              <a:solidFill>
                <a:prstClr val="black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07683" y="5652745"/>
            <a:ext cx="2793040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48640"/>
            <a:r>
              <a:rPr lang="en-US" sz="1320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Kristalisasi</a:t>
            </a:r>
            <a:r>
              <a:rPr lang="en-US" sz="132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320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Nilai-Nilai</a:t>
            </a:r>
            <a:endParaRPr lang="en-US" sz="1320" dirty="0">
              <a:solidFill>
                <a:prstClr val="black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9022080" y="6356986"/>
            <a:ext cx="2560320" cy="363854"/>
          </a:xfrm>
        </p:spPr>
        <p:txBody>
          <a:bodyPr/>
          <a:lstStyle/>
          <a:p>
            <a:pPr defTabSz="548640"/>
            <a:fld id="{0827BF28-B950-4BA2-B6C2-702EC9D54A6F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548640"/>
              <a:t>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34409" y="2543925"/>
            <a:ext cx="864211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48640"/>
            <a:r>
              <a:rPr lang="en-US" sz="1260" b="1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(</a:t>
            </a:r>
            <a:r>
              <a:rPr lang="en-US" sz="1260" b="1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Etika</a:t>
            </a:r>
            <a:r>
              <a:rPr lang="en-US" sz="1260" b="1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33772" y="3739000"/>
            <a:ext cx="1174571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48640"/>
            <a:r>
              <a:rPr lang="en-US" sz="1260" b="1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(</a:t>
            </a:r>
            <a:r>
              <a:rPr lang="en-US" sz="1260" b="1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Literasi</a:t>
            </a:r>
            <a:r>
              <a:rPr lang="en-US" sz="1260" b="1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29286" y="3739000"/>
            <a:ext cx="1443865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48640"/>
            <a:r>
              <a:rPr lang="en-US" sz="1260" b="1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  (</a:t>
            </a:r>
            <a:r>
              <a:rPr lang="en-US" sz="1260" b="1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Kinestetika</a:t>
            </a:r>
            <a:r>
              <a:rPr lang="en-US" sz="1260" b="1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)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03357" y="4776402"/>
            <a:ext cx="1326314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48640"/>
            <a:r>
              <a:rPr lang="en-US" sz="1260" b="1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(</a:t>
            </a:r>
            <a:r>
              <a:rPr lang="en-US" sz="1260" b="1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Estetika</a:t>
            </a:r>
            <a:r>
              <a:rPr lang="en-US" sz="1260" b="1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4508" y="605694"/>
            <a:ext cx="8612408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8640"/>
            <a:r>
              <a:rPr lang="en-US" sz="2160" b="1" dirty="0">
                <a:solidFill>
                  <a:srgbClr val="0070C0"/>
                </a:solidFill>
                <a:latin typeface="Helvetica Neue" charset="0"/>
                <a:ea typeface="Helvetica Neue" charset="0"/>
                <a:cs typeface="Helvetica Neue" charset="0"/>
              </a:rPr>
              <a:t>PENGEMBANGAN NILAI-NILAI KARAKTER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89366" y="1012378"/>
            <a:ext cx="6180881" cy="118121"/>
            <a:chOff x="0" y="2631522"/>
            <a:chExt cx="15040549" cy="828013"/>
          </a:xfrm>
        </p:grpSpPr>
        <p:grpSp>
          <p:nvGrpSpPr>
            <p:cNvPr id="18" name="Group 17"/>
            <p:cNvGrpSpPr/>
            <p:nvPr/>
          </p:nvGrpSpPr>
          <p:grpSpPr>
            <a:xfrm>
              <a:off x="0" y="2632049"/>
              <a:ext cx="10872788" cy="827486"/>
              <a:chOff x="3886200" y="942975"/>
              <a:chExt cx="6986588" cy="628650"/>
            </a:xfrm>
            <a:solidFill>
              <a:srgbClr val="277AC0"/>
            </a:solidFill>
          </p:grpSpPr>
          <p:sp>
            <p:nvSpPr>
              <p:cNvPr id="20" name="Rectangle 19"/>
              <p:cNvSpPr/>
              <p:nvPr/>
            </p:nvSpPr>
            <p:spPr>
              <a:xfrm>
                <a:off x="3886200" y="942975"/>
                <a:ext cx="4686300" cy="6286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308610" indent="-308610" algn="ctr" defTabSz="548640">
                  <a:buFont typeface="+mj-lt"/>
                  <a:buAutoNum type="arabicPeriod"/>
                </a:pPr>
                <a:endParaRPr lang="en-US" sz="1435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22" name="Parallelogram 21"/>
              <p:cNvSpPr/>
              <p:nvPr/>
            </p:nvSpPr>
            <p:spPr>
              <a:xfrm>
                <a:off x="7529513" y="942975"/>
                <a:ext cx="3343275" cy="628650"/>
              </a:xfrm>
              <a:prstGeom prst="parallelogram">
                <a:avLst>
                  <a:gd name="adj" fmla="val 7045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308610" indent="-308610" algn="ctr" defTabSz="548640">
                  <a:buFont typeface="+mj-lt"/>
                  <a:buAutoNum type="arabicPeriod"/>
                </a:pPr>
                <a:endParaRPr lang="en-US" sz="1435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  <p:sp>
          <p:nvSpPr>
            <p:cNvPr id="19" name="Parallelogram 18"/>
            <p:cNvSpPr/>
            <p:nvPr/>
          </p:nvSpPr>
          <p:spPr>
            <a:xfrm>
              <a:off x="10276643" y="2631522"/>
              <a:ext cx="4763906" cy="828013"/>
            </a:xfrm>
            <a:prstGeom prst="parallelogram">
              <a:avLst>
                <a:gd name="adj" fmla="val 70455"/>
              </a:avLst>
            </a:prstGeom>
            <a:solidFill>
              <a:srgbClr val="F5A3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08610" indent="-308610" algn="ctr" defTabSz="548640">
                <a:buFont typeface="+mj-lt"/>
                <a:buAutoNum type="arabicPeriod"/>
              </a:pPr>
              <a:endParaRPr lang="en-US" sz="1435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aphicFrame>
        <p:nvGraphicFramePr>
          <p:cNvPr id="28" name="Diagram 27"/>
          <p:cNvGraphicFramePr/>
          <p:nvPr>
            <p:extLst/>
          </p:nvPr>
        </p:nvGraphicFramePr>
        <p:xfrm>
          <a:off x="7475143" y="1165221"/>
          <a:ext cx="3863887" cy="42105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8357042" y="6204628"/>
            <a:ext cx="3190549" cy="637097"/>
          </a:xfrm>
          <a:prstGeom prst="rect">
            <a:avLst/>
          </a:prstGeom>
          <a:noFill/>
          <a:ln>
            <a:noFill/>
          </a:ln>
        </p:spPr>
        <p:txBody>
          <a:bodyPr wrap="square" lIns="82296" tIns="41148" rIns="82296" bIns="41148" rtlCol="0">
            <a:spAutoFit/>
          </a:bodyPr>
          <a:lstStyle/>
          <a:p>
            <a:pPr defTabSz="548640"/>
            <a:r>
              <a:rPr lang="id-ID" sz="1200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rPr>
              <a:t>*</a:t>
            </a:r>
            <a:r>
              <a:rPr lang="en-US" sz="1200" dirty="0" err="1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rPr>
              <a:t>Nilai-nilai</a:t>
            </a:r>
            <a:r>
              <a:rPr lang="en-US" sz="1200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id-ID" sz="1200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rPr>
              <a:t>utama </a:t>
            </a:r>
            <a:r>
              <a:rPr lang="en-US" sz="1200" dirty="0" err="1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rPr>
              <a:t>disesuaikan</a:t>
            </a:r>
            <a:r>
              <a:rPr lang="en-US" sz="1200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rPr>
              <a:t>dengan</a:t>
            </a:r>
            <a:r>
              <a:rPr lang="en-US" sz="1200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rPr>
              <a:t> GNRM, </a:t>
            </a:r>
            <a:endParaRPr lang="id-ID" sz="1200" dirty="0">
              <a:solidFill>
                <a:prstClr val="black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 defTabSz="548640"/>
            <a:r>
              <a:rPr lang="id-ID" sz="1200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rPr>
              <a:t>kearifan</a:t>
            </a:r>
            <a:r>
              <a:rPr lang="en-US" sz="1200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rPr>
              <a:t>lokal</a:t>
            </a:r>
            <a:r>
              <a:rPr lang="en-US" sz="1200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id-ID" sz="1200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rPr>
              <a:t> dan </a:t>
            </a:r>
            <a:r>
              <a:rPr lang="en-US" sz="1200" dirty="0" err="1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rPr>
              <a:t>kreativitas</a:t>
            </a:r>
            <a:r>
              <a:rPr lang="en-US" sz="1200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rPr>
              <a:t>sekolah</a:t>
            </a:r>
            <a:endParaRPr lang="en-US" sz="1200" b="1" dirty="0">
              <a:solidFill>
                <a:prstClr val="black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 defTabSz="548640"/>
            <a:endParaRPr lang="en-AU" sz="1200" dirty="0">
              <a:solidFill>
                <a:prstClr val="black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25" name="Content Placeholder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5684" y="397325"/>
            <a:ext cx="1968964" cy="76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530671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4209330" y="925398"/>
            <a:ext cx="457200" cy="36576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48640"/>
            <a:endParaRPr lang="en-US" sz="216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866930" y="1016838"/>
            <a:ext cx="457200" cy="36576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48640"/>
            <a:endParaRPr lang="en-US" sz="216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070155" y="1016840"/>
            <a:ext cx="10151504" cy="5316915"/>
            <a:chOff x="605364" y="810772"/>
            <a:chExt cx="11279451" cy="5907686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6" name="TextBox 5"/>
            <p:cNvSpPr txBox="1"/>
            <p:nvPr/>
          </p:nvSpPr>
          <p:spPr>
            <a:xfrm>
              <a:off x="605365" y="810772"/>
              <a:ext cx="3537243" cy="4196022"/>
            </a:xfrm>
            <a:prstGeom prst="rect">
              <a:avLst/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 anchor="t">
              <a:spAutoFit/>
            </a:bodyPr>
            <a:lstStyle/>
            <a:p>
              <a:pPr algn="ctr" defTabSz="548640"/>
              <a:r>
                <a:rPr lang="id-ID" sz="1260" b="1" dirty="0">
                  <a:solidFill>
                    <a:srgbClr val="00B0F0"/>
                  </a:solidFill>
                  <a:latin typeface="Arial Narrow" charset="0"/>
                  <a:ea typeface="Arial Narrow" charset="0"/>
                  <a:cs typeface="Arial Narrow" charset="0"/>
                </a:rPr>
                <a:t>FOKUS PENGUATAN PENDIDIKAN KARAKTER</a:t>
              </a:r>
            </a:p>
            <a:p>
              <a:pPr defTabSz="548640"/>
              <a:r>
                <a:rPr lang="id-ID" sz="1260" b="1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1. Struktur Program</a:t>
              </a:r>
            </a:p>
            <a:p>
              <a:pPr marL="257170" indent="-97153" defTabSz="548640">
                <a:buFont typeface="Wingdings" charset="2"/>
                <a:buChar char="§"/>
              </a:pPr>
              <a:r>
                <a:rPr lang="id-ID" sz="126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  <a:sym typeface="Wingdings" panose="05000000000000000000" pitchFamily="2" charset="2"/>
                </a:rPr>
                <a:t>Jenjang dan Kelas</a:t>
              </a:r>
            </a:p>
            <a:p>
              <a:pPr marL="257170" indent="-97153" defTabSz="548640">
                <a:buFont typeface="Wingdings" charset="2"/>
                <a:buChar char="§"/>
              </a:pPr>
              <a:r>
                <a:rPr lang="id-ID" sz="126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  <a:sym typeface="Wingdings" panose="05000000000000000000" pitchFamily="2" charset="2"/>
                </a:rPr>
                <a:t>Ekosistem Sekolah</a:t>
              </a:r>
            </a:p>
            <a:p>
              <a:pPr marL="257170" indent="-97153" defTabSz="548640">
                <a:buFont typeface="Wingdings" charset="2"/>
                <a:buChar char="§"/>
              </a:pPr>
              <a:r>
                <a:rPr lang="id-ID" sz="126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  <a:sym typeface="Wingdings" panose="05000000000000000000" pitchFamily="2" charset="2"/>
                </a:rPr>
                <a:t>Penguatan kapasitas guru</a:t>
              </a:r>
            </a:p>
            <a:p>
              <a:pPr defTabSz="548640"/>
              <a:endParaRPr lang="id-ID" sz="1260" b="1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endParaRPr>
            </a:p>
            <a:p>
              <a:pPr defTabSz="548640"/>
              <a:r>
                <a:rPr lang="id-ID" sz="1260" b="1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2. Struktur Kurikulum</a:t>
              </a:r>
            </a:p>
            <a:p>
              <a:pPr marL="257170" indent="-97153" defTabSz="548640">
                <a:buFont typeface="Wingdings" charset="2"/>
                <a:buChar char="§"/>
              </a:pPr>
              <a:r>
                <a:rPr lang="id-ID" sz="126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  <a:sym typeface="Wingdings" panose="05000000000000000000" pitchFamily="2" charset="2"/>
                </a:rPr>
                <a:t>PPK melalui kegiatan Intra-kurikuler dan </a:t>
              </a:r>
              <a:r>
                <a:rPr lang="id-ID" sz="1260" dirty="0" err="1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  <a:sym typeface="Wingdings" panose="05000000000000000000" pitchFamily="2" charset="2"/>
                </a:rPr>
                <a:t>ko</a:t>
              </a:r>
              <a:r>
                <a:rPr lang="id-ID" sz="126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  <a:sym typeface="Wingdings" panose="05000000000000000000" pitchFamily="2" charset="2"/>
                </a:rPr>
                <a:t>-kurikuler</a:t>
              </a:r>
            </a:p>
            <a:p>
              <a:pPr marL="257170" indent="-97153" defTabSz="548640">
                <a:buFont typeface="Wingdings" charset="2"/>
                <a:buChar char="§"/>
              </a:pPr>
              <a:r>
                <a:rPr lang="id-ID" sz="126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  <a:sym typeface="Wingdings" panose="05000000000000000000" pitchFamily="2" charset="2"/>
                </a:rPr>
                <a:t>PPK melalui kegiatan Ekstra-kurikuler</a:t>
              </a:r>
            </a:p>
            <a:p>
              <a:pPr marL="257170" indent="-97153" defTabSz="548640">
                <a:buFont typeface="Wingdings" charset="2"/>
                <a:buChar char="§"/>
              </a:pPr>
              <a:r>
                <a:rPr lang="id-ID" sz="126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  <a:sym typeface="Wingdings" panose="05000000000000000000" pitchFamily="2" charset="2"/>
                </a:rPr>
                <a:t>PPK melalui kegiatan non-kurikuler</a:t>
              </a:r>
              <a:endParaRPr lang="id-ID" sz="1260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endParaRPr>
            </a:p>
            <a:p>
              <a:pPr defTabSz="548640"/>
              <a:endParaRPr lang="id-ID" sz="1260" b="1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endParaRPr>
            </a:p>
            <a:p>
              <a:pPr defTabSz="548640"/>
              <a:r>
                <a:rPr lang="id-ID" sz="1260" b="1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3. Struktur Kegiatan</a:t>
              </a:r>
            </a:p>
            <a:p>
              <a:pPr marL="257170" indent="-97153" defTabSz="548640">
                <a:buFont typeface="Wingdings" charset="2"/>
                <a:buChar char="§"/>
              </a:pPr>
              <a:r>
                <a:rPr lang="id-ID" sz="126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Praksis Kegiatan Pembentukan Karakter di lingkungan sekolah berdasarkan 4 dimensi pengolahan karakter Ki Hadjar Dewantara (Olah pikir, Olah hati, Olah rasa/karsa, Olah raga</a:t>
              </a:r>
              <a:r>
                <a:rPr lang="id-ID" sz="1260" b="1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)</a:t>
              </a:r>
              <a:endParaRPr lang="en-US" sz="360" b="1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endParaRPr>
            </a:p>
            <a:p>
              <a:pPr marL="257170" indent="-97153" defTabSz="548640">
                <a:buFont typeface="Wingdings" charset="2"/>
                <a:buChar char="§"/>
              </a:pPr>
              <a:endParaRPr lang="en-US" sz="1260" b="1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567389" y="810772"/>
              <a:ext cx="3665209" cy="964367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 anchor="t">
              <a:spAutoFit/>
            </a:bodyPr>
            <a:lstStyle/>
            <a:p>
              <a:pPr algn="ctr" defTabSz="548640"/>
              <a:r>
                <a:rPr lang="id-ID" sz="1260" b="1" dirty="0">
                  <a:solidFill>
                    <a:srgbClr val="00B0F0"/>
                  </a:solidFill>
                  <a:latin typeface="Arial Narrow" charset="0"/>
                  <a:ea typeface="Arial Narrow" charset="0"/>
                  <a:cs typeface="Arial Narrow" charset="0"/>
                </a:rPr>
                <a:t>PENDIDIKAN KARAKTER BERBASIS KELAS</a:t>
              </a:r>
            </a:p>
            <a:p>
              <a:pPr marL="251454" indent="-251454" defTabSz="548640">
                <a:buFont typeface="Wingdings" charset="2"/>
                <a:buChar char="§"/>
              </a:pPr>
              <a:r>
                <a:rPr lang="id-ID" sz="1260" b="1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Integrasi dalam mata pelajaran</a:t>
              </a:r>
            </a:p>
            <a:p>
              <a:pPr marL="251454" indent="-251454" defTabSz="548640">
                <a:buFont typeface="Wingdings" charset="2"/>
                <a:buChar char="§"/>
              </a:pPr>
              <a:r>
                <a:rPr lang="id-ID" sz="1260" b="1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Optimalisasi muatan lokal</a:t>
              </a:r>
            </a:p>
            <a:p>
              <a:pPr marL="251454" indent="-251454" defTabSz="548640">
                <a:buFont typeface="Wingdings" charset="2"/>
                <a:buChar char="§"/>
              </a:pPr>
              <a:r>
                <a:rPr lang="id-ID" sz="1260" b="1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Manajemen kelas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579742" y="3452373"/>
              <a:ext cx="3649043" cy="1579921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 anchor="t">
              <a:spAutoFit/>
            </a:bodyPr>
            <a:lstStyle/>
            <a:p>
              <a:pPr algn="ctr" defTabSz="548640"/>
              <a:r>
                <a:rPr lang="id-ID" sz="1080" b="1" dirty="0">
                  <a:solidFill>
                    <a:srgbClr val="00B0F0"/>
                  </a:solidFill>
                  <a:latin typeface="Arial Narrow" charset="0"/>
                  <a:ea typeface="Arial Narrow" charset="0"/>
                  <a:cs typeface="Arial Narrow" charset="0"/>
                </a:rPr>
                <a:t>PENDIDIKAN KARAKTER BERBASIS </a:t>
              </a:r>
              <a:r>
                <a:rPr lang="en-US" sz="1080" b="1" dirty="0">
                  <a:solidFill>
                    <a:srgbClr val="00B0F0"/>
                  </a:solidFill>
                  <a:latin typeface="Arial Narrow" charset="0"/>
                  <a:ea typeface="Arial Narrow" charset="0"/>
                  <a:cs typeface="Arial Narrow" charset="0"/>
                </a:rPr>
                <a:t>MASYARAKAT</a:t>
              </a:r>
              <a:endParaRPr lang="id-ID" sz="1080" b="1" dirty="0">
                <a:solidFill>
                  <a:srgbClr val="00B0F0"/>
                </a:solidFill>
                <a:latin typeface="Arial Narrow" charset="0"/>
                <a:ea typeface="Arial Narrow" charset="0"/>
                <a:cs typeface="Arial Narrow" charset="0"/>
              </a:endParaRPr>
            </a:p>
            <a:p>
              <a:pPr marL="257170" indent="-257170" defTabSz="548640">
                <a:buFont typeface="Wingdings" charset="2"/>
                <a:buChar char="§"/>
              </a:pPr>
              <a:r>
                <a:rPr lang="en-US" sz="1260" b="1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Orang </a:t>
              </a:r>
              <a:r>
                <a:rPr lang="en-US" sz="1260" b="1" dirty="0" err="1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tua</a:t>
              </a:r>
              <a:endParaRPr lang="en-US" sz="1260" b="1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endParaRPr>
            </a:p>
            <a:p>
              <a:pPr marL="257170" indent="-257170" defTabSz="548640">
                <a:buFont typeface="Wingdings" charset="2"/>
                <a:buChar char="§"/>
              </a:pPr>
              <a:r>
                <a:rPr lang="en-US" sz="1260" b="1" dirty="0" err="1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Komite</a:t>
              </a:r>
              <a:r>
                <a:rPr lang="en-US" sz="1260" b="1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 </a:t>
              </a:r>
              <a:r>
                <a:rPr lang="en-US" sz="1260" b="1" dirty="0" err="1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Sekolah</a:t>
              </a:r>
              <a:endParaRPr lang="id-ID" sz="1260" b="1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endParaRPr>
            </a:p>
            <a:p>
              <a:pPr marL="257170" indent="-257170" defTabSz="548640">
                <a:buFont typeface="Wingdings" charset="2"/>
                <a:buChar char="§"/>
              </a:pPr>
              <a:r>
                <a:rPr lang="id-ID" sz="1260" b="1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Dunia usaha</a:t>
              </a:r>
            </a:p>
            <a:p>
              <a:pPr marL="257170" indent="-257170" defTabSz="548640">
                <a:buFont typeface="Wingdings" charset="2"/>
                <a:buChar char="§"/>
              </a:pPr>
              <a:r>
                <a:rPr lang="id-ID" sz="1260" b="1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Akademisi, pegiat pendidikan</a:t>
              </a:r>
              <a:endParaRPr lang="en-US" sz="1260" b="1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endParaRPr>
            </a:p>
            <a:p>
              <a:pPr marL="257170" indent="-257170" defTabSz="548640">
                <a:buFont typeface="Wingdings" charset="2"/>
                <a:buChar char="§"/>
              </a:pPr>
              <a:r>
                <a:rPr lang="en-US" sz="1260" b="1" dirty="0" err="1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Pelaku</a:t>
              </a:r>
              <a:r>
                <a:rPr lang="en-US" sz="1260" b="1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 </a:t>
              </a:r>
              <a:r>
                <a:rPr lang="en-US" sz="1260" b="1" dirty="0" err="1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Seni</a:t>
              </a:r>
              <a:r>
                <a:rPr lang="en-US" sz="1260" b="1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 &amp; </a:t>
              </a:r>
              <a:r>
                <a:rPr lang="en-US" sz="1260" b="1" dirty="0" err="1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Budaya</a:t>
              </a:r>
              <a:r>
                <a:rPr lang="en-US" sz="1260" b="1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, Bahasa &amp; Sastra</a:t>
              </a:r>
            </a:p>
            <a:p>
              <a:pPr marL="257170" indent="-257170" defTabSz="548640">
                <a:buFont typeface="Wingdings" charset="2"/>
                <a:buChar char="§"/>
              </a:pPr>
              <a:r>
                <a:rPr lang="id-ID" sz="1260" b="1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Pemerintah </a:t>
              </a:r>
              <a:r>
                <a:rPr lang="en-US" sz="1260" b="1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&amp; </a:t>
              </a:r>
              <a:r>
                <a:rPr lang="en-US" sz="1260" b="1" dirty="0" err="1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Pemda</a:t>
              </a:r>
              <a:endParaRPr lang="en-US" sz="1260" b="1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632181" y="810772"/>
              <a:ext cx="3250056" cy="4411466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 anchor="t">
              <a:spAutoFit/>
            </a:bodyPr>
            <a:lstStyle/>
            <a:p>
              <a:pPr algn="ctr" defTabSz="548640"/>
              <a:r>
                <a:rPr lang="en-US" sz="1260" b="1" dirty="0">
                  <a:solidFill>
                    <a:srgbClr val="00B0F0"/>
                  </a:solidFill>
                  <a:latin typeface="Arial Narrow" charset="0"/>
                  <a:ea typeface="Arial Narrow" charset="0"/>
                  <a:cs typeface="Arial Narrow" charset="0"/>
                </a:rPr>
                <a:t>LUARAN</a:t>
              </a:r>
              <a:endParaRPr lang="id-ID" sz="1260" b="1" dirty="0">
                <a:solidFill>
                  <a:srgbClr val="00B0F0"/>
                </a:solidFill>
                <a:latin typeface="Arial Narrow" charset="0"/>
                <a:ea typeface="Arial Narrow" charset="0"/>
                <a:cs typeface="Arial Narrow" charset="0"/>
              </a:endParaRPr>
            </a:p>
            <a:p>
              <a:pPr algn="ctr" defTabSz="548640"/>
              <a:r>
                <a:rPr lang="id-ID" sz="1260" b="1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Pembentukan </a:t>
              </a:r>
              <a:r>
                <a:rPr lang="en-US" sz="1260" b="1" dirty="0" err="1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individu</a:t>
              </a:r>
              <a:r>
                <a:rPr lang="en-US" sz="1260" b="1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 yang </a:t>
              </a:r>
              <a:r>
                <a:rPr lang="en-US" sz="1260" b="1" dirty="0" err="1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memiliki</a:t>
              </a:r>
              <a:r>
                <a:rPr lang="en-US" sz="1260" b="1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 </a:t>
              </a:r>
              <a:r>
                <a:rPr lang="id-ID" sz="1260" b="1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karakter</a:t>
              </a:r>
              <a:r>
                <a:rPr lang="en-US" sz="1260" b="1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 (</a:t>
              </a:r>
              <a:r>
                <a:rPr lang="en-US" sz="1260" b="1" dirty="0" err="1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Generasi</a:t>
              </a:r>
              <a:r>
                <a:rPr lang="en-US" sz="1260" b="1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 </a:t>
              </a:r>
              <a:r>
                <a:rPr lang="en-US" sz="1260" b="1" dirty="0" err="1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Emas</a:t>
              </a:r>
              <a:r>
                <a:rPr lang="en-US" sz="1260" b="1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 2045) </a:t>
              </a:r>
              <a:r>
                <a:rPr lang="en-US" sz="1260" b="1" dirty="0" err="1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dengan</a:t>
              </a:r>
              <a:r>
                <a:rPr lang="en-US" sz="1260" b="1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 </a:t>
              </a:r>
              <a:r>
                <a:rPr lang="en-US" sz="1260" b="1" dirty="0" err="1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dibekali</a:t>
              </a:r>
              <a:r>
                <a:rPr lang="en-US" sz="1260" b="1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 </a:t>
              </a:r>
              <a:r>
                <a:rPr lang="en-US" sz="1260" b="1" dirty="0" err="1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keterampilan</a:t>
              </a:r>
              <a:r>
                <a:rPr lang="en-US" sz="1260" b="1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 </a:t>
              </a:r>
              <a:r>
                <a:rPr lang="en-US" sz="1260" b="1" dirty="0" err="1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abad</a:t>
              </a:r>
              <a:r>
                <a:rPr lang="en-US" sz="1260" b="1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 21</a:t>
              </a:r>
            </a:p>
            <a:p>
              <a:pPr algn="ctr" defTabSz="548640"/>
              <a:endParaRPr lang="id-ID" sz="1260" b="1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endParaRPr>
            </a:p>
            <a:p>
              <a:pPr algn="ctr" defTabSz="548640"/>
              <a:r>
                <a:rPr lang="en-US" sz="1260" b="1" dirty="0">
                  <a:solidFill>
                    <a:srgbClr val="00B0F0"/>
                  </a:solidFill>
                  <a:latin typeface="Arial Narrow" charset="0"/>
                  <a:ea typeface="Arial Narrow" charset="0"/>
                  <a:cs typeface="Arial Narrow" charset="0"/>
                </a:rPr>
                <a:t>HASIL</a:t>
              </a:r>
              <a:endParaRPr lang="id-ID" sz="1260" b="1" dirty="0">
                <a:solidFill>
                  <a:srgbClr val="00B0F0"/>
                </a:solidFill>
                <a:latin typeface="Arial Narrow" charset="0"/>
                <a:ea typeface="Arial Narrow" charset="0"/>
                <a:cs typeface="Arial Narrow" charset="0"/>
              </a:endParaRPr>
            </a:p>
            <a:p>
              <a:pPr marL="160016" indent="-160016" defTabSz="548640">
                <a:buFont typeface="Wingdings" charset="2"/>
                <a:buChar char="§"/>
              </a:pPr>
              <a:r>
                <a:rPr lang="id-ID" sz="1260" b="1" dirty="0">
                  <a:solidFill>
                    <a:srgbClr val="00B0F0"/>
                  </a:solidFill>
                  <a:latin typeface="Arial Narrow" charset="0"/>
                  <a:ea typeface="Arial Narrow" charset="0"/>
                  <a:cs typeface="Arial Narrow" charset="0"/>
                </a:rPr>
                <a:t>Olah </a:t>
              </a:r>
              <a:r>
                <a:rPr lang="id-ID" sz="1260" b="1" dirty="0" err="1">
                  <a:solidFill>
                    <a:srgbClr val="00B0F0"/>
                  </a:solidFill>
                  <a:latin typeface="Arial Narrow" charset="0"/>
                  <a:ea typeface="Arial Narrow" charset="0"/>
                  <a:cs typeface="Arial Narrow" charset="0"/>
                </a:rPr>
                <a:t>pik</a:t>
              </a:r>
              <a:r>
                <a:rPr lang="en-US" sz="1260" b="1" dirty="0" err="1">
                  <a:solidFill>
                    <a:srgbClr val="00B0F0"/>
                  </a:solidFill>
                  <a:latin typeface="Arial Narrow" charset="0"/>
                  <a:ea typeface="Arial Narrow" charset="0"/>
                  <a:cs typeface="Arial Narrow" charset="0"/>
                </a:rPr>
                <a:t>ir</a:t>
              </a:r>
              <a:r>
                <a:rPr lang="en-US" sz="1260" b="1" dirty="0">
                  <a:solidFill>
                    <a:srgbClr val="00B0F0"/>
                  </a:solidFill>
                  <a:latin typeface="Arial Narrow" charset="0"/>
                  <a:ea typeface="Arial Narrow" charset="0"/>
                  <a:cs typeface="Arial Narrow" charset="0"/>
                </a:rPr>
                <a:t>: </a:t>
              </a:r>
              <a:r>
                <a:rPr lang="id-ID" sz="1260" b="1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Individu yang memiliki keunggulan akademis sebagai hasil pembelajaran dan pembelajar sepanjang hayat</a:t>
              </a:r>
              <a:endParaRPr lang="en-US" sz="1260" b="1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endParaRPr>
            </a:p>
            <a:p>
              <a:pPr marL="160016" indent="-160016" defTabSz="548640">
                <a:buFont typeface="Wingdings" charset="2"/>
                <a:buChar char="§"/>
              </a:pPr>
              <a:r>
                <a:rPr lang="id-ID" sz="1260" b="1" dirty="0">
                  <a:solidFill>
                    <a:srgbClr val="00B0F0"/>
                  </a:solidFill>
                  <a:latin typeface="Arial Narrow" charset="0"/>
                  <a:ea typeface="Arial Narrow" charset="0"/>
                  <a:cs typeface="Arial Narrow" charset="0"/>
                </a:rPr>
                <a:t>Olah hati</a:t>
              </a:r>
              <a:r>
                <a:rPr lang="en-US" sz="1260" b="1" dirty="0">
                  <a:solidFill>
                    <a:srgbClr val="00B0F0"/>
                  </a:solidFill>
                  <a:latin typeface="Arial Narrow" charset="0"/>
                  <a:ea typeface="Arial Narrow" charset="0"/>
                  <a:cs typeface="Arial Narrow" charset="0"/>
                </a:rPr>
                <a:t>: </a:t>
              </a:r>
              <a:r>
                <a:rPr lang="id-ID" sz="1260" b="1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Individu yang memiliki kerohanian mendalam, beriman dan bertakwa</a:t>
              </a:r>
              <a:endParaRPr lang="en-US" sz="1260" b="1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endParaRPr>
            </a:p>
            <a:p>
              <a:pPr marL="160016" indent="-160016" defTabSz="548640">
                <a:buFont typeface="Wingdings" charset="2"/>
                <a:buChar char="§"/>
              </a:pPr>
              <a:r>
                <a:rPr lang="id-ID" sz="1260" b="1" dirty="0">
                  <a:solidFill>
                    <a:srgbClr val="00B0F0"/>
                  </a:solidFill>
                  <a:latin typeface="Arial Narrow" charset="0"/>
                  <a:ea typeface="Arial Narrow" charset="0"/>
                  <a:cs typeface="Arial Narrow" charset="0"/>
                </a:rPr>
                <a:t>Olah rasa dan karsa</a:t>
              </a:r>
              <a:r>
                <a:rPr lang="en-US" sz="1260" b="1" dirty="0">
                  <a:solidFill>
                    <a:srgbClr val="00B0F0"/>
                  </a:solidFill>
                  <a:latin typeface="Arial Narrow" charset="0"/>
                  <a:ea typeface="Arial Narrow" charset="0"/>
                  <a:cs typeface="Arial Narrow" charset="0"/>
                </a:rPr>
                <a:t>:  </a:t>
              </a:r>
              <a:r>
                <a:rPr lang="id-ID" sz="1260" b="1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Individu yang memiliki integritas moral, rasa berkesenian dan berkebudayaan</a:t>
              </a:r>
              <a:endParaRPr lang="id-ID" sz="1260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endParaRPr>
            </a:p>
            <a:p>
              <a:pPr marL="160016" indent="-160016" defTabSz="548640">
                <a:buFont typeface="Wingdings" charset="2"/>
                <a:buChar char="§"/>
              </a:pPr>
              <a:r>
                <a:rPr lang="id-ID" sz="1260" b="1" dirty="0">
                  <a:solidFill>
                    <a:srgbClr val="00B0F0"/>
                  </a:solidFill>
                  <a:latin typeface="Arial Narrow" charset="0"/>
                  <a:ea typeface="Arial Narrow" charset="0"/>
                  <a:cs typeface="Arial Narrow" charset="0"/>
                </a:rPr>
                <a:t>Olah raga</a:t>
              </a:r>
              <a:r>
                <a:rPr lang="en-US" sz="1260" b="1" dirty="0">
                  <a:solidFill>
                    <a:srgbClr val="00B0F0"/>
                  </a:solidFill>
                  <a:latin typeface="Arial Narrow" charset="0"/>
                  <a:ea typeface="Arial Narrow" charset="0"/>
                  <a:cs typeface="Arial Narrow" charset="0"/>
                </a:rPr>
                <a:t>:</a:t>
              </a:r>
              <a:r>
                <a:rPr lang="id-ID" sz="1260" b="1" dirty="0">
                  <a:solidFill>
                    <a:srgbClr val="00B0F0"/>
                  </a:solidFill>
                  <a:latin typeface="Arial Narrow" charset="0"/>
                  <a:ea typeface="Arial Narrow" charset="0"/>
                  <a:cs typeface="Arial Narrow" charset="0"/>
                </a:rPr>
                <a:t> </a:t>
              </a:r>
              <a:r>
                <a:rPr lang="id-ID" sz="1260" b="1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Individu yang sehat dan mampu berpartisipasi aktif sebagai warga negara</a:t>
              </a:r>
              <a:endParaRPr lang="en-US" sz="1260" b="1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endParaRPr>
            </a:p>
            <a:p>
              <a:pPr marL="160016" indent="-160016" defTabSz="548640">
                <a:buFont typeface="Wingdings" charset="2"/>
                <a:buChar char="§"/>
              </a:pPr>
              <a:endParaRPr lang="id-ID" sz="1260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05364" y="5179574"/>
              <a:ext cx="11279451" cy="1538884"/>
            </a:xfrm>
            <a:prstGeom prst="rect">
              <a:avLst/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 anchor="t">
              <a:spAutoFit/>
            </a:bodyPr>
            <a:lstStyle/>
            <a:p>
              <a:pPr algn="ctr" defTabSz="548640"/>
              <a:r>
                <a:rPr lang="id-ID" sz="1200" b="1" dirty="0">
                  <a:solidFill>
                    <a:srgbClr val="00B0F0"/>
                  </a:solidFill>
                  <a:latin typeface="Arial Narrow" charset="0"/>
                  <a:ea typeface="Arial Narrow" charset="0"/>
                  <a:cs typeface="Arial Narrow" charset="0"/>
                </a:rPr>
                <a:t>PELIBATAN PUBLIK</a:t>
              </a:r>
            </a:p>
            <a:p>
              <a:pPr defTabSz="548640"/>
              <a:r>
                <a:rPr lang="id-ID" sz="1200" b="1" u="sng" dirty="0">
                  <a:solidFill>
                    <a:srgbClr val="00B0F0"/>
                  </a:solidFill>
                  <a:latin typeface="Arial Narrow" charset="0"/>
                  <a:ea typeface="Arial Narrow" charset="0"/>
                  <a:cs typeface="Arial Narrow" charset="0"/>
                </a:rPr>
                <a:t>Orang tua	             Komite Sekolah	        Dunia Usaha                Akademisi/Pegiat Pendidikan                  </a:t>
              </a:r>
              <a:r>
                <a:rPr lang="en-US" sz="1200" b="1" u="sng" dirty="0">
                  <a:solidFill>
                    <a:srgbClr val="00B0F0"/>
                  </a:solidFill>
                  <a:latin typeface="Arial Narrow" charset="0"/>
                  <a:ea typeface="Arial Narrow" charset="0"/>
                  <a:cs typeface="Arial Narrow" charset="0"/>
                </a:rPr>
                <a:t> </a:t>
              </a:r>
              <a:r>
                <a:rPr lang="id-ID" sz="1200" b="1" u="sng" dirty="0">
                  <a:solidFill>
                    <a:srgbClr val="00B0F0"/>
                  </a:solidFill>
                  <a:latin typeface="Arial Narrow" charset="0"/>
                  <a:ea typeface="Arial Narrow" charset="0"/>
                  <a:cs typeface="Arial Narrow" charset="0"/>
                </a:rPr>
                <a:t>Pelaku Seni &amp; Budaya  </a:t>
              </a:r>
              <a:r>
                <a:rPr lang="en-US" sz="1200" b="1" u="sng" dirty="0">
                  <a:solidFill>
                    <a:srgbClr val="00B0F0"/>
                  </a:solidFill>
                  <a:latin typeface="Arial Narrow" charset="0"/>
                  <a:ea typeface="Arial Narrow" charset="0"/>
                  <a:cs typeface="Arial Narrow" charset="0"/>
                </a:rPr>
                <a:t>    </a:t>
              </a:r>
              <a:r>
                <a:rPr lang="id-ID" sz="1200" b="1" u="sng" dirty="0">
                  <a:solidFill>
                    <a:srgbClr val="00B0F0"/>
                  </a:solidFill>
                  <a:latin typeface="Arial Narrow" charset="0"/>
                  <a:ea typeface="Arial Narrow" charset="0"/>
                  <a:cs typeface="Arial Narrow" charset="0"/>
                </a:rPr>
                <a:t>Pemerintah </a:t>
              </a:r>
              <a:r>
                <a:rPr lang="en-US" sz="1200" b="1" u="sng" dirty="0">
                  <a:solidFill>
                    <a:srgbClr val="00B0F0"/>
                  </a:solidFill>
                  <a:latin typeface="Arial Narrow" charset="0"/>
                  <a:ea typeface="Arial Narrow" charset="0"/>
                  <a:cs typeface="Arial Narrow" charset="0"/>
                </a:rPr>
                <a:t>&amp; </a:t>
              </a:r>
              <a:r>
                <a:rPr lang="en-US" sz="1200" b="1" u="sng" dirty="0" err="1">
                  <a:solidFill>
                    <a:srgbClr val="00B0F0"/>
                  </a:solidFill>
                  <a:latin typeface="Arial Narrow" charset="0"/>
                  <a:ea typeface="Arial Narrow" charset="0"/>
                  <a:cs typeface="Arial Narrow" charset="0"/>
                </a:rPr>
                <a:t>Pemda</a:t>
              </a:r>
              <a:endParaRPr lang="id-ID" sz="1200" b="1" u="sng" dirty="0">
                <a:solidFill>
                  <a:srgbClr val="00B0F0"/>
                </a:solidFill>
                <a:latin typeface="Arial Narrow" charset="0"/>
                <a:ea typeface="Arial Narrow" charset="0"/>
                <a:cs typeface="Arial Narrow" charset="0"/>
              </a:endParaRPr>
            </a:p>
            <a:p>
              <a:pPr defTabSz="548640"/>
              <a:r>
                <a:rPr lang="id-ID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Komunikasi	             Mediasi	           </a:t>
              </a:r>
              <a:r>
                <a:rPr lang="en-US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             </a:t>
              </a:r>
              <a:r>
                <a:rPr lang="id-ID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CSR	          </a:t>
              </a:r>
              <a:r>
                <a:rPr lang="en-US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    </a:t>
              </a:r>
              <a:r>
                <a:rPr lang="id-ID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Partisipasi                 	 </a:t>
              </a:r>
              <a:r>
                <a:rPr lang="en-US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 	    </a:t>
              </a:r>
              <a:r>
                <a:rPr lang="id-ID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Sumber belajar             </a:t>
              </a:r>
              <a:r>
                <a:rPr lang="en-US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      </a:t>
              </a:r>
              <a:r>
                <a:rPr lang="id-ID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Kolaborasi sumber daya</a:t>
              </a:r>
              <a:r>
                <a:rPr lang="en-US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: </a:t>
              </a:r>
              <a:endParaRPr lang="id-ID" sz="1200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endParaRPr>
            </a:p>
            <a:p>
              <a:pPr defTabSz="548640"/>
              <a:r>
                <a:rPr lang="id-ID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Komitmen 	             Mobilisasi sumber daya</a:t>
              </a:r>
              <a:r>
                <a:rPr lang="en-US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     S</a:t>
              </a:r>
              <a:r>
                <a:rPr lang="id-ID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umber Belajar    </a:t>
              </a:r>
              <a:r>
                <a:rPr lang="en-AU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       </a:t>
              </a:r>
              <a:r>
                <a:rPr lang="en-US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 A</a:t>
              </a:r>
              <a:r>
                <a:rPr lang="id-ID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dvokasi ABK/kelompok Marjinal	</a:t>
              </a:r>
              <a:r>
                <a:rPr lang="en-US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  </a:t>
              </a:r>
              <a:r>
                <a:rPr lang="id-ID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 </a:t>
              </a:r>
              <a:r>
                <a:rPr lang="en-US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 </a:t>
              </a:r>
              <a:r>
                <a:rPr lang="en-US" sz="1200" dirty="0" err="1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Komunitas</a:t>
              </a:r>
              <a:r>
                <a:rPr lang="en-US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 Bahasa</a:t>
              </a:r>
              <a:r>
                <a:rPr lang="id-ID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        </a:t>
              </a:r>
              <a:r>
                <a:rPr lang="en-US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     </a:t>
              </a:r>
              <a:r>
                <a:rPr lang="en-US" sz="1200" dirty="0" err="1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Kemdagri</a:t>
              </a:r>
              <a:r>
                <a:rPr lang="en-US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,</a:t>
              </a:r>
              <a:r>
                <a:rPr lang="id-ID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 </a:t>
              </a:r>
              <a:r>
                <a:rPr lang="id-ID" sz="1200" dirty="0">
                  <a:solidFill>
                    <a:schemeClr val="tx1"/>
                  </a:solidFill>
                  <a:latin typeface="Arial Narrow" charset="0"/>
                  <a:ea typeface="Arial Narrow" charset="0"/>
                  <a:cs typeface="Arial Narrow" charset="0"/>
                </a:rPr>
                <a:t>Kemenag,</a:t>
              </a:r>
              <a:r>
                <a:rPr lang="en-US" sz="1200" dirty="0">
                  <a:solidFill>
                    <a:schemeClr val="tx1"/>
                  </a:solidFill>
                  <a:latin typeface="Arial Narrow" charset="0"/>
                  <a:ea typeface="Arial Narrow" charset="0"/>
                  <a:cs typeface="Arial Narrow" charset="0"/>
                </a:rPr>
                <a:t>  </a:t>
              </a:r>
              <a:r>
                <a:rPr lang="id-ID" sz="1200" dirty="0">
                  <a:solidFill>
                    <a:schemeClr val="tx1"/>
                  </a:solidFill>
                  <a:latin typeface="Arial Narrow" charset="0"/>
                  <a:ea typeface="Arial Narrow" charset="0"/>
                  <a:cs typeface="Arial Narrow" charset="0"/>
                </a:rPr>
                <a:t> </a:t>
              </a:r>
              <a:r>
                <a:rPr lang="id-ID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Konsistensi          </a:t>
              </a:r>
              <a:r>
                <a:rPr lang="en-US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                </a:t>
              </a:r>
              <a:r>
                <a:rPr lang="id-ID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Pengawasan             	         </a:t>
              </a:r>
              <a:r>
                <a:rPr lang="en-US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Media Massa</a:t>
              </a:r>
              <a:r>
                <a:rPr lang="id-ID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       </a:t>
              </a:r>
              <a:r>
                <a:rPr lang="en-US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        </a:t>
              </a:r>
              <a:r>
                <a:rPr lang="id-ID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Literasi		</a:t>
              </a:r>
              <a:r>
                <a:rPr lang="en-US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                                  </a:t>
              </a:r>
              <a:r>
                <a:rPr lang="id-ID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 Taman Budaya               </a:t>
              </a:r>
              <a:r>
                <a:rPr lang="en-US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     </a:t>
              </a:r>
              <a:r>
                <a:rPr lang="en-US" sz="1200" dirty="0" err="1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Kemenkes</a:t>
              </a:r>
              <a:r>
                <a:rPr lang="en-US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, </a:t>
              </a:r>
              <a:r>
                <a:rPr lang="en-US" sz="1200" dirty="0" err="1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Kemenhan</a:t>
              </a:r>
              <a:r>
                <a:rPr lang="en-US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,</a:t>
              </a:r>
              <a:endParaRPr lang="id-ID" sz="1200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endParaRPr>
            </a:p>
            <a:p>
              <a:pPr defTabSz="548640"/>
              <a:r>
                <a:rPr lang="id-ID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Finansial                                                                                                             Program inovasi		</a:t>
              </a:r>
              <a:r>
                <a:rPr lang="en-US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                  </a:t>
              </a:r>
              <a:r>
                <a:rPr lang="id-ID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 Sanggar Seni	</a:t>
              </a:r>
              <a:r>
                <a:rPr lang="en-US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   </a:t>
              </a:r>
              <a:r>
                <a:rPr lang="id-ID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          </a:t>
              </a:r>
              <a:r>
                <a:rPr lang="en-US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 </a:t>
              </a:r>
              <a:r>
                <a:rPr lang="id-ID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  </a:t>
              </a:r>
              <a:r>
                <a:rPr lang="en-US" sz="1200" dirty="0" err="1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Kemenkopolhukam</a:t>
              </a:r>
              <a:r>
                <a:rPr lang="en-US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, TNI/</a:t>
              </a:r>
              <a:r>
                <a:rPr lang="en-US" sz="1200" dirty="0" err="1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Polri</a:t>
              </a:r>
              <a:endParaRPr lang="id-ID" sz="1200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endParaRPr>
            </a:p>
            <a:p>
              <a:pPr defTabSz="548640"/>
              <a:r>
                <a:rPr lang="id-ID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Berbagi Pengetahua</a:t>
              </a:r>
              <a:r>
                <a:rPr lang="en-US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n</a:t>
              </a:r>
              <a:r>
                <a:rPr lang="id-ID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	                        					 </a:t>
              </a:r>
              <a:r>
                <a:rPr lang="en-US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                                                  </a:t>
              </a:r>
              <a:r>
                <a:rPr lang="id-ID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Museum</a:t>
              </a:r>
              <a:r>
                <a:rPr lang="en-US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	</a:t>
              </a:r>
              <a:r>
                <a:rPr lang="id-ID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             </a:t>
              </a:r>
              <a:r>
                <a:rPr lang="en-US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   </a:t>
              </a:r>
              <a:r>
                <a:rPr lang="en-US" sz="1200" dirty="0" err="1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Pemprov</a:t>
              </a:r>
              <a:r>
                <a:rPr lang="en-US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/Kota/</a:t>
              </a:r>
              <a:r>
                <a:rPr lang="en-US" sz="1200" dirty="0" err="1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Kab</a:t>
              </a:r>
              <a:endParaRPr lang="id-ID" sz="1200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  <p:cxnSp>
          <p:nvCxnSpPr>
            <p:cNvPr id="11" name="Straight Arrow Connector 10"/>
            <p:cNvCxnSpPr>
              <a:endCxn id="7" idx="1"/>
            </p:cNvCxnSpPr>
            <p:nvPr/>
          </p:nvCxnSpPr>
          <p:spPr>
            <a:xfrm>
              <a:off x="4181411" y="1287826"/>
              <a:ext cx="385978" cy="5130"/>
            </a:xfrm>
            <a:prstGeom prst="straightConnector1">
              <a:avLst/>
            </a:prstGeom>
            <a:grpFill/>
            <a:ln w="38100">
              <a:noFill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8305154" y="2780038"/>
              <a:ext cx="326611" cy="1309390"/>
            </a:xfrm>
            <a:prstGeom prst="straightConnector1">
              <a:avLst/>
            </a:prstGeom>
            <a:grpFill/>
            <a:ln w="38100">
              <a:noFill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cxnSpLocks/>
              <a:stCxn id="7" idx="3"/>
              <a:endCxn id="9" idx="1"/>
            </p:cNvCxnSpPr>
            <p:nvPr/>
          </p:nvCxnSpPr>
          <p:spPr>
            <a:xfrm>
              <a:off x="8232598" y="1292956"/>
              <a:ext cx="399583" cy="1723550"/>
            </a:xfrm>
            <a:prstGeom prst="straightConnector1">
              <a:avLst/>
            </a:prstGeom>
            <a:grpFill/>
            <a:ln w="38100">
              <a:noFill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V="1">
              <a:off x="4372798" y="850927"/>
              <a:ext cx="10064" cy="4176841"/>
            </a:xfrm>
            <a:prstGeom prst="straightConnector1">
              <a:avLst/>
            </a:prstGeom>
            <a:grpFill/>
            <a:ln w="38100">
              <a:noFill/>
              <a:prstDash val="sysDot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4613466" y="1896220"/>
            <a:ext cx="3343706" cy="14496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ctr" defTabSz="548640"/>
            <a:r>
              <a:rPr lang="id-ID" sz="1260" b="1" dirty="0">
                <a:solidFill>
                  <a:srgbClr val="00B0F0"/>
                </a:solidFill>
                <a:latin typeface="Arial Narrow" charset="0"/>
                <a:ea typeface="Arial Narrow" charset="0"/>
                <a:cs typeface="Arial Narrow" charset="0"/>
              </a:rPr>
              <a:t>PENDIDIKAN KARAKTER BERBASIS</a:t>
            </a:r>
          </a:p>
          <a:p>
            <a:pPr algn="ctr" defTabSz="548640"/>
            <a:r>
              <a:rPr lang="en-US" sz="1260" b="1" dirty="0">
                <a:solidFill>
                  <a:srgbClr val="00B0F0"/>
                </a:solidFill>
                <a:latin typeface="Arial Narrow" charset="0"/>
                <a:ea typeface="Arial Narrow" charset="0"/>
                <a:cs typeface="Arial Narrow" charset="0"/>
              </a:rPr>
              <a:t>BUDAYA</a:t>
            </a:r>
            <a:r>
              <a:rPr lang="id-ID" sz="1260" b="1" dirty="0">
                <a:solidFill>
                  <a:srgbClr val="00B0F0"/>
                </a:solidFill>
                <a:latin typeface="Arial Narrow" charset="0"/>
                <a:ea typeface="Arial Narrow" charset="0"/>
                <a:cs typeface="Arial Narrow" charset="0"/>
              </a:rPr>
              <a:t> SEKOLAH</a:t>
            </a:r>
          </a:p>
          <a:p>
            <a:pPr marL="257170" indent="-257170" defTabSz="548640">
              <a:buFont typeface="Wingdings" charset="2"/>
              <a:buChar char="§"/>
            </a:pPr>
            <a:r>
              <a:rPr lang="id-ID" sz="1260" b="1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rPr>
              <a:t>Pembiasaan nilai-nilai dalam keseharian sekolah</a:t>
            </a:r>
          </a:p>
          <a:p>
            <a:pPr marL="257170" indent="-257170" defTabSz="548640">
              <a:buFont typeface="Wingdings" charset="2"/>
              <a:buChar char="§"/>
            </a:pPr>
            <a:r>
              <a:rPr lang="id-ID" sz="1260" b="1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rPr>
              <a:t>Keteladanan pendidik</a:t>
            </a:r>
          </a:p>
          <a:p>
            <a:pPr marL="257170" indent="-257170" defTabSz="548640">
              <a:buFont typeface="Wingdings" charset="2"/>
              <a:buChar char="§"/>
            </a:pPr>
            <a:r>
              <a:rPr lang="id-ID" sz="1260" b="1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rPr>
              <a:t>Ekosistem sekolah</a:t>
            </a:r>
          </a:p>
          <a:p>
            <a:pPr marL="257170" indent="-257170" defTabSz="548640">
              <a:buFont typeface="Wingdings" charset="2"/>
              <a:buChar char="§"/>
            </a:pPr>
            <a:r>
              <a:rPr lang="id-ID" sz="1260" b="1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rPr>
              <a:t>Norma, peraturan, dan tradisi sekolah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4266480" y="1622743"/>
            <a:ext cx="388620" cy="1143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434733" y="1634173"/>
            <a:ext cx="11899" cy="2491628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4266483" y="2881948"/>
            <a:ext cx="400050" cy="952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4266483" y="4103053"/>
            <a:ext cx="400050" cy="70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7775490" y="4674438"/>
            <a:ext cx="0" cy="29802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7924083" y="1624504"/>
            <a:ext cx="396320" cy="1142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7924083" y="2721812"/>
            <a:ext cx="394086" cy="952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7917812" y="4134613"/>
            <a:ext cx="410045" cy="1099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7775490" y="3119958"/>
            <a:ext cx="0" cy="29802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7775490" y="1633212"/>
            <a:ext cx="0" cy="29802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1" name="Title 1"/>
          <p:cNvSpPr txBox="1">
            <a:spLocks/>
          </p:cNvSpPr>
          <p:nvPr/>
        </p:nvSpPr>
        <p:spPr>
          <a:xfrm>
            <a:off x="1249680" y="333517"/>
            <a:ext cx="9686395" cy="594061"/>
          </a:xfrm>
          <a:prstGeom prst="rect">
            <a:avLst/>
          </a:prstGeom>
        </p:spPr>
        <p:txBody>
          <a:bodyPr vert="horz" lIns="82296" tIns="41148" rIns="82296" bIns="4114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097280">
              <a:lnSpc>
                <a:spcPct val="120000"/>
              </a:lnSpc>
            </a:pPr>
            <a:r>
              <a:rPr lang="en-US" sz="216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IMPLEMENTASI KONSEP PPK DI LEVEL SEKOLAH</a:t>
            </a:r>
            <a:endParaRPr lang="en-AU" sz="2160" b="1" dirty="0">
              <a:solidFill>
                <a:srgbClr val="277AC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9022080" y="6356986"/>
            <a:ext cx="2560320" cy="363854"/>
          </a:xfrm>
        </p:spPr>
        <p:txBody>
          <a:bodyPr/>
          <a:lstStyle/>
          <a:p>
            <a:pPr defTabSz="548640"/>
            <a:fld id="{0827BF28-B950-4BA2-B6C2-702EC9D54A6F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548640"/>
              <a:t>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8076879" y="1653467"/>
            <a:ext cx="11899" cy="2491628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505941" y="866499"/>
            <a:ext cx="10994355" cy="0"/>
          </a:xfrm>
          <a:prstGeom prst="line">
            <a:avLst/>
          </a:prstGeom>
          <a:ln>
            <a:solidFill>
              <a:srgbClr val="3382C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9966108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2079767" y="3102313"/>
            <a:ext cx="3221027" cy="2932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spcAft>
                <a:spcPts val="479"/>
              </a:spcAft>
              <a:buFont typeface="Arial"/>
              <a:buChar char="•"/>
            </a:pPr>
            <a:r>
              <a:rPr lang="en-US" sz="1680" b="1" noProof="1">
                <a:latin typeface="Century Gothic" pitchFamily="34" charset="0"/>
                <a:ea typeface="Avenir Next" charset="0"/>
                <a:cs typeface="Avenir Next" charset="0"/>
              </a:rPr>
              <a:t>Religius</a:t>
            </a:r>
          </a:p>
          <a:p>
            <a:pPr marL="342891" indent="-342891">
              <a:spcAft>
                <a:spcPts val="479"/>
              </a:spcAft>
              <a:buFont typeface="Arial"/>
              <a:buChar char="•"/>
            </a:pPr>
            <a:r>
              <a:rPr lang="en-US" sz="1680" b="1" noProof="1">
                <a:latin typeface="Century Gothic" pitchFamily="34" charset="0"/>
                <a:ea typeface="Avenir Next" charset="0"/>
                <a:cs typeface="Avenir Next" charset="0"/>
              </a:rPr>
              <a:t>Nasionalis</a:t>
            </a:r>
          </a:p>
          <a:p>
            <a:pPr marL="342891" indent="-342891">
              <a:spcAft>
                <a:spcPts val="479"/>
              </a:spcAft>
              <a:buFont typeface="Arial"/>
              <a:buChar char="•"/>
            </a:pPr>
            <a:r>
              <a:rPr lang="en-US" sz="1680" b="1" noProof="1">
                <a:latin typeface="Century Gothic" pitchFamily="34" charset="0"/>
                <a:ea typeface="Avenir Next" charset="0"/>
                <a:cs typeface="Avenir Next" charset="0"/>
              </a:rPr>
              <a:t>Mandiri</a:t>
            </a:r>
            <a:endParaRPr lang="id-ID" sz="1680" b="1" noProof="1">
              <a:latin typeface="Century Gothic" pitchFamily="34" charset="0"/>
              <a:ea typeface="Avenir Next" charset="0"/>
              <a:cs typeface="Avenir Next" charset="0"/>
            </a:endParaRPr>
          </a:p>
          <a:p>
            <a:pPr marL="342891" indent="-342891">
              <a:spcAft>
                <a:spcPts val="479"/>
              </a:spcAft>
              <a:buFont typeface="Arial"/>
              <a:buChar char="•"/>
            </a:pPr>
            <a:r>
              <a:rPr lang="id-ID" sz="1680" b="1" noProof="1">
                <a:latin typeface="Century Gothic" pitchFamily="34" charset="0"/>
                <a:ea typeface="Avenir Next" charset="0"/>
                <a:cs typeface="Avenir Next" charset="0"/>
              </a:rPr>
              <a:t>Integritas</a:t>
            </a:r>
            <a:endParaRPr lang="en-US" sz="1680" b="1" noProof="1">
              <a:latin typeface="Century Gothic" pitchFamily="34" charset="0"/>
              <a:ea typeface="Avenir Next" charset="0"/>
              <a:cs typeface="Avenir Next" charset="0"/>
            </a:endParaRPr>
          </a:p>
          <a:p>
            <a:pPr marL="342891" indent="-342891">
              <a:spcAft>
                <a:spcPts val="479"/>
              </a:spcAft>
              <a:buFont typeface="Arial"/>
              <a:buChar char="•"/>
            </a:pPr>
            <a:r>
              <a:rPr lang="en-US" sz="1680" b="1" noProof="1">
                <a:latin typeface="Century Gothic" pitchFamily="34" charset="0"/>
                <a:ea typeface="Avenir Next" charset="0"/>
                <a:cs typeface="Avenir Next" charset="0"/>
              </a:rPr>
              <a:t>Gotong royong</a:t>
            </a:r>
            <a:endParaRPr lang="id-ID" sz="1680" b="1" noProof="1">
              <a:latin typeface="Century Gothic" pitchFamily="34" charset="0"/>
              <a:ea typeface="Avenir Next" charset="0"/>
              <a:cs typeface="Avenir Next" charset="0"/>
            </a:endParaRPr>
          </a:p>
          <a:p>
            <a:pPr marL="342891" indent="-342891">
              <a:spcAft>
                <a:spcPts val="479"/>
              </a:spcAft>
              <a:buFont typeface="Arial"/>
              <a:buChar char="•"/>
            </a:pPr>
            <a:r>
              <a:rPr lang="id-ID" sz="1680" b="1" noProof="1">
                <a:latin typeface="Century Gothic" pitchFamily="34" charset="0"/>
                <a:ea typeface="Avenir Next" charset="0"/>
                <a:cs typeface="Avenir Next" charset="0"/>
              </a:rPr>
              <a:t>Toleransi</a:t>
            </a:r>
          </a:p>
          <a:p>
            <a:pPr marL="342891" indent="-342891">
              <a:spcAft>
                <a:spcPts val="479"/>
              </a:spcAft>
              <a:buFont typeface="Arial"/>
              <a:buChar char="•"/>
            </a:pPr>
            <a:r>
              <a:rPr lang="en-US" sz="1680" b="1" noProof="1">
                <a:latin typeface="Century Gothic" pitchFamily="34" charset="0"/>
                <a:ea typeface="Avenir Next" charset="0"/>
                <a:cs typeface="Avenir Next" charset="0"/>
              </a:rPr>
              <a:t>Tanggungjawab</a:t>
            </a:r>
            <a:endParaRPr lang="id-ID" sz="1680" b="1" noProof="1">
              <a:latin typeface="Century Gothic" pitchFamily="34" charset="0"/>
              <a:ea typeface="Avenir Next" charset="0"/>
              <a:cs typeface="Avenir Next" charset="0"/>
            </a:endParaRPr>
          </a:p>
          <a:p>
            <a:pPr marL="342891" indent="-342891">
              <a:spcAft>
                <a:spcPts val="479"/>
              </a:spcAft>
              <a:buFont typeface="Arial"/>
              <a:buChar char="•"/>
            </a:pPr>
            <a:r>
              <a:rPr lang="en-US" sz="1680" b="1" noProof="1">
                <a:latin typeface="Century Gothic" pitchFamily="34" charset="0"/>
                <a:ea typeface="Avenir Next" charset="0"/>
                <a:cs typeface="Avenir Next" charset="0"/>
              </a:rPr>
              <a:t>Kreatif</a:t>
            </a:r>
            <a:endParaRPr lang="id-ID" sz="1680" b="1" noProof="1">
              <a:latin typeface="Century Gothic" pitchFamily="34" charset="0"/>
              <a:ea typeface="Avenir Next" charset="0"/>
              <a:cs typeface="Avenir Next" charset="0"/>
            </a:endParaRPr>
          </a:p>
          <a:p>
            <a:pPr marL="342891" indent="-342891">
              <a:spcAft>
                <a:spcPts val="479"/>
              </a:spcAft>
              <a:buFont typeface="Arial"/>
              <a:buChar char="•"/>
            </a:pPr>
            <a:r>
              <a:rPr lang="en-US" sz="1680" b="1" noProof="1">
                <a:latin typeface="Century Gothic" pitchFamily="34" charset="0"/>
                <a:ea typeface="Avenir Next" charset="0"/>
                <a:cs typeface="Avenir Next" charset="0"/>
              </a:rPr>
              <a:t>Peduli lingkungan</a:t>
            </a:r>
            <a:endParaRPr lang="id-ID" sz="1680" b="1" noProof="1">
              <a:latin typeface="Century Gothic" pitchFamily="34" charset="0"/>
              <a:ea typeface="Avenir Next" charset="0"/>
              <a:cs typeface="Avenir Next" charset="0"/>
            </a:endParaRPr>
          </a:p>
        </p:txBody>
      </p:sp>
      <p:grpSp>
        <p:nvGrpSpPr>
          <p:cNvPr id="2" name="Group 4"/>
          <p:cNvGrpSpPr/>
          <p:nvPr/>
        </p:nvGrpSpPr>
        <p:grpSpPr>
          <a:xfrm>
            <a:off x="2154651" y="1092200"/>
            <a:ext cx="8794910" cy="4761898"/>
            <a:chOff x="1776283" y="1194447"/>
            <a:chExt cx="7939823" cy="4761898"/>
          </a:xfrm>
        </p:grpSpPr>
        <p:sp>
          <p:nvSpPr>
            <p:cNvPr id="6" name="TextBox 5"/>
            <p:cNvSpPr txBox="1"/>
            <p:nvPr/>
          </p:nvSpPr>
          <p:spPr>
            <a:xfrm>
              <a:off x="1776283" y="1194447"/>
              <a:ext cx="6676696" cy="4205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133" b="1" dirty="0">
                  <a:latin typeface="Century Gothic" pitchFamily="34" charset="0"/>
                  <a:ea typeface="Avenir Next" charset="0"/>
                  <a:cs typeface="Avenir Next" charset="0"/>
                </a:rPr>
                <a:t>Keterampilan abad 21 yang dibutuhkan setiap siswa</a:t>
              </a:r>
              <a:endParaRPr lang="id-ID" sz="2133" dirty="0">
                <a:latin typeface="Century Gothic" pitchFamily="34" charset="0"/>
                <a:ea typeface="Avenir Next" charset="0"/>
                <a:cs typeface="Avenir Next" charset="0"/>
              </a:endParaRPr>
            </a:p>
          </p:txBody>
        </p:sp>
        <p:grpSp>
          <p:nvGrpSpPr>
            <p:cNvPr id="3" name="Group 6"/>
            <p:cNvGrpSpPr/>
            <p:nvPr/>
          </p:nvGrpSpPr>
          <p:grpSpPr>
            <a:xfrm>
              <a:off x="4389116" y="2401227"/>
              <a:ext cx="2766690" cy="3555118"/>
              <a:chOff x="1349099" y="2040869"/>
              <a:chExt cx="3688907" cy="4740154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1392654" y="2040869"/>
                <a:ext cx="3292160" cy="10095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d-ID" sz="1680" b="1" noProof="1">
                    <a:latin typeface="Century Gothic" pitchFamily="34" charset="0"/>
                    <a:ea typeface="Avenir Next" charset="0"/>
                    <a:cs typeface="Avenir Next" charset="0"/>
                  </a:rPr>
                  <a:t>Literasi Dasar</a:t>
                </a:r>
                <a:br>
                  <a:rPr lang="id-ID" sz="1680" b="1" noProof="1">
                    <a:latin typeface="Century Gothic" pitchFamily="34" charset="0"/>
                    <a:ea typeface="Avenir Next" charset="0"/>
                    <a:cs typeface="Avenir Next" charset="0"/>
                  </a:rPr>
                </a:br>
                <a:r>
                  <a:rPr lang="id-ID" sz="1320" noProof="1">
                    <a:latin typeface="Century Gothic" pitchFamily="34" charset="0"/>
                    <a:ea typeface="Avenir Next" charset="0"/>
                    <a:cs typeface="Avenir Next" charset="0"/>
                  </a:rPr>
                  <a:t>Bagaimana siswa menerapkan</a:t>
                </a:r>
                <a:br>
                  <a:rPr lang="id-ID" sz="1320" noProof="1">
                    <a:latin typeface="Century Gothic" pitchFamily="34" charset="0"/>
                    <a:ea typeface="Avenir Next" charset="0"/>
                    <a:cs typeface="Avenir Next" charset="0"/>
                  </a:rPr>
                </a:br>
                <a:r>
                  <a:rPr lang="id-ID" sz="1320" noProof="1">
                    <a:latin typeface="Century Gothic" pitchFamily="34" charset="0"/>
                    <a:ea typeface="Avenir Next" charset="0"/>
                    <a:cs typeface="Avenir Next" charset="0"/>
                  </a:rPr>
                  <a:t>keterampilan dasar sehari-hari</a:t>
                </a:r>
                <a:r>
                  <a:rPr lang="id-ID" sz="1260" noProof="1">
                    <a:latin typeface="Century Gothic" pitchFamily="34" charset="0"/>
                    <a:ea typeface="Avenir Next" charset="0"/>
                    <a:cs typeface="Avenir Next" charset="0"/>
                  </a:rPr>
                  <a:t>.</a:t>
                </a:r>
                <a:endParaRPr lang="id-ID" sz="1680" b="1" noProof="1">
                  <a:latin typeface="Century Gothic" pitchFamily="34" charset="0"/>
                  <a:ea typeface="Avenir Next" charset="0"/>
                  <a:cs typeface="Avenir Next" charset="0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349099" y="3128060"/>
                <a:ext cx="3688907" cy="36529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891" indent="-342891">
                  <a:spcAft>
                    <a:spcPts val="479"/>
                  </a:spcAft>
                  <a:buFont typeface="Arial"/>
                  <a:buChar char="•"/>
                </a:pPr>
                <a:r>
                  <a:rPr lang="id-ID" sz="1680" b="1" noProof="1">
                    <a:latin typeface="Century Gothic" pitchFamily="34" charset="0"/>
                    <a:ea typeface="Avenir Next" charset="0"/>
                    <a:cs typeface="Avenir Next" charset="0"/>
                  </a:rPr>
                  <a:t>Literasi baca tulis</a:t>
                </a:r>
              </a:p>
              <a:p>
                <a:pPr marL="342891" indent="-342891">
                  <a:spcAft>
                    <a:spcPts val="479"/>
                  </a:spcAft>
                  <a:buFont typeface="Arial"/>
                  <a:buChar char="•"/>
                </a:pPr>
                <a:r>
                  <a:rPr lang="id-ID" sz="1680" b="1" noProof="1">
                    <a:latin typeface="Century Gothic" pitchFamily="34" charset="0"/>
                    <a:ea typeface="Avenir Next" charset="0"/>
                    <a:cs typeface="Avenir Next" charset="0"/>
                  </a:rPr>
                  <a:t>Literasi berhitung</a:t>
                </a:r>
              </a:p>
              <a:p>
                <a:pPr marL="342891" indent="-342891">
                  <a:spcAft>
                    <a:spcPts val="479"/>
                  </a:spcAft>
                  <a:buFont typeface="Arial"/>
                  <a:buChar char="•"/>
                </a:pPr>
                <a:r>
                  <a:rPr lang="id-ID" sz="1680" b="1" noProof="1">
                    <a:latin typeface="Century Gothic" pitchFamily="34" charset="0"/>
                    <a:ea typeface="Avenir Next" charset="0"/>
                    <a:cs typeface="Avenir Next" charset="0"/>
                  </a:rPr>
                  <a:t>Literasi sains</a:t>
                </a:r>
              </a:p>
              <a:p>
                <a:pPr marL="342891" indent="-342891">
                  <a:spcAft>
                    <a:spcPts val="479"/>
                  </a:spcAft>
                  <a:buFont typeface="Arial"/>
                  <a:buChar char="•"/>
                </a:pPr>
                <a:r>
                  <a:rPr lang="id-ID" sz="1680" b="1" noProof="1">
                    <a:latin typeface="Century Gothic" pitchFamily="34" charset="0"/>
                    <a:ea typeface="Avenir Next" charset="0"/>
                    <a:cs typeface="Avenir Next" charset="0"/>
                  </a:rPr>
                  <a:t>Literasi teknologi</a:t>
                </a:r>
                <a:br>
                  <a:rPr lang="id-ID" sz="1680" b="1" noProof="1">
                    <a:latin typeface="Century Gothic" pitchFamily="34" charset="0"/>
                    <a:ea typeface="Avenir Next" charset="0"/>
                    <a:cs typeface="Avenir Next" charset="0"/>
                  </a:rPr>
                </a:br>
                <a:r>
                  <a:rPr lang="id-ID" sz="1680" b="1" noProof="1">
                    <a:latin typeface="Century Gothic" pitchFamily="34" charset="0"/>
                    <a:ea typeface="Avenir Next" charset="0"/>
                    <a:cs typeface="Avenir Next" charset="0"/>
                  </a:rPr>
                  <a:t>informasi dan komunikasi</a:t>
                </a:r>
              </a:p>
              <a:p>
                <a:pPr marL="342891" indent="-342891">
                  <a:spcAft>
                    <a:spcPts val="479"/>
                  </a:spcAft>
                  <a:buFont typeface="Arial"/>
                  <a:buChar char="•"/>
                </a:pPr>
                <a:r>
                  <a:rPr lang="id-ID" sz="1680" b="1" noProof="1">
                    <a:latin typeface="Century Gothic" pitchFamily="34" charset="0"/>
                    <a:ea typeface="Avenir Next" charset="0"/>
                    <a:cs typeface="Avenir Next" charset="0"/>
                  </a:rPr>
                  <a:t>Literasi finansial</a:t>
                </a:r>
              </a:p>
              <a:p>
                <a:pPr marL="342891" indent="-342891">
                  <a:spcAft>
                    <a:spcPts val="479"/>
                  </a:spcAft>
                  <a:buFont typeface="Arial"/>
                  <a:buChar char="•"/>
                </a:pPr>
                <a:r>
                  <a:rPr lang="id-ID" sz="1680" b="1" noProof="1">
                    <a:latin typeface="Century Gothic" pitchFamily="34" charset="0"/>
                    <a:ea typeface="Avenir Next" charset="0"/>
                    <a:cs typeface="Avenir Next" charset="0"/>
                  </a:rPr>
                  <a:t>Literasi budaya dan</a:t>
                </a:r>
                <a:br>
                  <a:rPr lang="id-ID" sz="1680" b="1" noProof="1">
                    <a:latin typeface="Century Gothic" pitchFamily="34" charset="0"/>
                    <a:ea typeface="Avenir Next" charset="0"/>
                    <a:cs typeface="Avenir Next" charset="0"/>
                  </a:rPr>
                </a:br>
                <a:r>
                  <a:rPr lang="id-ID" sz="1680" b="1" noProof="1">
                    <a:latin typeface="Century Gothic" pitchFamily="34" charset="0"/>
                    <a:ea typeface="Avenir Next" charset="0"/>
                    <a:cs typeface="Avenir Next" charset="0"/>
                  </a:rPr>
                  <a:t>kewarganegaraan</a:t>
                </a:r>
              </a:p>
            </p:txBody>
          </p:sp>
        </p:grpSp>
        <p:grpSp>
          <p:nvGrpSpPr>
            <p:cNvPr id="4" name="Group 7"/>
            <p:cNvGrpSpPr/>
            <p:nvPr/>
          </p:nvGrpSpPr>
          <p:grpSpPr>
            <a:xfrm>
              <a:off x="7155806" y="2425339"/>
              <a:ext cx="2560300" cy="2145391"/>
              <a:chOff x="5166856" y="2073017"/>
              <a:chExt cx="3413739" cy="2860524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5166856" y="2073017"/>
                <a:ext cx="3413739" cy="1009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d-ID" sz="1680" b="1" noProof="1">
                    <a:latin typeface="Century Gothic" pitchFamily="34" charset="0"/>
                    <a:ea typeface="Avenir Next" charset="0"/>
                    <a:cs typeface="Avenir Next" charset="0"/>
                  </a:rPr>
                  <a:t>Kompetensi</a:t>
                </a:r>
                <a:br>
                  <a:rPr lang="id-ID" sz="1440" b="1" noProof="1">
                    <a:latin typeface="Century Gothic" pitchFamily="34" charset="0"/>
                    <a:ea typeface="Avenir Next" charset="0"/>
                    <a:cs typeface="Avenir Next" charset="0"/>
                  </a:rPr>
                </a:br>
                <a:r>
                  <a:rPr lang="en-US" sz="1320" noProof="1">
                    <a:latin typeface="Century Gothic" pitchFamily="34" charset="0"/>
                    <a:ea typeface="Avenir Next" charset="0"/>
                    <a:cs typeface="Avenir Next" charset="0"/>
                  </a:rPr>
                  <a:t>B</a:t>
                </a:r>
                <a:r>
                  <a:rPr lang="id-ID" sz="1320" noProof="1">
                    <a:latin typeface="Century Gothic" pitchFamily="34" charset="0"/>
                    <a:ea typeface="Avenir Next" charset="0"/>
                    <a:cs typeface="Avenir Next" charset="0"/>
                  </a:rPr>
                  <a:t>agaimana siswa memecahkan</a:t>
                </a:r>
                <a:br>
                  <a:rPr lang="id-ID" sz="1320" noProof="1">
                    <a:latin typeface="Century Gothic" pitchFamily="34" charset="0"/>
                    <a:ea typeface="Avenir Next" charset="0"/>
                    <a:cs typeface="Avenir Next" charset="0"/>
                  </a:rPr>
                </a:br>
                <a:r>
                  <a:rPr lang="id-ID" sz="1320" noProof="1">
                    <a:latin typeface="Century Gothic" pitchFamily="34" charset="0"/>
                    <a:ea typeface="Avenir Next" charset="0"/>
                    <a:cs typeface="Avenir Next" charset="0"/>
                  </a:rPr>
                  <a:t>masalah kompleks</a:t>
                </a:r>
                <a:endParaRPr lang="id-ID" sz="1080" b="1" noProof="1">
                  <a:latin typeface="Century Gothic" pitchFamily="34" charset="0"/>
                  <a:ea typeface="Avenir Next" charset="0"/>
                  <a:cs typeface="Avenir Next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5252930" y="3175109"/>
                <a:ext cx="2188481" cy="17584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891" indent="-342891">
                  <a:spcAft>
                    <a:spcPts val="479"/>
                  </a:spcAft>
                  <a:buFont typeface="Arial"/>
                  <a:buChar char="•"/>
                </a:pPr>
                <a:r>
                  <a:rPr lang="id-ID" sz="1680" b="1" noProof="1">
                    <a:latin typeface="Century Gothic" pitchFamily="34" charset="0"/>
                    <a:ea typeface="Avenir Next" charset="0"/>
                    <a:cs typeface="Avenir Next" charset="0"/>
                  </a:rPr>
                  <a:t>Berpikir kritis</a:t>
                </a:r>
              </a:p>
              <a:p>
                <a:pPr marL="342891" indent="-342891">
                  <a:spcAft>
                    <a:spcPts val="479"/>
                  </a:spcAft>
                  <a:buFont typeface="Arial"/>
                  <a:buChar char="•"/>
                </a:pPr>
                <a:r>
                  <a:rPr lang="id-ID" sz="1680" b="1" noProof="1">
                    <a:latin typeface="Century Gothic" pitchFamily="34" charset="0"/>
                    <a:ea typeface="Avenir Next" charset="0"/>
                    <a:cs typeface="Avenir Next" charset="0"/>
                  </a:rPr>
                  <a:t>Kreativitas</a:t>
                </a:r>
              </a:p>
              <a:p>
                <a:pPr marL="342891" indent="-342891">
                  <a:spcAft>
                    <a:spcPts val="479"/>
                  </a:spcAft>
                  <a:buFont typeface="Arial"/>
                  <a:buChar char="•"/>
                </a:pPr>
                <a:r>
                  <a:rPr lang="id-ID" sz="1680" b="1" noProof="1">
                    <a:latin typeface="Century Gothic" pitchFamily="34" charset="0"/>
                    <a:ea typeface="Avenir Next" charset="0"/>
                    <a:cs typeface="Avenir Next" charset="0"/>
                  </a:rPr>
                  <a:t>Komunikasi</a:t>
                </a:r>
              </a:p>
              <a:p>
                <a:pPr marL="342891" indent="-342891">
                  <a:spcAft>
                    <a:spcPts val="479"/>
                  </a:spcAft>
                  <a:buFont typeface="Arial"/>
                  <a:buChar char="•"/>
                </a:pPr>
                <a:r>
                  <a:rPr lang="id-ID" sz="1680" b="1" noProof="1">
                    <a:latin typeface="Century Gothic" pitchFamily="34" charset="0"/>
                    <a:ea typeface="Avenir Next" charset="0"/>
                    <a:cs typeface="Avenir Next" charset="0"/>
                  </a:rPr>
                  <a:t>Kolaborasi</a:t>
                </a:r>
              </a:p>
            </p:txBody>
          </p:sp>
        </p:grpSp>
        <p:sp>
          <p:nvSpPr>
            <p:cNvPr id="9" name="Down Arrow 8"/>
            <p:cNvSpPr/>
            <p:nvPr/>
          </p:nvSpPr>
          <p:spPr>
            <a:xfrm>
              <a:off x="2060390" y="1764190"/>
              <a:ext cx="1110807" cy="702325"/>
            </a:xfrm>
            <a:prstGeom prst="down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880" b="1" dirty="0">
                  <a:latin typeface="Avenir Next" charset="0"/>
                  <a:ea typeface="Avenir Next" charset="0"/>
                  <a:cs typeface="Avenir Next" charset="0"/>
                </a:rPr>
                <a:t>1</a:t>
              </a:r>
            </a:p>
          </p:txBody>
        </p:sp>
        <p:sp>
          <p:nvSpPr>
            <p:cNvPr id="10" name="Down Arrow 9"/>
            <p:cNvSpPr/>
            <p:nvPr/>
          </p:nvSpPr>
          <p:spPr>
            <a:xfrm>
              <a:off x="4624631" y="1764190"/>
              <a:ext cx="1110810" cy="702325"/>
            </a:xfrm>
            <a:prstGeom prst="down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880" b="1" dirty="0">
                  <a:latin typeface="Avenir Next" charset="0"/>
                  <a:ea typeface="Avenir Next" charset="0"/>
                  <a:cs typeface="Avenir Next" charset="0"/>
                </a:rPr>
                <a:t>2</a:t>
              </a:r>
            </a:p>
          </p:txBody>
        </p:sp>
        <p:sp>
          <p:nvSpPr>
            <p:cNvPr id="11" name="Down Arrow 10"/>
            <p:cNvSpPr/>
            <p:nvPr/>
          </p:nvSpPr>
          <p:spPr>
            <a:xfrm>
              <a:off x="7182781" y="1764189"/>
              <a:ext cx="1110808" cy="702324"/>
            </a:xfrm>
            <a:prstGeom prst="down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880" b="1" dirty="0">
                  <a:latin typeface="Avenir Next" charset="0"/>
                  <a:ea typeface="Avenir Next" charset="0"/>
                  <a:cs typeface="Avenir Next" charset="0"/>
                </a:rPr>
                <a:t>3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9322358" y="6314957"/>
            <a:ext cx="2683804" cy="292103"/>
          </a:xfrm>
          <a:prstGeom prst="rect">
            <a:avLst/>
          </a:prstGeom>
          <a:noFill/>
        </p:spPr>
        <p:txBody>
          <a:bodyPr wrap="square" lIns="97252" tIns="48627" rIns="97252" bIns="48627" rtlCol="0">
            <a:spAutoFit/>
          </a:bodyPr>
          <a:lstStyle/>
          <a:p>
            <a:r>
              <a:rPr lang="en-US" sz="1260" b="1" dirty="0" err="1">
                <a:latin typeface="Century Gothic" pitchFamily="34" charset="0"/>
                <a:ea typeface="Avenir Next" charset="0"/>
                <a:cs typeface="Avenir Next" charset="0"/>
              </a:rPr>
              <a:t>Sumber</a:t>
            </a:r>
            <a:r>
              <a:rPr lang="en-US" sz="1260" b="1" dirty="0">
                <a:latin typeface="Century Gothic" pitchFamily="34" charset="0"/>
                <a:ea typeface="Avenir Next" charset="0"/>
                <a:cs typeface="Avenir Next" charset="0"/>
              </a:rPr>
              <a:t>: </a:t>
            </a:r>
            <a:r>
              <a:rPr lang="en-US" sz="1260" b="1" dirty="0" err="1">
                <a:latin typeface="Century Gothic" pitchFamily="34" charset="0"/>
                <a:ea typeface="Avenir Next" charset="0"/>
                <a:cs typeface="Avenir Next" charset="0"/>
              </a:rPr>
              <a:t>Kemendikbud</a:t>
            </a:r>
            <a:r>
              <a:rPr lang="en-US" sz="1260" b="1" dirty="0">
                <a:latin typeface="Century Gothic" pitchFamily="34" charset="0"/>
                <a:ea typeface="Avenir Next" charset="0"/>
                <a:cs typeface="Avenir Next" charset="0"/>
              </a:rPr>
              <a:t> 2016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84381" y="185420"/>
            <a:ext cx="11296420" cy="1241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667" b="1" dirty="0" err="1">
                <a:solidFill>
                  <a:srgbClr val="0070C0"/>
                </a:solidFill>
                <a:latin typeface="Century Gothic"/>
                <a:cs typeface="Century Gothic"/>
              </a:rPr>
              <a:t>Membangun</a:t>
            </a:r>
            <a:r>
              <a:rPr lang="en-US" sz="2667" b="1" dirty="0">
                <a:solidFill>
                  <a:srgbClr val="0070C0"/>
                </a:solidFill>
                <a:latin typeface="Century Gothic"/>
                <a:cs typeface="Century Gothic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Century Gothic"/>
                <a:cs typeface="Century Gothic"/>
              </a:rPr>
              <a:t>Generasi</a:t>
            </a:r>
            <a:r>
              <a:rPr lang="en-US" sz="2667" b="1" dirty="0">
                <a:solidFill>
                  <a:srgbClr val="0070C0"/>
                </a:solidFill>
                <a:latin typeface="Century Gothic"/>
                <a:cs typeface="Century Gothic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Century Gothic"/>
                <a:cs typeface="Century Gothic"/>
              </a:rPr>
              <a:t>Emas</a:t>
            </a:r>
            <a:r>
              <a:rPr lang="en-US" sz="2667" b="1" dirty="0">
                <a:solidFill>
                  <a:srgbClr val="0070C0"/>
                </a:solidFill>
                <a:latin typeface="Century Gothic"/>
                <a:cs typeface="Century Gothic"/>
              </a:rPr>
              <a:t> 2045 yang </a:t>
            </a:r>
            <a:r>
              <a:rPr lang="en-US" sz="2667" b="1" dirty="0" err="1">
                <a:solidFill>
                  <a:srgbClr val="0070C0"/>
                </a:solidFill>
                <a:latin typeface="Century Gothic"/>
                <a:cs typeface="Century Gothic"/>
              </a:rPr>
              <a:t>dibekali</a:t>
            </a:r>
            <a:r>
              <a:rPr lang="en-US" sz="2667" b="1" dirty="0">
                <a:solidFill>
                  <a:srgbClr val="0070C0"/>
                </a:solidFill>
                <a:latin typeface="Century Gothic"/>
                <a:cs typeface="Century Gothic"/>
              </a:rPr>
              <a:t> </a:t>
            </a:r>
          </a:p>
          <a:p>
            <a:pPr lvl="0" algn="ctr"/>
            <a:r>
              <a:rPr lang="en-US" sz="2667" b="1" dirty="0" err="1">
                <a:solidFill>
                  <a:srgbClr val="0070C0"/>
                </a:solidFill>
                <a:latin typeface="Century Gothic"/>
                <a:cs typeface="Century Gothic"/>
              </a:rPr>
              <a:t>Keterampilan</a:t>
            </a:r>
            <a:r>
              <a:rPr lang="en-US" sz="2667" b="1" dirty="0">
                <a:solidFill>
                  <a:srgbClr val="0070C0"/>
                </a:solidFill>
                <a:latin typeface="Century Gothic"/>
                <a:cs typeface="Century Gothic"/>
              </a:rPr>
              <a:t> Abad 21</a:t>
            </a:r>
          </a:p>
          <a:p>
            <a:pPr lvl="0"/>
            <a:endParaRPr lang="en-US" sz="2133" dirty="0">
              <a:solidFill>
                <a:srgbClr val="0070C0"/>
              </a:solidFill>
              <a:latin typeface="Century Gothic"/>
              <a:cs typeface="Century Gothic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166720" y="2311035"/>
            <a:ext cx="267413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680" b="1" noProof="1">
                <a:latin typeface="Century Gothic" pitchFamily="34" charset="0"/>
                <a:ea typeface="Avenir Next" charset="0"/>
                <a:cs typeface="Avenir Next" charset="0"/>
              </a:rPr>
              <a:t>Kualitas Karakter</a:t>
            </a:r>
            <a:br>
              <a:rPr lang="id-ID" sz="1080" b="1" noProof="1">
                <a:latin typeface="Century Gothic" pitchFamily="34" charset="0"/>
                <a:ea typeface="Avenir Next" charset="0"/>
                <a:cs typeface="Avenir Next" charset="0"/>
              </a:rPr>
            </a:br>
            <a:r>
              <a:rPr lang="id-ID" sz="1260" noProof="1">
                <a:latin typeface="Century Gothic" pitchFamily="34" charset="0"/>
                <a:ea typeface="Avenir Next" charset="0"/>
                <a:cs typeface="Avenir Next" charset="0"/>
              </a:rPr>
              <a:t>Bagaimana siswa beradaptasi</a:t>
            </a:r>
            <a:br>
              <a:rPr lang="id-ID" sz="1260" noProof="1">
                <a:latin typeface="Century Gothic" pitchFamily="34" charset="0"/>
                <a:ea typeface="Avenir Next" charset="0"/>
                <a:cs typeface="Avenir Next" charset="0"/>
              </a:rPr>
            </a:br>
            <a:r>
              <a:rPr lang="id-ID" sz="1260" noProof="1">
                <a:latin typeface="Century Gothic" pitchFamily="34" charset="0"/>
                <a:ea typeface="Avenir Next" charset="0"/>
                <a:cs typeface="Avenir Next" charset="0"/>
              </a:rPr>
              <a:t>pada lingkungan yang dinamis.</a:t>
            </a:r>
            <a:endParaRPr lang="id-ID" sz="960" b="1" noProof="1">
              <a:latin typeface="Century Gothic" pitchFamily="34" charset="0"/>
              <a:ea typeface="Avenir Next" charset="0"/>
              <a:cs typeface="Avenir Next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505941" y="1092200"/>
            <a:ext cx="10994355" cy="0"/>
          </a:xfrm>
          <a:prstGeom prst="line">
            <a:avLst/>
          </a:prstGeom>
          <a:ln>
            <a:solidFill>
              <a:srgbClr val="3382C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14634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1074400" y="177800"/>
            <a:ext cx="914400" cy="7112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694576" y="145163"/>
            <a:ext cx="10762661" cy="6600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id-ID" sz="3067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SIMULASI </a:t>
            </a:r>
            <a:r>
              <a:rPr lang="en-US" sz="3067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MODEL</a:t>
            </a:r>
            <a:r>
              <a:rPr lang="id-ID" sz="3067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3067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IMPLEMENTASI PPK</a:t>
            </a:r>
            <a:endParaRPr lang="en-AU" sz="2000" b="1" dirty="0">
              <a:solidFill>
                <a:srgbClr val="277AC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4208725"/>
              </p:ext>
            </p:extLst>
          </p:nvPr>
        </p:nvGraphicFramePr>
        <p:xfrm>
          <a:off x="288177" y="754645"/>
          <a:ext cx="11639364" cy="566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2400">
                  <a:extLst>
                    <a:ext uri="{9D8B030D-6E8A-4147-A177-3AD203B41FA5}">
                      <a16:colId xmlns:a16="http://schemas.microsoft.com/office/drawing/2014/main" val="3448974210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val="385847609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796684225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38161507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335511967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259707655"/>
                    </a:ext>
                  </a:extLst>
                </a:gridCol>
                <a:gridCol w="984595">
                  <a:extLst>
                    <a:ext uri="{9D8B030D-6E8A-4147-A177-3AD203B41FA5}">
                      <a16:colId xmlns:a16="http://schemas.microsoft.com/office/drawing/2014/main" val="3982445833"/>
                    </a:ext>
                  </a:extLst>
                </a:gridCol>
                <a:gridCol w="1104369">
                  <a:extLst>
                    <a:ext uri="{9D8B030D-6E8A-4147-A177-3AD203B41FA5}">
                      <a16:colId xmlns:a16="http://schemas.microsoft.com/office/drawing/2014/main" val="212996719"/>
                    </a:ext>
                  </a:extLst>
                </a:gridCol>
              </a:tblGrid>
              <a:tr h="401275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Hari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1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Senin</a:t>
                      </a:r>
                      <a:endParaRPr lang="en-US" sz="15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1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Selasa</a:t>
                      </a:r>
                      <a:endParaRPr lang="en-US" sz="15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1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Rabu</a:t>
                      </a:r>
                      <a:endParaRPr lang="en-US" sz="15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1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Kamis</a:t>
                      </a:r>
                      <a:endParaRPr lang="en-US" sz="15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1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Jumat</a:t>
                      </a:r>
                      <a:endParaRPr lang="en-US" sz="15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1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Sabtu</a:t>
                      </a:r>
                      <a:endParaRPr lang="en-US" sz="15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1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Minggu</a:t>
                      </a:r>
                      <a:endParaRPr lang="en-US" sz="17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1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9841831"/>
                  </a:ext>
                </a:extLst>
              </a:tr>
              <a:tr h="780288">
                <a:tc>
                  <a:txBody>
                    <a:bodyPr/>
                    <a:lstStyle/>
                    <a:p>
                      <a:pPr algn="r"/>
                      <a:r>
                        <a:rPr lang="en-US" sz="900" b="1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Nilai</a:t>
                      </a:r>
                      <a:r>
                        <a:rPr lang="en-US" sz="900" b="1" baseline="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900" b="1" baseline="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Karakter</a:t>
                      </a:r>
                      <a:r>
                        <a:rPr lang="en-US" sz="900" b="1" baseline="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**</a:t>
                      </a:r>
                    </a:p>
                    <a:p>
                      <a:pPr algn="r"/>
                      <a:endParaRPr lang="en-US" sz="1200" b="1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  <a:p>
                      <a:pPr algn="just"/>
                      <a:r>
                        <a:rPr lang="en-US" sz="1200" b="1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Waktu</a:t>
                      </a:r>
                      <a:endParaRPr lang="en-US" sz="1200" b="1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id-ID" sz="1900" b="1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Penguatan Nilai Utama:</a:t>
                      </a:r>
                    </a:p>
                    <a:p>
                      <a:pPr algn="ctr"/>
                      <a:r>
                        <a:rPr lang="id-ID" sz="1900" b="1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Religius,</a:t>
                      </a:r>
                      <a:r>
                        <a:rPr lang="id-ID" sz="1900" b="1" baseline="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Nasionalis, Mandiri, Gotong Royong, Integritas</a:t>
                      </a:r>
                      <a:endParaRPr lang="en-US" sz="1900" b="1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500" b="1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500" b="1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500" b="1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500" b="1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82296" marR="82296" marT="41148" marB="411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300" b="1" dirty="0"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</a:txBody>
                  <a:tcPr marL="82296" marR="82296" marT="41148" marB="411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4108629"/>
                  </a:ext>
                </a:extLst>
              </a:tr>
              <a:tr h="963168">
                <a:tc rowSpan="4">
                  <a:txBody>
                    <a:bodyPr/>
                    <a:lstStyle/>
                    <a:p>
                      <a:pPr algn="ctr"/>
                      <a:r>
                        <a:rPr lang="id-ID" sz="1500" b="1" dirty="0">
                          <a:solidFill>
                            <a:srgbClr val="2D71B3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Waktu Belajar</a:t>
                      </a:r>
                      <a:r>
                        <a:rPr lang="en-US" sz="1500" b="1" dirty="0">
                          <a:solidFill>
                            <a:srgbClr val="2D71B3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*</a:t>
                      </a:r>
                    </a:p>
                    <a:p>
                      <a:pPr algn="ctr"/>
                      <a:endParaRPr lang="en-US" sz="1200" b="1" dirty="0">
                        <a:solidFill>
                          <a:srgbClr val="2D71B3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kern="1200" dirty="0" err="1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Kegiatan</a:t>
                      </a:r>
                      <a:r>
                        <a:rPr lang="en-US" sz="1500" b="1" kern="120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500" b="1" kern="1200" dirty="0" err="1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Pembiasaan</a:t>
                      </a:r>
                      <a:r>
                        <a:rPr lang="id-ID" sz="1500" b="1" kern="120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:</a:t>
                      </a:r>
                      <a:r>
                        <a:rPr lang="id-ID" sz="1500" b="1" kern="1200" baseline="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</a:p>
                    <a:p>
                      <a:pPr marL="0" marR="0" lvl="0" indent="0" algn="ctr" defTabSz="3868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kern="1200" dirty="0" err="1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Memulai</a:t>
                      </a:r>
                      <a:r>
                        <a:rPr lang="en-US" sz="1500" b="0" kern="120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500" b="0" kern="1200" dirty="0" err="1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hari</a:t>
                      </a:r>
                      <a:r>
                        <a:rPr lang="en-US" sz="1500" b="0" kern="120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500" b="0" kern="1200" dirty="0" err="1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dengan</a:t>
                      </a:r>
                      <a:r>
                        <a:rPr lang="en-US" sz="1500" b="0" kern="120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500" b="0" kern="1200" dirty="0" err="1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Upacara</a:t>
                      </a:r>
                      <a:r>
                        <a:rPr lang="en-US" sz="1500" b="0" kern="1200" baseline="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500" b="0" kern="1200" baseline="0" dirty="0" err="1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Bendera</a:t>
                      </a:r>
                      <a:r>
                        <a:rPr lang="en-US" sz="1500" b="0" kern="1200" baseline="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(</a:t>
                      </a:r>
                      <a:r>
                        <a:rPr lang="en-US" sz="1500" b="0" kern="1200" baseline="0" dirty="0" err="1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Senin</a:t>
                      </a:r>
                      <a:r>
                        <a:rPr lang="en-US" sz="1500" b="0" kern="1200" baseline="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), </a:t>
                      </a:r>
                      <a:r>
                        <a:rPr lang="en-US" sz="1500" b="0" kern="1200" baseline="0" dirty="0" err="1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Apel</a:t>
                      </a:r>
                      <a:r>
                        <a:rPr lang="en-US" sz="1500" b="0" kern="1200" baseline="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,</a:t>
                      </a:r>
                      <a:r>
                        <a:rPr lang="en-US" sz="1500" b="0" kern="120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500" b="0" kern="1200" dirty="0" err="1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menyanyikan</a:t>
                      </a:r>
                      <a:r>
                        <a:rPr lang="en-US" sz="1500" b="0" kern="120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500" b="0" kern="1200" dirty="0" err="1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lagu</a:t>
                      </a:r>
                      <a:r>
                        <a:rPr lang="en-US" sz="1500" b="0" kern="120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Indonesia Raya, </a:t>
                      </a:r>
                      <a:r>
                        <a:rPr lang="en-US" sz="1500" b="0" kern="1200" dirty="0" err="1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Lagu</a:t>
                      </a:r>
                      <a:r>
                        <a:rPr lang="en-US" sz="1500" b="0" kern="120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Nasional, </a:t>
                      </a:r>
                      <a:r>
                        <a:rPr lang="en-US" sz="1500" b="0" kern="1200" dirty="0" err="1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dan</a:t>
                      </a:r>
                      <a:r>
                        <a:rPr lang="en-US" sz="1500" b="0" kern="1200" baseline="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500" b="0" kern="1200" dirty="0" err="1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berdoa</a:t>
                      </a:r>
                      <a:r>
                        <a:rPr lang="en-US" sz="1500" b="0" kern="120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500" b="0" kern="1200" dirty="0" err="1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bersama</a:t>
                      </a:r>
                      <a:r>
                        <a:rPr lang="en-US" sz="1500" b="0" kern="120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,</a:t>
                      </a:r>
                      <a:r>
                        <a:rPr lang="en-US" sz="1500" b="0" kern="1200" baseline="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500" b="0" kern="1200" dirty="0" err="1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kegiatan</a:t>
                      </a:r>
                      <a:r>
                        <a:rPr lang="en-US" sz="1500" b="0" kern="120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500" b="0" kern="1200" dirty="0" err="1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literasi</a:t>
                      </a:r>
                      <a:r>
                        <a:rPr lang="en-US" sz="1500" b="0" kern="120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.</a:t>
                      </a:r>
                      <a:endParaRPr lang="id-ID" sz="1500" b="0" kern="1200" dirty="0">
                        <a:solidFill>
                          <a:schemeClr val="dk1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rowSpan="4" gridSpan="2">
                  <a:txBody>
                    <a:bodyPr/>
                    <a:lstStyle/>
                    <a:p>
                      <a:pPr algn="ctr"/>
                      <a:r>
                        <a:rPr lang="en-US" sz="1500" b="1" kern="1200" dirty="0" err="1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Kegiatan</a:t>
                      </a:r>
                      <a:r>
                        <a:rPr lang="en-US" sz="1500" b="1" kern="120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PPK </a:t>
                      </a:r>
                      <a:r>
                        <a:rPr lang="en-US" sz="1500" b="1" kern="1200" dirty="0" err="1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bersama</a:t>
                      </a:r>
                      <a:r>
                        <a:rPr lang="en-US" sz="1500" b="1" kern="120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orang </a:t>
                      </a:r>
                      <a:r>
                        <a:rPr lang="en-US" sz="1500" b="1" kern="1200" dirty="0" err="1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tua</a:t>
                      </a:r>
                      <a:r>
                        <a:rPr lang="en-US" sz="1500" b="1" kern="120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:</a:t>
                      </a:r>
                      <a:endParaRPr lang="id-ID" sz="1500" b="1" kern="1200" dirty="0">
                        <a:solidFill>
                          <a:schemeClr val="dk1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  <a:p>
                      <a:pPr algn="ctr"/>
                      <a:r>
                        <a:rPr lang="id-ID" sz="1500" b="1" kern="120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Interaksi</a:t>
                      </a:r>
                      <a:r>
                        <a:rPr lang="id-ID" sz="1500" b="1" kern="1200" baseline="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dengan orang tua dan lingkungan / sesama</a:t>
                      </a:r>
                      <a:endParaRPr lang="en-US" sz="15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  <a:p>
                      <a:pPr algn="ctr"/>
                      <a:endParaRPr lang="en-US" sz="15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7512843"/>
                  </a:ext>
                </a:extLst>
              </a:tr>
              <a:tr h="1704653"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id-ID" sz="1500" b="1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Kegiatan Intra-Kurikuler:</a:t>
                      </a:r>
                    </a:p>
                    <a:p>
                      <a:pPr algn="ctr"/>
                      <a:r>
                        <a:rPr lang="id-ID" sz="1500" b="1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Kegiatan Belajar – Mengajar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gGrid">
                      <a:fgClr>
                        <a:schemeClr val="accent1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03808">
                <a:tc vMerge="1">
                  <a:txBody>
                    <a:bodyPr/>
                    <a:lstStyle/>
                    <a:p>
                      <a:pPr algn="ctr"/>
                      <a:endParaRPr lang="en-US" sz="1700" b="1" dirty="0">
                        <a:solidFill>
                          <a:srgbClr val="2D71B3"/>
                        </a:solidFill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</a:txBody>
                  <a:tcPr marL="109728" marR="109728" marT="54864" marB="5486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1500" b="1" kern="1200" dirty="0" err="1"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Kegiatan</a:t>
                      </a:r>
                      <a:r>
                        <a:rPr lang="en-US" sz="1500" b="1" kern="1200" dirty="0"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id-ID" sz="1500" b="1" kern="1200" dirty="0"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Ko-Kurikuler dan </a:t>
                      </a:r>
                      <a:r>
                        <a:rPr lang="en-US" sz="1500" b="1" kern="1200" dirty="0" err="1"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Ekstrakurikuler</a:t>
                      </a:r>
                      <a:r>
                        <a:rPr lang="id-ID" sz="1500" b="1" kern="1200" dirty="0"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:</a:t>
                      </a:r>
                      <a:r>
                        <a:rPr lang="id-ID" sz="1500" b="1" kern="1200" baseline="0" dirty="0"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</a:p>
                    <a:p>
                      <a:pPr algn="ctr"/>
                      <a:r>
                        <a:rPr lang="id-ID" sz="1500" b="0" kern="1200" dirty="0"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</a:t>
                      </a:r>
                      <a:r>
                        <a:rPr lang="en-US" sz="1500" b="0" kern="1200" dirty="0" err="1"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esuai</a:t>
                      </a:r>
                      <a:r>
                        <a:rPr lang="en-US" sz="1500" b="0" kern="1200" baseline="0" dirty="0"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500" b="0" kern="1200" baseline="0" dirty="0" err="1"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minat</a:t>
                      </a:r>
                      <a:r>
                        <a:rPr lang="en-US" sz="1500" b="0" kern="1200" baseline="0" dirty="0"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500" b="0" kern="1200" baseline="0" dirty="0" err="1"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dan</a:t>
                      </a:r>
                      <a:r>
                        <a:rPr lang="en-US" sz="1500" b="0" kern="1200" baseline="0" dirty="0"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500" b="0" kern="1200" baseline="0" dirty="0" err="1"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bakat</a:t>
                      </a:r>
                      <a:r>
                        <a:rPr lang="en-US" sz="1500" b="0" kern="1200" baseline="0" dirty="0"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500" b="0" kern="1200" baseline="0" dirty="0" err="1"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siswa</a:t>
                      </a:r>
                      <a:r>
                        <a:rPr lang="en-US" sz="1500" b="0" kern="1200" baseline="0" dirty="0"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yang </a:t>
                      </a:r>
                      <a:r>
                        <a:rPr lang="en-US" sz="1500" b="0" kern="1200" baseline="0" dirty="0" err="1"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d</a:t>
                      </a:r>
                      <a:r>
                        <a:rPr lang="en-US" sz="1500" b="0" kern="1200" dirty="0" err="1"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ilakukan</a:t>
                      </a:r>
                      <a:r>
                        <a:rPr lang="en-US" sz="1500" b="0" kern="1200" dirty="0"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di </a:t>
                      </a:r>
                      <a:r>
                        <a:rPr lang="en-US" sz="1500" b="0" kern="1200" dirty="0" err="1"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bawah</a:t>
                      </a:r>
                      <a:r>
                        <a:rPr lang="en-US" sz="1500" b="0" kern="1200" dirty="0"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500" b="0" kern="1200" dirty="0" err="1"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bimbingan</a:t>
                      </a:r>
                      <a:r>
                        <a:rPr lang="en-US" sz="1500" b="0" kern="1200" dirty="0"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guru/</a:t>
                      </a:r>
                      <a:r>
                        <a:rPr lang="en-US" sz="1500" b="0" kern="1200" dirty="0" err="1"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pelatih</a:t>
                      </a:r>
                      <a:r>
                        <a:rPr lang="en-US" sz="1500" b="0" kern="1200" baseline="0" dirty="0"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/</a:t>
                      </a:r>
                      <a:r>
                        <a:rPr lang="en-US" sz="1500" b="0" kern="1200" baseline="0" dirty="0" err="1"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melibatkan</a:t>
                      </a:r>
                      <a:r>
                        <a:rPr lang="en-US" sz="1500" b="0" kern="1200" baseline="0" dirty="0"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orang </a:t>
                      </a:r>
                      <a:r>
                        <a:rPr lang="en-US" sz="1500" b="0" kern="1200" baseline="0" dirty="0" err="1"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tua</a:t>
                      </a:r>
                      <a:r>
                        <a:rPr lang="en-US" sz="1500" b="0" kern="1200" baseline="0" dirty="0"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&amp; </a:t>
                      </a:r>
                      <a:r>
                        <a:rPr lang="en-US" sz="1500" b="0" kern="1200" baseline="0" dirty="0" err="1"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masyarakat</a:t>
                      </a:r>
                      <a:r>
                        <a:rPr lang="en-US" sz="1500" b="0" kern="1200" baseline="0" dirty="0"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: </a:t>
                      </a:r>
                      <a:r>
                        <a:rPr lang="en-US" sz="1500" b="0" kern="1200" baseline="0" dirty="0" err="1"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Kegiatan</a:t>
                      </a:r>
                      <a:r>
                        <a:rPr lang="en-US" sz="1500" b="0" kern="1200" baseline="0" dirty="0"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500" b="0" kern="1200" baseline="0" dirty="0" err="1"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Keagamaan</a:t>
                      </a:r>
                      <a:r>
                        <a:rPr lang="en-US" sz="1500" b="0" kern="1200" baseline="0" dirty="0"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, </a:t>
                      </a:r>
                      <a:r>
                        <a:rPr lang="en-US" sz="1500" b="0" kern="1200" dirty="0" err="1"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Pramuka</a:t>
                      </a:r>
                      <a:r>
                        <a:rPr lang="en-US" sz="1500" b="0" kern="1200" dirty="0"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, PMR, </a:t>
                      </a:r>
                      <a:r>
                        <a:rPr lang="en-US" sz="1500" b="0" kern="1200" dirty="0" err="1"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Paskibra</a:t>
                      </a:r>
                      <a:r>
                        <a:rPr lang="en-US" sz="1500" b="0" kern="1200" dirty="0"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, </a:t>
                      </a:r>
                      <a:r>
                        <a:rPr lang="en-US" sz="1500" b="0" kern="1200" dirty="0" err="1"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Kesenian</a:t>
                      </a:r>
                      <a:r>
                        <a:rPr lang="en-US" sz="1500" b="0" kern="1200" dirty="0"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,</a:t>
                      </a:r>
                      <a:r>
                        <a:rPr lang="en-US" sz="1500" b="0" kern="1200" baseline="0" dirty="0"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Bahasa &amp; Sastra, KIR, </a:t>
                      </a:r>
                      <a:r>
                        <a:rPr lang="en-US" sz="1500" b="0" kern="1200" baseline="0" dirty="0" err="1"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Jurnalistik</a:t>
                      </a:r>
                      <a:r>
                        <a:rPr lang="en-US" sz="1500" b="0" kern="1200" baseline="0" dirty="0"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, </a:t>
                      </a:r>
                      <a:r>
                        <a:rPr lang="en-US" sz="1500" b="0" kern="1200" baseline="0" dirty="0" err="1"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Olahraga</a:t>
                      </a:r>
                      <a:r>
                        <a:rPr lang="en-US" sz="1500" b="0" kern="1200" baseline="0" dirty="0"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, </a:t>
                      </a:r>
                      <a:r>
                        <a:rPr lang="en-US" sz="1500" b="0" kern="1200" baseline="0" dirty="0" err="1"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dsb</a:t>
                      </a:r>
                      <a:r>
                        <a:rPr lang="en-US" sz="1500" b="0" kern="1200" baseline="0" dirty="0"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.</a:t>
                      </a:r>
                      <a:endParaRPr lang="id-ID" sz="1500" b="0" kern="1200" baseline="0" dirty="0">
                        <a:solidFill>
                          <a:schemeClr val="tx1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6958367"/>
                  </a:ext>
                </a:extLst>
              </a:tr>
              <a:tr h="780288">
                <a:tc vMerge="1">
                  <a:txBody>
                    <a:bodyPr/>
                    <a:lstStyle/>
                    <a:p>
                      <a:pPr algn="ctr"/>
                      <a:endParaRPr lang="en-US" sz="1700" b="1" dirty="0">
                        <a:solidFill>
                          <a:srgbClr val="2D71B3"/>
                        </a:solidFill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</a:txBody>
                  <a:tcPr marL="109728" marR="109728" marT="54864" marB="5486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kern="1200" dirty="0" err="1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Kegiatan</a:t>
                      </a:r>
                      <a:r>
                        <a:rPr lang="en-US" sz="1500" b="1" kern="120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500" b="1" kern="1200" dirty="0" err="1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Pembiasaan</a:t>
                      </a:r>
                      <a:r>
                        <a:rPr lang="id-ID" sz="1500" b="1" kern="120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:</a:t>
                      </a:r>
                      <a:r>
                        <a:rPr lang="id-ID" sz="1500" b="1" kern="1200" baseline="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kern="1200" dirty="0" err="1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Sebelum</a:t>
                      </a:r>
                      <a:r>
                        <a:rPr lang="en-US" sz="1500" b="0" kern="120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500" b="0" kern="1200" dirty="0" err="1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menutup</a:t>
                      </a:r>
                      <a:r>
                        <a:rPr lang="en-US" sz="1500" b="0" kern="120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500" b="0" kern="1200" dirty="0" err="1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hari</a:t>
                      </a:r>
                      <a:r>
                        <a:rPr lang="en-US" sz="1500" b="0" kern="120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500" b="0" kern="1200" dirty="0" err="1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Siswa</a:t>
                      </a:r>
                      <a:r>
                        <a:rPr lang="en-US" sz="1500" b="0" kern="120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500" b="0" kern="1200" dirty="0" err="1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melakukan</a:t>
                      </a:r>
                      <a:r>
                        <a:rPr lang="en-US" sz="1500" b="0" kern="1200" baseline="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500" b="0" kern="1200" baseline="0" dirty="0" err="1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refleksi</a:t>
                      </a:r>
                      <a:r>
                        <a:rPr lang="en-US" sz="1500" b="0" kern="1200" baseline="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, </a:t>
                      </a:r>
                      <a:r>
                        <a:rPr lang="en-US" sz="1500" b="0" kern="1200" dirty="0" err="1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menyanyikan</a:t>
                      </a:r>
                      <a:r>
                        <a:rPr lang="en-US" sz="1500" b="0" kern="120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500" b="0" kern="1200" dirty="0" err="1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lagu</a:t>
                      </a:r>
                      <a:r>
                        <a:rPr lang="en-US" sz="1500" b="0" kern="120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500" b="0" kern="1200" dirty="0" err="1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daerah</a:t>
                      </a:r>
                      <a:r>
                        <a:rPr lang="en-US" sz="1500" b="0" kern="120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500" b="0" kern="1200" dirty="0" err="1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dan</a:t>
                      </a:r>
                      <a:r>
                        <a:rPr lang="en-US" sz="1500" b="0" kern="120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500" b="0" kern="1200" dirty="0" err="1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berdoa</a:t>
                      </a:r>
                      <a:r>
                        <a:rPr lang="en-US" sz="1500" b="0" kern="120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500" b="0" kern="1200" dirty="0" err="1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bersama</a:t>
                      </a:r>
                      <a:r>
                        <a:rPr lang="en-US" sz="1500" b="0" kern="120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.</a:t>
                      </a:r>
                      <a:endParaRPr lang="id-ID" sz="1500" b="0" kern="1200" dirty="0">
                        <a:solidFill>
                          <a:schemeClr val="dk1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314522"/>
                  </a:ext>
                </a:extLst>
              </a:tr>
            </a:tbl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214963" y="6411140"/>
            <a:ext cx="6817131" cy="62081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1067" i="1" dirty="0">
                <a:latin typeface="Helvetica Neue" charset="0"/>
                <a:ea typeface="Helvetica Neue" charset="0"/>
                <a:cs typeface="Helvetica Neue" charset="0"/>
              </a:rPr>
              <a:t>*</a:t>
            </a:r>
            <a:r>
              <a:rPr lang="en-US" sz="1067" i="1" dirty="0" err="1">
                <a:latin typeface="Helvetica Neue" charset="0"/>
                <a:ea typeface="Helvetica Neue" charset="0"/>
                <a:cs typeface="Helvetica Neue" charset="0"/>
              </a:rPr>
              <a:t>Durasi</a:t>
            </a:r>
            <a:r>
              <a:rPr lang="id-ID" sz="1067" i="1" dirty="0">
                <a:latin typeface="Helvetica Neue" charset="0"/>
                <a:ea typeface="Helvetica Neue" charset="0"/>
                <a:cs typeface="Helvetica Neue" charset="0"/>
              </a:rPr>
              <a:t> waktu</a:t>
            </a:r>
            <a:r>
              <a:rPr lang="en-US" sz="1067" i="1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067" i="1" dirty="0" err="1">
                <a:latin typeface="Helvetica Neue" charset="0"/>
                <a:ea typeface="Helvetica Neue" charset="0"/>
                <a:cs typeface="Helvetica Neue" charset="0"/>
              </a:rPr>
              <a:t>tidak</a:t>
            </a:r>
            <a:r>
              <a:rPr lang="en-US" sz="1067" i="1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067" i="1" dirty="0" err="1">
                <a:latin typeface="Helvetica Neue" charset="0"/>
                <a:ea typeface="Helvetica Neue" charset="0"/>
                <a:cs typeface="Helvetica Neue" charset="0"/>
              </a:rPr>
              <a:t>mengikat</a:t>
            </a:r>
            <a:r>
              <a:rPr lang="en-US" sz="1067" i="1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067" i="1" dirty="0" err="1">
                <a:latin typeface="Helvetica Neue" charset="0"/>
                <a:ea typeface="Helvetica Neue" charset="0"/>
                <a:cs typeface="Helvetica Neue" charset="0"/>
              </a:rPr>
              <a:t>dan</a:t>
            </a:r>
            <a:r>
              <a:rPr lang="en-US" sz="1067" i="1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067" i="1" dirty="0" err="1">
                <a:latin typeface="Helvetica Neue" charset="0"/>
                <a:ea typeface="Helvetica Neue" charset="0"/>
                <a:cs typeface="Helvetica Neue" charset="0"/>
              </a:rPr>
              <a:t>disesuaikan</a:t>
            </a:r>
            <a:r>
              <a:rPr lang="en-US" sz="1067" i="1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067" i="1" dirty="0" err="1">
                <a:latin typeface="Helvetica Neue" charset="0"/>
                <a:ea typeface="Helvetica Neue" charset="0"/>
                <a:cs typeface="Helvetica Neue" charset="0"/>
              </a:rPr>
              <a:t>dengan</a:t>
            </a:r>
            <a:r>
              <a:rPr lang="en-US" sz="1067" i="1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067" i="1" dirty="0" err="1">
                <a:latin typeface="Helvetica Neue" charset="0"/>
                <a:ea typeface="Helvetica Neue" charset="0"/>
                <a:cs typeface="Helvetica Neue" charset="0"/>
              </a:rPr>
              <a:t>kondisi</a:t>
            </a:r>
            <a:r>
              <a:rPr lang="en-US" sz="1067" i="1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067" i="1" dirty="0" err="1">
                <a:latin typeface="Helvetica Neue" charset="0"/>
                <a:ea typeface="Helvetica Neue" charset="0"/>
                <a:cs typeface="Helvetica Neue" charset="0"/>
              </a:rPr>
              <a:t>sekolah</a:t>
            </a:r>
            <a:endParaRPr lang="en-US" sz="1067" i="1" dirty="0">
              <a:latin typeface="Helvetica Neue" charset="0"/>
              <a:ea typeface="Helvetica Neue" charset="0"/>
              <a:cs typeface="Helvetica Neue" charset="0"/>
            </a:endParaRPr>
          </a:p>
          <a:p>
            <a:r>
              <a:rPr lang="en-US" sz="1067" i="1" dirty="0">
                <a:latin typeface="Helvetica Neue" charset="0"/>
                <a:ea typeface="Helvetica Neue" charset="0"/>
                <a:cs typeface="Helvetica Neue" charset="0"/>
              </a:rPr>
              <a:t>** </a:t>
            </a:r>
            <a:r>
              <a:rPr lang="en-US" sz="1067" i="1" dirty="0" err="1">
                <a:latin typeface="Helvetica Neue" charset="0"/>
                <a:ea typeface="Helvetica Neue" charset="0"/>
                <a:cs typeface="Helvetica Neue" charset="0"/>
              </a:rPr>
              <a:t>Nilai-nilai</a:t>
            </a:r>
            <a:r>
              <a:rPr lang="en-US" sz="1067" i="1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067" i="1" dirty="0" err="1">
                <a:latin typeface="Helvetica Neue" charset="0"/>
                <a:ea typeface="Helvetica Neue" charset="0"/>
                <a:cs typeface="Helvetica Neue" charset="0"/>
              </a:rPr>
              <a:t>karakter</a:t>
            </a:r>
            <a:r>
              <a:rPr lang="en-US" sz="1067" i="1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067" i="1" dirty="0" err="1">
                <a:latin typeface="Helvetica Neue" charset="0"/>
                <a:ea typeface="Helvetica Neue" charset="0"/>
                <a:cs typeface="Helvetica Neue" charset="0"/>
              </a:rPr>
              <a:t>disesuaikan</a:t>
            </a:r>
            <a:r>
              <a:rPr lang="en-US" sz="1067" i="1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067" i="1" dirty="0" err="1">
                <a:latin typeface="Helvetica Neue" charset="0"/>
                <a:ea typeface="Helvetica Neue" charset="0"/>
                <a:cs typeface="Helvetica Neue" charset="0"/>
              </a:rPr>
              <a:t>dengan</a:t>
            </a:r>
            <a:r>
              <a:rPr lang="en-US" sz="1067" i="1" dirty="0">
                <a:latin typeface="Helvetica Neue" charset="0"/>
                <a:ea typeface="Helvetica Neue" charset="0"/>
                <a:cs typeface="Helvetica Neue" charset="0"/>
              </a:rPr>
              <a:t> GNRM, </a:t>
            </a:r>
            <a:r>
              <a:rPr lang="en-US" sz="1067" i="1" dirty="0" err="1">
                <a:latin typeface="Helvetica Neue" charset="0"/>
                <a:ea typeface="Helvetica Neue" charset="0"/>
                <a:cs typeface="Helvetica Neue" charset="0"/>
              </a:rPr>
              <a:t>kreativitas</a:t>
            </a:r>
            <a:r>
              <a:rPr lang="en-US" sz="1067" i="1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067" i="1" dirty="0" err="1">
                <a:latin typeface="Helvetica Neue" charset="0"/>
                <a:ea typeface="Helvetica Neue" charset="0"/>
                <a:cs typeface="Helvetica Neue" charset="0"/>
              </a:rPr>
              <a:t>sekolah</a:t>
            </a:r>
            <a:r>
              <a:rPr lang="en-US" sz="1067" i="1" dirty="0">
                <a:latin typeface="Helvetica Neue" charset="0"/>
                <a:ea typeface="Helvetica Neue" charset="0"/>
                <a:cs typeface="Helvetica Neue" charset="0"/>
              </a:rPr>
              <a:t>, </a:t>
            </a:r>
            <a:r>
              <a:rPr lang="en-US" sz="1067" i="1" dirty="0" err="1">
                <a:latin typeface="Helvetica Neue" charset="0"/>
                <a:ea typeface="Helvetica Neue" charset="0"/>
                <a:cs typeface="Helvetica Neue" charset="0"/>
              </a:rPr>
              <a:t>dan</a:t>
            </a:r>
            <a:r>
              <a:rPr lang="en-US" sz="1067" i="1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067" i="1" dirty="0" err="1">
                <a:latin typeface="Helvetica Neue" charset="0"/>
                <a:ea typeface="Helvetica Neue" charset="0"/>
                <a:cs typeface="Helvetica Neue" charset="0"/>
              </a:rPr>
              <a:t>kearifan</a:t>
            </a:r>
            <a:r>
              <a:rPr lang="en-US" sz="1067" i="1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067" i="1" dirty="0" err="1">
                <a:latin typeface="Helvetica Neue" charset="0"/>
                <a:ea typeface="Helvetica Neue" charset="0"/>
                <a:cs typeface="Helvetica Neue" charset="0"/>
              </a:rPr>
              <a:t>lokal</a:t>
            </a:r>
            <a:endParaRPr lang="en-US" sz="1067" b="1" i="1" dirty="0">
              <a:latin typeface="Helvetica Neue" charset="0"/>
              <a:ea typeface="Helvetica Neue" charset="0"/>
              <a:cs typeface="Helvetica Neue" charset="0"/>
            </a:endParaRPr>
          </a:p>
          <a:p>
            <a:endParaRPr lang="en-AU" sz="1300" i="1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304801" y="1298339"/>
            <a:ext cx="1410587" cy="516285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7BF28-B950-4BA2-B6C2-702EC9D54A6F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7112" y="145163"/>
            <a:ext cx="1241688" cy="48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703706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947373" y="4290322"/>
            <a:ext cx="4090542" cy="2240375"/>
          </a:xfrm>
          <a:prstGeom prst="rect">
            <a:avLst/>
          </a:prstGeom>
          <a:solidFill>
            <a:srgbClr val="277A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8610" indent="-308610" algn="ctr">
              <a:buFont typeface="+mj-lt"/>
              <a:buAutoNum type="arabicPeriod"/>
            </a:pPr>
            <a:endParaRPr lang="en-US" sz="1435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4092" y="453720"/>
            <a:ext cx="6313043" cy="439626"/>
          </a:xfrm>
          <a:prstGeom prst="rect">
            <a:avLst/>
          </a:prstGeom>
          <a:noFill/>
        </p:spPr>
        <p:txBody>
          <a:bodyPr wrap="square" lIns="69614" tIns="34807" rIns="69614" bIns="34807" rtlCol="0">
            <a:spAutoFit/>
          </a:bodyPr>
          <a:lstStyle>
            <a:defPPr>
              <a:defRPr lang="id-ID"/>
            </a:defPPr>
            <a:lvl1pPr>
              <a:defRPr sz="4100" b="1">
                <a:solidFill>
                  <a:srgbClr val="3382CE"/>
                </a:solidFill>
                <a:latin typeface="Century Gothic"/>
                <a:cs typeface="Century Gothic"/>
              </a:defRPr>
            </a:lvl1pPr>
          </a:lstStyle>
          <a:p>
            <a:pPr algn="ctr"/>
            <a:r>
              <a:rPr lang="en-US" sz="2400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ILUSTRASI IMPLEMENTASI PPK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77279" y="3279804"/>
            <a:ext cx="3296471" cy="734047"/>
          </a:xfrm>
          <a:prstGeom prst="rect">
            <a:avLst/>
          </a:prstGeom>
          <a:noFill/>
        </p:spPr>
        <p:txBody>
          <a:bodyPr wrap="square" lIns="82296" tIns="41148" rIns="82296" bIns="41148" rtlCol="0">
            <a:spAutoFit/>
          </a:bodyPr>
          <a:lstStyle/>
          <a:p>
            <a:r>
              <a:rPr lang="en-US" sz="1440" b="1" dirty="0" err="1">
                <a:latin typeface="Helvetica Neue" charset="0"/>
                <a:ea typeface="Helvetica Neue" charset="0"/>
                <a:cs typeface="Helvetica Neue" charset="0"/>
              </a:rPr>
              <a:t>Menghargai</a:t>
            </a:r>
            <a:r>
              <a:rPr lang="en-US" sz="1440" b="1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440" b="1" dirty="0" err="1">
                <a:latin typeface="Helvetica Neue" charset="0"/>
                <a:ea typeface="Helvetica Neue" charset="0"/>
                <a:cs typeface="Helvetica Neue" charset="0"/>
              </a:rPr>
              <a:t>religiusitas</a:t>
            </a:r>
            <a:r>
              <a:rPr lang="en-US" sz="1440" b="1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440" b="1" dirty="0" err="1">
                <a:latin typeface="Helvetica Neue" charset="0"/>
                <a:ea typeface="Helvetica Neue" charset="0"/>
                <a:cs typeface="Helvetica Neue" charset="0"/>
              </a:rPr>
              <a:t>dan</a:t>
            </a:r>
            <a:r>
              <a:rPr lang="en-US" sz="1440" b="1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440" b="1" dirty="0" err="1">
                <a:latin typeface="Helvetica Neue" charset="0"/>
                <a:ea typeface="Helvetica Neue" charset="0"/>
                <a:cs typeface="Helvetica Neue" charset="0"/>
              </a:rPr>
              <a:t>keberagaman</a:t>
            </a:r>
            <a:r>
              <a:rPr lang="en-US" sz="1350" dirty="0">
                <a:latin typeface="Helvetica Neue" charset="0"/>
                <a:ea typeface="Helvetica Neue" charset="0"/>
                <a:cs typeface="Helvetica Neue" charset="0"/>
              </a:rPr>
              <a:t> (</a:t>
            </a:r>
            <a:r>
              <a:rPr lang="en-US" sz="1350" dirty="0" err="1">
                <a:latin typeface="Helvetica Neue" charset="0"/>
                <a:ea typeface="Helvetica Neue" charset="0"/>
                <a:cs typeface="Helvetica Neue" charset="0"/>
              </a:rPr>
              <a:t>Yayasan</a:t>
            </a:r>
            <a:r>
              <a:rPr lang="en-US" sz="1350" dirty="0">
                <a:latin typeface="Helvetica Neue" charset="0"/>
                <a:ea typeface="Helvetica Neue" charset="0"/>
                <a:cs typeface="Helvetica Neue" charset="0"/>
              </a:rPr>
              <a:t> Sultan Iskandar Muda, Medan)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385" y="1221705"/>
            <a:ext cx="3270691" cy="2068031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386" y="1273751"/>
            <a:ext cx="3243660" cy="20491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77291" y="3321183"/>
            <a:ext cx="3296471" cy="747897"/>
          </a:xfrm>
          <a:prstGeom prst="rect">
            <a:avLst/>
          </a:prstGeom>
          <a:noFill/>
        </p:spPr>
        <p:txBody>
          <a:bodyPr wrap="square" lIns="82296" tIns="41148" rIns="82296" bIns="41148" rtlCol="0">
            <a:spAutoFit/>
          </a:bodyPr>
          <a:lstStyle/>
          <a:p>
            <a:r>
              <a:rPr lang="en-US" sz="1440" dirty="0" err="1">
                <a:latin typeface="Helvetica Neue" charset="0"/>
                <a:ea typeface="Helvetica Neue" charset="0"/>
                <a:cs typeface="Helvetica Neue" charset="0"/>
              </a:rPr>
              <a:t>Pramuka</a:t>
            </a:r>
            <a:r>
              <a:rPr lang="en-US" sz="144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440" dirty="0" err="1">
                <a:latin typeface="Helvetica Neue" charset="0"/>
                <a:ea typeface="Helvetica Neue" charset="0"/>
                <a:cs typeface="Helvetica Neue" charset="0"/>
              </a:rPr>
              <a:t>dapat</a:t>
            </a:r>
            <a:r>
              <a:rPr lang="en-US" sz="144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440" dirty="0" err="1">
                <a:latin typeface="Helvetica Neue" charset="0"/>
                <a:ea typeface="Helvetica Neue" charset="0"/>
                <a:cs typeface="Helvetica Neue" charset="0"/>
              </a:rPr>
              <a:t>mengajarkan</a:t>
            </a:r>
            <a:r>
              <a:rPr lang="en-US" sz="144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440" dirty="0" err="1">
                <a:latin typeface="Helvetica Neue" charset="0"/>
                <a:ea typeface="Helvetica Neue" charset="0"/>
                <a:cs typeface="Helvetica Neue" charset="0"/>
              </a:rPr>
              <a:t>nilai-nilai</a:t>
            </a:r>
            <a:r>
              <a:rPr lang="en-US" sz="144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440" b="1" dirty="0" err="1">
                <a:latin typeface="Helvetica Neue" charset="0"/>
                <a:ea typeface="Helvetica Neue" charset="0"/>
                <a:cs typeface="Helvetica Neue" charset="0"/>
              </a:rPr>
              <a:t>mandiri</a:t>
            </a:r>
            <a:r>
              <a:rPr lang="en-US" sz="1440" b="1" dirty="0">
                <a:latin typeface="Helvetica Neue" charset="0"/>
                <a:ea typeface="Helvetica Neue" charset="0"/>
                <a:cs typeface="Helvetica Neue" charset="0"/>
              </a:rPr>
              <a:t>, </a:t>
            </a:r>
            <a:r>
              <a:rPr lang="en-US" sz="1440" b="1" dirty="0" err="1">
                <a:latin typeface="Helvetica Neue" charset="0"/>
                <a:ea typeface="Helvetica Neue" charset="0"/>
                <a:cs typeface="Helvetica Neue" charset="0"/>
              </a:rPr>
              <a:t>kerja</a:t>
            </a:r>
            <a:r>
              <a:rPr lang="en-US" sz="1440" b="1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440" b="1" dirty="0" err="1">
                <a:latin typeface="Helvetica Neue" charset="0"/>
                <a:ea typeface="Helvetica Neue" charset="0"/>
                <a:cs typeface="Helvetica Neue" charset="0"/>
              </a:rPr>
              <a:t>keras</a:t>
            </a:r>
            <a:r>
              <a:rPr lang="en-US" sz="1440" b="1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440" b="1" dirty="0" err="1">
                <a:latin typeface="Helvetica Neue" charset="0"/>
                <a:ea typeface="Helvetica Neue" charset="0"/>
                <a:cs typeface="Helvetica Neue" charset="0"/>
              </a:rPr>
              <a:t>dan</a:t>
            </a:r>
            <a:r>
              <a:rPr lang="en-US" sz="1440" b="1" dirty="0">
                <a:latin typeface="Helvetica Neue" charset="0"/>
                <a:ea typeface="Helvetica Neue" charset="0"/>
                <a:cs typeface="Helvetica Neue" charset="0"/>
              </a:rPr>
              <a:t> gotong royong.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806562" y="3258622"/>
            <a:ext cx="3296471" cy="747897"/>
          </a:xfrm>
          <a:prstGeom prst="rect">
            <a:avLst/>
          </a:prstGeom>
          <a:noFill/>
        </p:spPr>
        <p:txBody>
          <a:bodyPr wrap="square" lIns="82296" tIns="41148" rIns="82296" bIns="41148" rtlCol="0">
            <a:spAutoFit/>
          </a:bodyPr>
          <a:lstStyle/>
          <a:p>
            <a:r>
              <a:rPr lang="en-US" sz="1440" dirty="0" err="1">
                <a:latin typeface="Helvetica Neue" charset="0"/>
                <a:ea typeface="Helvetica Neue" charset="0"/>
                <a:cs typeface="Helvetica Neue" charset="0"/>
              </a:rPr>
              <a:t>Persatuan</a:t>
            </a:r>
            <a:r>
              <a:rPr lang="en-US" sz="1440" dirty="0">
                <a:latin typeface="Helvetica Neue" charset="0"/>
                <a:ea typeface="Helvetica Neue" charset="0"/>
                <a:cs typeface="Helvetica Neue" charset="0"/>
              </a:rPr>
              <a:t> Indonesia </a:t>
            </a:r>
            <a:r>
              <a:rPr lang="en-US" sz="1440" dirty="0" err="1">
                <a:latin typeface="Helvetica Neue" charset="0"/>
                <a:ea typeface="Helvetica Neue" charset="0"/>
                <a:cs typeface="Helvetica Neue" charset="0"/>
              </a:rPr>
              <a:t>dengan</a:t>
            </a:r>
            <a:r>
              <a:rPr lang="en-US" sz="144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440" b="1" dirty="0" err="1">
                <a:latin typeface="Helvetica Neue" charset="0"/>
                <a:ea typeface="Helvetica Neue" charset="0"/>
                <a:cs typeface="Helvetica Neue" charset="0"/>
              </a:rPr>
              <a:t>mencintai</a:t>
            </a:r>
            <a:r>
              <a:rPr lang="en-US" sz="1440" b="1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440" b="1" dirty="0" err="1">
                <a:latin typeface="Helvetica Neue" charset="0"/>
                <a:ea typeface="Helvetica Neue" charset="0"/>
                <a:cs typeface="Helvetica Neue" charset="0"/>
              </a:rPr>
              <a:t>dan</a:t>
            </a:r>
            <a:r>
              <a:rPr lang="en-US" sz="1440" b="1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440" b="1" dirty="0" err="1">
                <a:latin typeface="Helvetica Neue" charset="0"/>
                <a:ea typeface="Helvetica Neue" charset="0"/>
                <a:cs typeface="Helvetica Neue" charset="0"/>
              </a:rPr>
              <a:t>menghormati</a:t>
            </a:r>
            <a:r>
              <a:rPr lang="en-US" sz="1440" b="1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440" b="1" dirty="0" err="1">
                <a:latin typeface="Helvetica Neue" charset="0"/>
                <a:ea typeface="Helvetica Neue" charset="0"/>
                <a:cs typeface="Helvetica Neue" charset="0"/>
              </a:rPr>
              <a:t>keberagaman</a:t>
            </a:r>
            <a:r>
              <a:rPr lang="en-US" sz="1440" b="1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440" b="1" dirty="0" err="1">
                <a:latin typeface="Helvetica Neue" charset="0"/>
                <a:ea typeface="Helvetica Neue" charset="0"/>
                <a:cs typeface="Helvetica Neue" charset="0"/>
              </a:rPr>
              <a:t>budaya</a:t>
            </a:r>
            <a:r>
              <a:rPr lang="en-US" sz="1440" b="1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440" dirty="0">
                <a:latin typeface="Helvetica Neue" charset="0"/>
                <a:ea typeface="Helvetica Neue" charset="0"/>
                <a:cs typeface="Helvetica Neue" charset="0"/>
              </a:rPr>
              <a:t>di Indonesia.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19503" y="6302589"/>
            <a:ext cx="5030968" cy="249299"/>
          </a:xfrm>
          <a:prstGeom prst="rect">
            <a:avLst/>
          </a:prstGeom>
          <a:noFill/>
        </p:spPr>
        <p:txBody>
          <a:bodyPr wrap="square" lIns="82296" tIns="41148" rIns="82296" bIns="41148" rtlCol="0">
            <a:spAutoFit/>
          </a:bodyPr>
          <a:lstStyle/>
          <a:p>
            <a:r>
              <a:rPr lang="en-US" sz="1080" dirty="0" err="1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Foto</a:t>
            </a:r>
            <a:r>
              <a:rPr lang="en-US" sz="108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: internet, Flickr I </a:t>
            </a:r>
            <a:r>
              <a:rPr lang="en-US" sz="1080" dirty="0" err="1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Gede</a:t>
            </a:r>
            <a:r>
              <a:rPr lang="en-US" sz="108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L. </a:t>
            </a:r>
            <a:r>
              <a:rPr lang="en-US" sz="1080" dirty="0" err="1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Kantiana</a:t>
            </a:r>
            <a:r>
              <a:rPr lang="en-US" sz="108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&amp; awr05, Antara, Tempo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808003" y="4408222"/>
            <a:ext cx="1546615" cy="1855893"/>
          </a:xfrm>
          <a:prstGeom prst="rect">
            <a:avLst/>
          </a:prstGeom>
          <a:noFill/>
        </p:spPr>
        <p:txBody>
          <a:bodyPr wrap="square" lIns="82296" tIns="41148" rIns="82296" bIns="41148" rtlCol="0">
            <a:spAutoFit/>
          </a:bodyPr>
          <a:lstStyle/>
          <a:p>
            <a:r>
              <a:rPr lang="en-US" sz="1440" dirty="0" err="1">
                <a:latin typeface="Helvetica Neue" charset="0"/>
                <a:ea typeface="Helvetica Neue" charset="0"/>
                <a:cs typeface="Helvetica Neue" charset="0"/>
              </a:rPr>
              <a:t>Upacara</a:t>
            </a:r>
            <a:r>
              <a:rPr lang="en-US" sz="144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440" dirty="0" err="1">
                <a:latin typeface="Helvetica Neue" charset="0"/>
                <a:ea typeface="Helvetica Neue" charset="0"/>
                <a:cs typeface="Helvetica Neue" charset="0"/>
              </a:rPr>
              <a:t>bendera</a:t>
            </a:r>
            <a:r>
              <a:rPr lang="en-US" sz="144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440" dirty="0" err="1">
                <a:latin typeface="Helvetica Neue" charset="0"/>
                <a:ea typeface="Helvetica Neue" charset="0"/>
                <a:cs typeface="Helvetica Neue" charset="0"/>
              </a:rPr>
              <a:t>setiap</a:t>
            </a:r>
            <a:r>
              <a:rPr lang="en-US" sz="144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440" dirty="0" err="1">
                <a:latin typeface="Helvetica Neue" charset="0"/>
                <a:ea typeface="Helvetica Neue" charset="0"/>
                <a:cs typeface="Helvetica Neue" charset="0"/>
              </a:rPr>
              <a:t>hari</a:t>
            </a:r>
            <a:r>
              <a:rPr lang="en-US" sz="144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440" dirty="0" err="1">
                <a:latin typeface="Helvetica Neue" charset="0"/>
                <a:ea typeface="Helvetica Neue" charset="0"/>
                <a:cs typeface="Helvetica Neue" charset="0"/>
              </a:rPr>
              <a:t>Senin</a:t>
            </a:r>
            <a:r>
              <a:rPr lang="en-US" sz="1440" dirty="0">
                <a:latin typeface="Helvetica Neue" charset="0"/>
                <a:ea typeface="Helvetica Neue" charset="0"/>
                <a:cs typeface="Helvetica Neue" charset="0"/>
              </a:rPr>
              <a:t> di </a:t>
            </a:r>
            <a:r>
              <a:rPr lang="en-US" sz="1440" dirty="0" err="1">
                <a:latin typeface="Helvetica Neue" charset="0"/>
                <a:ea typeface="Helvetica Neue" charset="0"/>
                <a:cs typeface="Helvetica Neue" charset="0"/>
              </a:rPr>
              <a:t>sekolah</a:t>
            </a:r>
            <a:r>
              <a:rPr lang="en-US" sz="144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440" dirty="0" err="1">
                <a:latin typeface="Helvetica Neue" charset="0"/>
                <a:ea typeface="Helvetica Neue" charset="0"/>
                <a:cs typeface="Helvetica Neue" charset="0"/>
              </a:rPr>
              <a:t>menjadi</a:t>
            </a:r>
            <a:r>
              <a:rPr lang="en-US" sz="144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440" dirty="0" err="1">
                <a:latin typeface="Helvetica Neue" charset="0"/>
                <a:ea typeface="Helvetica Neue" charset="0"/>
                <a:cs typeface="Helvetica Neue" charset="0"/>
              </a:rPr>
              <a:t>salah</a:t>
            </a:r>
            <a:r>
              <a:rPr lang="en-US" sz="144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440" dirty="0" err="1">
                <a:latin typeface="Helvetica Neue" charset="0"/>
                <a:ea typeface="Helvetica Neue" charset="0"/>
                <a:cs typeface="Helvetica Neue" charset="0"/>
              </a:rPr>
              <a:t>satu</a:t>
            </a:r>
            <a:r>
              <a:rPr lang="en-US" sz="144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440" b="1" dirty="0" err="1">
                <a:latin typeface="Helvetica Neue" charset="0"/>
                <a:ea typeface="Helvetica Neue" charset="0"/>
                <a:cs typeface="Helvetica Neue" charset="0"/>
              </a:rPr>
              <a:t>aktualisasi</a:t>
            </a:r>
            <a:r>
              <a:rPr lang="en-US" sz="1440" b="1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440" b="1" dirty="0" err="1">
                <a:latin typeface="Helvetica Neue" charset="0"/>
                <a:ea typeface="Helvetica Neue" charset="0"/>
                <a:cs typeface="Helvetica Neue" charset="0"/>
              </a:rPr>
              <a:t>nilai-nilai</a:t>
            </a:r>
            <a:r>
              <a:rPr lang="en-US" sz="1440" b="1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440" b="1" dirty="0" err="1">
                <a:latin typeface="Helvetica Neue" charset="0"/>
                <a:ea typeface="Helvetica Neue" charset="0"/>
                <a:cs typeface="Helvetica Neue" charset="0"/>
              </a:rPr>
              <a:t>nasionalisme</a:t>
            </a:r>
            <a:r>
              <a:rPr lang="en-US" sz="1440" b="1" dirty="0">
                <a:latin typeface="Helvetica Neue" charset="0"/>
                <a:ea typeface="Helvetica Neue" charset="0"/>
                <a:cs typeface="Helvetica Neue" charset="0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83" y="1195578"/>
            <a:ext cx="3158226" cy="210548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9022080" y="6356986"/>
            <a:ext cx="2560320" cy="363854"/>
          </a:xfrm>
        </p:spPr>
        <p:txBody>
          <a:bodyPr/>
          <a:lstStyle/>
          <a:p>
            <a:fld id="{0827BF28-B950-4BA2-B6C2-702EC9D54A6F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1026" name="Picture 2" descr="Hasil gambar untuk ujian S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697" y="4276740"/>
            <a:ext cx="4079218" cy="201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5004409" y="4553226"/>
            <a:ext cx="1173540" cy="1191095"/>
          </a:xfrm>
          <a:prstGeom prst="rect">
            <a:avLst/>
          </a:prstGeom>
          <a:noFill/>
        </p:spPr>
        <p:txBody>
          <a:bodyPr wrap="square" lIns="82296" tIns="41148" rIns="82296" bIns="41148" rtlCol="0">
            <a:spAutoFit/>
          </a:bodyPr>
          <a:lstStyle/>
          <a:p>
            <a:r>
              <a:rPr lang="en-US" sz="1440" dirty="0" err="1">
                <a:latin typeface="Helvetica Neue" charset="0"/>
                <a:ea typeface="Helvetica Neue" charset="0"/>
                <a:cs typeface="Helvetica Neue" charset="0"/>
              </a:rPr>
              <a:t>Ujian</a:t>
            </a:r>
            <a:r>
              <a:rPr lang="en-US" sz="144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440" dirty="0" err="1">
                <a:latin typeface="Helvetica Neue" charset="0"/>
                <a:ea typeface="Helvetica Neue" charset="0"/>
                <a:cs typeface="Helvetica Neue" charset="0"/>
              </a:rPr>
              <a:t>sebagai</a:t>
            </a:r>
            <a:r>
              <a:rPr lang="en-US" sz="144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440" dirty="0" err="1">
                <a:latin typeface="Helvetica Neue" charset="0"/>
                <a:ea typeface="Helvetica Neue" charset="0"/>
                <a:cs typeface="Helvetica Neue" charset="0"/>
              </a:rPr>
              <a:t>pembiasaan</a:t>
            </a:r>
            <a:r>
              <a:rPr lang="en-US" sz="144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440" b="1" dirty="0" err="1">
                <a:latin typeface="Helvetica Neue" charset="0"/>
                <a:ea typeface="Helvetica Neue" charset="0"/>
                <a:cs typeface="Helvetica Neue" charset="0"/>
              </a:rPr>
              <a:t>nilai-nilai</a:t>
            </a:r>
            <a:r>
              <a:rPr lang="en-US" sz="1440" b="1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440" b="1" dirty="0" err="1">
                <a:latin typeface="Helvetica Neue" charset="0"/>
                <a:ea typeface="Helvetica Neue" charset="0"/>
                <a:cs typeface="Helvetica Neue" charset="0"/>
              </a:rPr>
              <a:t>integritas</a:t>
            </a:r>
            <a:r>
              <a:rPr lang="en-US" sz="1440" b="1" dirty="0">
                <a:latin typeface="Helvetica Neue" charset="0"/>
                <a:ea typeface="Helvetica Neue" charset="0"/>
                <a:cs typeface="Helvetica Neue" charset="0"/>
              </a:rPr>
              <a:t>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24092" y="884494"/>
            <a:ext cx="5829167" cy="99947"/>
            <a:chOff x="0" y="2631522"/>
            <a:chExt cx="15040549" cy="828013"/>
          </a:xfrm>
        </p:grpSpPr>
        <p:grpSp>
          <p:nvGrpSpPr>
            <p:cNvPr id="17" name="Group 16"/>
            <p:cNvGrpSpPr/>
            <p:nvPr/>
          </p:nvGrpSpPr>
          <p:grpSpPr>
            <a:xfrm>
              <a:off x="0" y="2632049"/>
              <a:ext cx="10872788" cy="827486"/>
              <a:chOff x="3886200" y="942975"/>
              <a:chExt cx="6986588" cy="628650"/>
            </a:xfrm>
            <a:solidFill>
              <a:srgbClr val="277AC0"/>
            </a:solidFill>
          </p:grpSpPr>
          <p:sp>
            <p:nvSpPr>
              <p:cNvPr id="19" name="Rectangle 18"/>
              <p:cNvSpPr/>
              <p:nvPr/>
            </p:nvSpPr>
            <p:spPr>
              <a:xfrm>
                <a:off x="3886200" y="942975"/>
                <a:ext cx="4686300" cy="6286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308610" indent="-308610" algn="ctr" defTabSz="548640">
                  <a:buFont typeface="+mj-lt"/>
                  <a:buAutoNum type="arabicPeriod"/>
                </a:pPr>
                <a:endParaRPr lang="en-US" sz="1435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21" name="Parallelogram 20"/>
              <p:cNvSpPr/>
              <p:nvPr/>
            </p:nvSpPr>
            <p:spPr>
              <a:xfrm>
                <a:off x="7529513" y="942975"/>
                <a:ext cx="3343275" cy="628650"/>
              </a:xfrm>
              <a:prstGeom prst="parallelogram">
                <a:avLst>
                  <a:gd name="adj" fmla="val 7045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308610" indent="-308610" algn="ctr" defTabSz="548640">
                  <a:buFont typeface="+mj-lt"/>
                  <a:buAutoNum type="arabicPeriod"/>
                </a:pPr>
                <a:endParaRPr lang="en-US" sz="1435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  <p:sp>
          <p:nvSpPr>
            <p:cNvPr id="18" name="Parallelogram 17"/>
            <p:cNvSpPr/>
            <p:nvPr/>
          </p:nvSpPr>
          <p:spPr>
            <a:xfrm>
              <a:off x="10276643" y="2631522"/>
              <a:ext cx="4763906" cy="828013"/>
            </a:xfrm>
            <a:prstGeom prst="parallelogram">
              <a:avLst>
                <a:gd name="adj" fmla="val 70455"/>
              </a:avLst>
            </a:prstGeom>
            <a:solidFill>
              <a:srgbClr val="F5A3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08610" indent="-308610" algn="ctr" defTabSz="548640">
                <a:buFont typeface="+mj-lt"/>
                <a:buAutoNum type="arabicPeriod"/>
              </a:pPr>
              <a:endParaRPr lang="en-US" sz="1435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pic>
        <p:nvPicPr>
          <p:cNvPr id="23" name="Content Placeholder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398" y="364827"/>
            <a:ext cx="1768915" cy="689877"/>
          </a:xfrm>
          <a:prstGeom prst="rect">
            <a:avLst/>
          </a:prstGeom>
        </p:spPr>
      </p:pic>
      <p:pic>
        <p:nvPicPr>
          <p:cNvPr id="26" name="Picture 25" descr="Hasil gambar untuk upacara SMP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259" y="4290322"/>
            <a:ext cx="3614993" cy="2129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87864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802210" y="198357"/>
            <a:ext cx="10688752" cy="594061"/>
          </a:xfrm>
          <a:prstGeom prst="rect">
            <a:avLst/>
          </a:prstGeom>
        </p:spPr>
        <p:txBody>
          <a:bodyPr vert="horz" lIns="82296" tIns="41148" rIns="82296" bIns="4114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2500" b="1" dirty="0">
                <a:solidFill>
                  <a:srgbClr val="0070C0"/>
                </a:solidFill>
                <a:latin typeface="Helvetica Neue" charset="0"/>
                <a:ea typeface="Helvetica Neue" charset="0"/>
                <a:cs typeface="Helvetica Neue" charset="0"/>
              </a:rPr>
              <a:t>MANFAAT DAN IMPLIKASI</a:t>
            </a:r>
            <a:endParaRPr lang="en-AU" sz="2500" b="1" dirty="0">
              <a:solidFill>
                <a:srgbClr val="0070C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9022080" y="6356986"/>
            <a:ext cx="2560320" cy="363854"/>
          </a:xfrm>
        </p:spPr>
        <p:txBody>
          <a:bodyPr/>
          <a:lstStyle/>
          <a:p>
            <a:fld id="{0827BF28-B950-4BA2-B6C2-702EC9D54A6F}" type="slidenum">
              <a:rPr lang="en-US" smtClean="0"/>
              <a:pPr/>
              <a:t>16</a:t>
            </a:fld>
            <a:endParaRPr lang="en-US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4813041"/>
              </p:ext>
            </p:extLst>
          </p:nvPr>
        </p:nvGraphicFramePr>
        <p:xfrm>
          <a:off x="526648" y="869022"/>
          <a:ext cx="11055752" cy="57152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41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516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4465">
                <a:tc>
                  <a:txBody>
                    <a:bodyPr/>
                    <a:lstStyle/>
                    <a:p>
                      <a:pPr algn="ctr"/>
                      <a:r>
                        <a:rPr lang="id-ID" sz="1400" b="1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MANFAAT</a:t>
                      </a:r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ASPEK</a:t>
                      </a:r>
                      <a:r>
                        <a:rPr lang="id-ID" sz="1400" baseline="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PENGUATAN</a:t>
                      </a:r>
                      <a:endParaRPr lang="id-ID" sz="14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82296" marR="82296" marT="41148" marB="4114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0461"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id-ID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Penguatan karakter siswa dalam m</a:t>
                      </a:r>
                      <a:r>
                        <a:rPr lang="en-US" sz="140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empersiapkan</a:t>
                      </a:r>
                      <a:r>
                        <a:rPr lang="en-US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40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daya</a:t>
                      </a:r>
                      <a:r>
                        <a:rPr lang="en-US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40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saing</a:t>
                      </a:r>
                      <a:r>
                        <a:rPr lang="en-US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40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siswa</a:t>
                      </a:r>
                      <a:r>
                        <a:rPr lang="en-US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40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dengan</a:t>
                      </a:r>
                      <a:r>
                        <a:rPr lang="en-US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40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kompetensi</a:t>
                      </a:r>
                      <a:r>
                        <a:rPr lang="en-US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40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abad</a:t>
                      </a:r>
                      <a:r>
                        <a:rPr lang="en-US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21, </a:t>
                      </a:r>
                      <a:r>
                        <a:rPr lang="en-US" sz="140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yaitu</a:t>
                      </a:r>
                      <a:r>
                        <a:rPr lang="en-US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: </a:t>
                      </a:r>
                      <a:r>
                        <a:rPr lang="en-US" sz="140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berpikir</a:t>
                      </a:r>
                      <a:r>
                        <a:rPr lang="en-US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40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kritis</a:t>
                      </a:r>
                      <a:r>
                        <a:rPr lang="en-US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, </a:t>
                      </a:r>
                      <a:r>
                        <a:rPr lang="en-US" sz="140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kreativitas</a:t>
                      </a:r>
                      <a:r>
                        <a:rPr lang="id-ID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, </a:t>
                      </a:r>
                      <a:r>
                        <a:rPr lang="en-US" sz="140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komunikasi</a:t>
                      </a:r>
                      <a:r>
                        <a:rPr lang="en-US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, </a:t>
                      </a:r>
                      <a:r>
                        <a:rPr lang="en-US" sz="140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dan</a:t>
                      </a:r>
                      <a:r>
                        <a:rPr lang="en-US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40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kolaborasi</a:t>
                      </a:r>
                      <a:endParaRPr lang="en-US" sz="14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id-ID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Revitalisasi manajemen berbasis sekolah </a:t>
                      </a:r>
                      <a:r>
                        <a:rPr lang="en-US" sz="140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dan</a:t>
                      </a:r>
                      <a:r>
                        <a:rPr lang="en-US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40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partisipasi</a:t>
                      </a:r>
                      <a:r>
                        <a:rPr lang="en-US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40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masyarakat</a:t>
                      </a:r>
                      <a:endParaRPr lang="en-US" sz="14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82296" marR="82296" marT="41148" marB="4114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20382"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id-ID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2.</a:t>
                      </a:r>
                      <a:r>
                        <a:rPr lang="id-ID" sz="1400" baseline="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   </a:t>
                      </a:r>
                      <a:r>
                        <a:rPr lang="en-US" sz="140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Pembelajaran</a:t>
                      </a:r>
                      <a:r>
                        <a:rPr lang="en-US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40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dilakukan</a:t>
                      </a:r>
                      <a:r>
                        <a:rPr lang="en-US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40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terintegrasi</a:t>
                      </a:r>
                      <a:r>
                        <a:rPr lang="en-US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di </a:t>
                      </a:r>
                      <a:r>
                        <a:rPr lang="en-US" sz="140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sekolah</a:t>
                      </a:r>
                      <a:r>
                        <a:rPr lang="en-US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40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dan</a:t>
                      </a:r>
                      <a:r>
                        <a:rPr lang="en-US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di </a:t>
                      </a:r>
                      <a:r>
                        <a:rPr lang="en-US" sz="140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luar</a:t>
                      </a:r>
                      <a:r>
                        <a:rPr lang="en-US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40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sekolah</a:t>
                      </a:r>
                      <a:r>
                        <a:rPr lang="en-US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40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dengan</a:t>
                      </a:r>
                      <a:r>
                        <a:rPr lang="en-US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40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pengawasan</a:t>
                      </a:r>
                      <a:r>
                        <a:rPr lang="en-US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guru</a:t>
                      </a:r>
                      <a:endParaRPr lang="id-ID" sz="14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id-ID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2.</a:t>
                      </a:r>
                      <a:r>
                        <a:rPr lang="id-ID" sz="1400" baseline="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   </a:t>
                      </a:r>
                      <a:r>
                        <a:rPr lang="en-US" sz="140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Sinkronisasi</a:t>
                      </a:r>
                      <a:r>
                        <a:rPr lang="en-US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intra </a:t>
                      </a:r>
                      <a:r>
                        <a:rPr lang="en-US" sz="140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kurikuler</a:t>
                      </a:r>
                      <a:r>
                        <a:rPr lang="en-US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, </a:t>
                      </a:r>
                      <a:r>
                        <a:rPr lang="en-US" sz="140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ko</a:t>
                      </a:r>
                      <a:r>
                        <a:rPr lang="en-US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40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kurikuler</a:t>
                      </a:r>
                      <a:r>
                        <a:rPr lang="en-US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, </a:t>
                      </a:r>
                      <a:r>
                        <a:rPr lang="en-US" sz="140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ekstra</a:t>
                      </a:r>
                      <a:r>
                        <a:rPr lang="en-US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40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kurikuler</a:t>
                      </a:r>
                      <a:r>
                        <a:rPr lang="en-US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, </a:t>
                      </a:r>
                      <a:r>
                        <a:rPr lang="en-US" sz="140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dan</a:t>
                      </a:r>
                      <a:r>
                        <a:rPr lang="en-US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non </a:t>
                      </a:r>
                      <a:r>
                        <a:rPr lang="en-US" sz="140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kurikuler</a:t>
                      </a:r>
                      <a:r>
                        <a:rPr lang="en-US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, </a:t>
                      </a:r>
                      <a:r>
                        <a:rPr lang="en-US" sz="140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serta</a:t>
                      </a:r>
                      <a:r>
                        <a:rPr lang="en-US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40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sekolah</a:t>
                      </a:r>
                      <a:r>
                        <a:rPr lang="en-US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40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terintegrasi</a:t>
                      </a:r>
                      <a:r>
                        <a:rPr lang="en-US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40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dengan</a:t>
                      </a:r>
                      <a:r>
                        <a:rPr lang="en-US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40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kegiatan</a:t>
                      </a:r>
                      <a:r>
                        <a:rPr lang="en-US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40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komunitas</a:t>
                      </a:r>
                      <a:r>
                        <a:rPr lang="en-US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40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seni</a:t>
                      </a:r>
                      <a:r>
                        <a:rPr lang="en-US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40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budaya</a:t>
                      </a:r>
                      <a:r>
                        <a:rPr lang="en-US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, </a:t>
                      </a:r>
                      <a:r>
                        <a:rPr lang="en-US" sz="140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bahasa</a:t>
                      </a:r>
                      <a:r>
                        <a:rPr lang="en-US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40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dan</a:t>
                      </a:r>
                      <a:r>
                        <a:rPr lang="en-US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40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sastra</a:t>
                      </a:r>
                      <a:r>
                        <a:rPr lang="en-US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, </a:t>
                      </a:r>
                      <a:r>
                        <a:rPr lang="en-US" sz="140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olahraga</a:t>
                      </a:r>
                      <a:r>
                        <a:rPr lang="en-US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, </a:t>
                      </a:r>
                      <a:r>
                        <a:rPr lang="en-US" sz="140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sains</a:t>
                      </a:r>
                      <a:r>
                        <a:rPr lang="en-US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, </a:t>
                      </a:r>
                      <a:r>
                        <a:rPr lang="en-US" sz="140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serta</a:t>
                      </a:r>
                      <a:r>
                        <a:rPr lang="en-US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40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keagamaan</a:t>
                      </a:r>
                      <a:endParaRPr lang="en-US" sz="14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82296" marR="82296" marT="41148" marB="4114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9608"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id-ID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3.</a:t>
                      </a:r>
                      <a:r>
                        <a:rPr lang="id-ID" sz="1400" baseline="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   </a:t>
                      </a:r>
                      <a:r>
                        <a:rPr lang="id-ID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Revitalisasi peran Kepala Sekolah sebagai manager dan </a:t>
                      </a:r>
                      <a:r>
                        <a:rPr lang="en-US" sz="140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kewajiban</a:t>
                      </a:r>
                      <a:r>
                        <a:rPr lang="en-US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jam </a:t>
                      </a:r>
                      <a:r>
                        <a:rPr lang="en-US" sz="140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mengajar</a:t>
                      </a:r>
                      <a:r>
                        <a:rPr lang="en-US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id-ID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Guru sebagai inspirator PPK</a:t>
                      </a:r>
                      <a:endParaRPr lang="en-US" sz="14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id-ID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3.</a:t>
                      </a:r>
                      <a:r>
                        <a:rPr lang="id-ID" sz="1400" baseline="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   </a:t>
                      </a:r>
                      <a:r>
                        <a:rPr lang="id-ID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Deregulasi penguatan kapasitas dan kewajiban Kepala Sekolah</a:t>
                      </a:r>
                      <a:r>
                        <a:rPr lang="en-US" sz="1400" baseline="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/</a:t>
                      </a:r>
                      <a:r>
                        <a:rPr lang="id-ID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Guru</a:t>
                      </a:r>
                      <a:r>
                        <a:rPr lang="en-US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40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dan</a:t>
                      </a:r>
                      <a:r>
                        <a:rPr lang="en-US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40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pelatihan</a:t>
                      </a:r>
                      <a:r>
                        <a:rPr lang="en-US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40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secara</a:t>
                      </a:r>
                      <a:r>
                        <a:rPr lang="en-US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40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berkelanjutan</a:t>
                      </a:r>
                      <a:endParaRPr lang="en-US" sz="14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82296" marR="82296" marT="41148" marB="4114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0318"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id-ID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4.</a:t>
                      </a:r>
                      <a:r>
                        <a:rPr lang="id-ID" sz="1400" baseline="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   </a:t>
                      </a:r>
                      <a:r>
                        <a:rPr lang="en-US" sz="140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Revitalisasi</a:t>
                      </a:r>
                      <a:r>
                        <a:rPr lang="en-US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id-ID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K</a:t>
                      </a:r>
                      <a:r>
                        <a:rPr lang="en-US" sz="140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omite</a:t>
                      </a:r>
                      <a:r>
                        <a:rPr lang="en-US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id-ID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</a:t>
                      </a:r>
                      <a:r>
                        <a:rPr lang="en-US" sz="140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ekolah</a:t>
                      </a:r>
                      <a:r>
                        <a:rPr lang="en-US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40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sebagai</a:t>
                      </a:r>
                      <a:r>
                        <a:rPr lang="en-US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40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badan</a:t>
                      </a:r>
                      <a:r>
                        <a:rPr lang="en-US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40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gotong</a:t>
                      </a:r>
                      <a:r>
                        <a:rPr lang="en-US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40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royong</a:t>
                      </a:r>
                      <a:r>
                        <a:rPr lang="en-US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40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sekolah</a:t>
                      </a:r>
                      <a:r>
                        <a:rPr lang="en-US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40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dan</a:t>
                      </a:r>
                      <a:r>
                        <a:rPr lang="en-US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40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partisipasi</a:t>
                      </a:r>
                      <a:r>
                        <a:rPr lang="en-US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40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masyarakat</a:t>
                      </a:r>
                      <a:endParaRPr lang="id-ID" sz="14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id-ID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4.</a:t>
                      </a:r>
                      <a:r>
                        <a:rPr lang="id-ID" sz="1400" baseline="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   </a:t>
                      </a:r>
                      <a:r>
                        <a:rPr lang="en-US" sz="1400" baseline="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Dukungan</a:t>
                      </a:r>
                      <a:r>
                        <a:rPr lang="en-US" sz="1400" baseline="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400" baseline="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Permendikbud</a:t>
                      </a:r>
                      <a:r>
                        <a:rPr lang="en-US" sz="1400" baseline="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No. 75 </a:t>
                      </a:r>
                      <a:r>
                        <a:rPr lang="en-US" sz="1400" baseline="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Tahun</a:t>
                      </a:r>
                      <a:r>
                        <a:rPr lang="en-US" sz="1400" baseline="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2016 </a:t>
                      </a:r>
                      <a:r>
                        <a:rPr lang="en-US" sz="1400" baseline="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tentang</a:t>
                      </a:r>
                      <a:r>
                        <a:rPr lang="en-US" sz="1400" baseline="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400" baseline="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Komite</a:t>
                      </a:r>
                      <a:r>
                        <a:rPr lang="en-US" sz="1400" baseline="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400" baseline="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Sekolah</a:t>
                      </a:r>
                      <a:r>
                        <a:rPr lang="en-US" sz="1400" baseline="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400" baseline="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dalam</a:t>
                      </a:r>
                      <a:r>
                        <a:rPr lang="en-US" sz="1400" baseline="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p</a:t>
                      </a:r>
                      <a:r>
                        <a:rPr lang="id-ID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enyiapan p</a:t>
                      </a:r>
                      <a:r>
                        <a:rPr lang="en-US" sz="140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rasarana</a:t>
                      </a:r>
                      <a:r>
                        <a:rPr lang="id-ID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/s</a:t>
                      </a:r>
                      <a:r>
                        <a:rPr lang="en-US" sz="140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arana</a:t>
                      </a:r>
                      <a:r>
                        <a:rPr lang="id-ID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belajar (misal: pengadaan buku, peralatan kesenian, alat peraga, dll) melalui pembentukan jejaring kolaborasi pelibatan publik</a:t>
                      </a:r>
                      <a:endParaRPr lang="en-US" sz="14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82296" marR="82296" marT="41148" marB="4114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9608"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id-ID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5.</a:t>
                      </a:r>
                      <a:r>
                        <a:rPr lang="id-ID" sz="1400" baseline="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   </a:t>
                      </a:r>
                      <a:r>
                        <a:rPr lang="en-US" sz="140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Penguatan</a:t>
                      </a:r>
                      <a:r>
                        <a:rPr lang="en-US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40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peran</a:t>
                      </a:r>
                      <a:r>
                        <a:rPr lang="en-US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40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keluarga</a:t>
                      </a:r>
                      <a:r>
                        <a:rPr lang="en-US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40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melalui</a:t>
                      </a:r>
                      <a:r>
                        <a:rPr lang="en-US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40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kebijakan</a:t>
                      </a:r>
                      <a:r>
                        <a:rPr lang="en-US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40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pembelajaran</a:t>
                      </a:r>
                      <a:r>
                        <a:rPr lang="en-US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5</a:t>
                      </a:r>
                      <a:r>
                        <a:rPr lang="id-ID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(lima)</a:t>
                      </a:r>
                      <a:r>
                        <a:rPr lang="en-US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40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hari</a:t>
                      </a:r>
                      <a:endParaRPr lang="en-US" sz="14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id-ID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5.</a:t>
                      </a:r>
                      <a:r>
                        <a:rPr lang="id-ID" sz="1400" baseline="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   Implementasi bertahap dengan m</a:t>
                      </a:r>
                      <a:r>
                        <a:rPr lang="id-ID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empertimbangkan kondisi infrastruktur dan keberagaman kultural daerah/wilayah</a:t>
                      </a:r>
                      <a:endParaRPr lang="en-US" sz="14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82296" marR="82296" marT="41148" marB="41148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9608"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id-ID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6.</a:t>
                      </a:r>
                      <a:r>
                        <a:rPr lang="id-ID" sz="1400" baseline="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   </a:t>
                      </a:r>
                      <a:r>
                        <a:rPr lang="en-US" sz="1400" baseline="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Mengembalikan</a:t>
                      </a:r>
                      <a:r>
                        <a:rPr lang="en-US" sz="1400" baseline="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400" baseline="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evaluasi</a:t>
                      </a:r>
                      <a:r>
                        <a:rPr lang="en-US" sz="1400" baseline="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400" baseline="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pembelajaran</a:t>
                      </a:r>
                      <a:r>
                        <a:rPr lang="en-US" sz="1400" baseline="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400" baseline="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siswa</a:t>
                      </a:r>
                      <a:r>
                        <a:rPr lang="en-US" sz="1400" baseline="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400" baseline="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menjadi</a:t>
                      </a:r>
                      <a:r>
                        <a:rPr lang="en-US" sz="1400" baseline="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400" baseline="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hak</a:t>
                      </a:r>
                      <a:r>
                        <a:rPr lang="en-US" sz="1400" baseline="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400" baseline="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dan</a:t>
                      </a:r>
                      <a:r>
                        <a:rPr lang="en-US" sz="1400" baseline="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400" baseline="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wewenang</a:t>
                      </a:r>
                      <a:r>
                        <a:rPr lang="en-US" sz="1400" baseline="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guru </a:t>
                      </a:r>
                      <a:r>
                        <a:rPr lang="en-US" sz="1400" baseline="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baik</a:t>
                      </a:r>
                      <a:r>
                        <a:rPr lang="en-US" sz="1400" baseline="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400" baseline="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secara</a:t>
                      </a:r>
                      <a:r>
                        <a:rPr lang="en-US" sz="1400" baseline="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400" baseline="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pribadi</a:t>
                      </a:r>
                      <a:r>
                        <a:rPr lang="en-US" sz="1400" baseline="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400" baseline="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maupun</a:t>
                      </a:r>
                      <a:r>
                        <a:rPr lang="en-US" sz="1400" baseline="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400" baseline="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kolektif</a:t>
                      </a:r>
                      <a:endParaRPr lang="en-US" sz="14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id-ID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6.</a:t>
                      </a:r>
                      <a:r>
                        <a:rPr lang="id-ID" sz="1400" baseline="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   </a:t>
                      </a:r>
                      <a:r>
                        <a:rPr lang="en-US" sz="1400" baseline="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Kajian</a:t>
                      </a:r>
                      <a:r>
                        <a:rPr lang="en-US" sz="1400" baseline="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400" baseline="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Pelaksanaan</a:t>
                      </a:r>
                      <a:r>
                        <a:rPr lang="en-US" sz="1400" baseline="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400" baseline="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Ujian</a:t>
                      </a:r>
                      <a:r>
                        <a:rPr lang="en-US" sz="1400" baseline="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Nasional (UN) </a:t>
                      </a:r>
                      <a:r>
                        <a:rPr lang="en-US" sz="1400" baseline="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dan</a:t>
                      </a:r>
                      <a:r>
                        <a:rPr lang="en-US" sz="1400" baseline="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400" baseline="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Ujian</a:t>
                      </a:r>
                      <a:r>
                        <a:rPr lang="en-US" sz="1400" baseline="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400" baseline="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Sekolah</a:t>
                      </a:r>
                      <a:r>
                        <a:rPr lang="en-US" sz="1400" baseline="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400" baseline="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Berstandar</a:t>
                      </a:r>
                      <a:r>
                        <a:rPr lang="en-US" sz="1400" baseline="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Nasional (USBN)</a:t>
                      </a:r>
                      <a:endParaRPr lang="en-US" sz="14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82296" marR="82296" marT="41148" marB="41148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7885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7</a:t>
                      </a:r>
                      <a:r>
                        <a:rPr lang="id-ID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.</a:t>
                      </a:r>
                      <a:r>
                        <a:rPr lang="id-ID" sz="1400" baseline="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   </a:t>
                      </a:r>
                      <a:r>
                        <a:rPr lang="en-US" sz="140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Kolaborasi</a:t>
                      </a:r>
                      <a:r>
                        <a:rPr lang="en-US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40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antar</a:t>
                      </a:r>
                      <a:r>
                        <a:rPr lang="en-US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K/L, </a:t>
                      </a:r>
                      <a:r>
                        <a:rPr lang="en-US" sz="140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Pemda</a:t>
                      </a:r>
                      <a:r>
                        <a:rPr lang="en-US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, </a:t>
                      </a:r>
                      <a:r>
                        <a:rPr lang="en-US" sz="140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lembaga</a:t>
                      </a:r>
                      <a:r>
                        <a:rPr lang="en-US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40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masyarakat</a:t>
                      </a:r>
                      <a:r>
                        <a:rPr lang="en-US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, </a:t>
                      </a:r>
                      <a:r>
                        <a:rPr lang="en-US" sz="140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penggiat</a:t>
                      </a:r>
                      <a:r>
                        <a:rPr lang="en-US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40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pendidikan</a:t>
                      </a:r>
                      <a:r>
                        <a:rPr lang="id-ID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dan sumber-sumber belajar lainnya</a:t>
                      </a:r>
                      <a:endParaRPr lang="en-US" sz="14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7</a:t>
                      </a:r>
                      <a:r>
                        <a:rPr lang="id-ID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.</a:t>
                      </a:r>
                      <a:r>
                        <a:rPr lang="id-ID" sz="1400" baseline="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   </a:t>
                      </a:r>
                      <a:r>
                        <a:rPr lang="id-ID" sz="14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Pengorganisasian dan sistem rentang kendali pelibatan publik yang transparan dan akuntabel</a:t>
                      </a:r>
                      <a:endParaRPr lang="en-US" sz="14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82296" marR="82296" marT="41148" marB="41148"/>
                </a:tc>
                <a:extLst>
                  <a:ext uri="{0D108BD9-81ED-4DB2-BD59-A6C34878D82A}">
                    <a16:rowId xmlns:a16="http://schemas.microsoft.com/office/drawing/2014/main" val="7984771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1077179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1074400" y="177800"/>
            <a:ext cx="914400" cy="7112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7BF28-B950-4BA2-B6C2-702EC9D54A6F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417838" y="1447287"/>
            <a:ext cx="11378528" cy="4849299"/>
          </a:xfrm>
          <a:prstGeom prst="rect">
            <a:avLst/>
          </a:prstGeom>
        </p:spPr>
        <p:txBody>
          <a:bodyPr vert="horz" lIns="74066" tIns="37033" rIns="74066" bIns="37033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7338" indent="-287338">
              <a:buNone/>
            </a:pPr>
            <a:r>
              <a:rPr lang="en-US" sz="2400" b="1" dirty="0">
                <a:solidFill>
                  <a:srgbClr val="3280CD"/>
                </a:solidFill>
                <a:latin typeface="Helvetica Neue"/>
              </a:rPr>
              <a:t>a. USBN </a:t>
            </a:r>
            <a:r>
              <a:rPr lang="en-US" sz="2400" b="1" dirty="0" err="1">
                <a:solidFill>
                  <a:srgbClr val="3280CD"/>
                </a:solidFill>
                <a:latin typeface="Helvetica Neue"/>
              </a:rPr>
              <a:t>Upaya</a:t>
            </a:r>
            <a:r>
              <a:rPr lang="en-US" sz="2400" b="1" dirty="0">
                <a:solidFill>
                  <a:srgbClr val="3280CD"/>
                </a:solidFill>
                <a:latin typeface="Helvetica Neue"/>
              </a:rPr>
              <a:t> </a:t>
            </a:r>
            <a:r>
              <a:rPr lang="en-US" sz="2400" b="1" dirty="0" err="1">
                <a:solidFill>
                  <a:srgbClr val="3280CD"/>
                </a:solidFill>
                <a:latin typeface="Helvetica Neue"/>
              </a:rPr>
              <a:t>Menguatkan</a:t>
            </a:r>
            <a:r>
              <a:rPr lang="en-US" sz="2400" b="1" dirty="0">
                <a:solidFill>
                  <a:srgbClr val="3280CD"/>
                </a:solidFill>
                <a:latin typeface="Helvetica Neue"/>
              </a:rPr>
              <a:t> </a:t>
            </a:r>
            <a:r>
              <a:rPr lang="en-US" sz="2400" b="1" dirty="0" err="1">
                <a:solidFill>
                  <a:srgbClr val="3280CD"/>
                </a:solidFill>
                <a:latin typeface="Helvetica Neue"/>
              </a:rPr>
              <a:t>Kembali</a:t>
            </a:r>
            <a:r>
              <a:rPr lang="en-US" sz="2400" b="1" dirty="0">
                <a:solidFill>
                  <a:srgbClr val="3280CD"/>
                </a:solidFill>
                <a:latin typeface="Helvetica Neue"/>
              </a:rPr>
              <a:t> </a:t>
            </a:r>
            <a:r>
              <a:rPr lang="en-US" sz="2400" b="1" dirty="0" err="1">
                <a:solidFill>
                  <a:srgbClr val="3280CD"/>
                </a:solidFill>
                <a:latin typeface="Helvetica Neue"/>
              </a:rPr>
              <a:t>Peran</a:t>
            </a:r>
            <a:r>
              <a:rPr lang="en-US" sz="2400" b="1" dirty="0">
                <a:solidFill>
                  <a:srgbClr val="3280CD"/>
                </a:solidFill>
                <a:latin typeface="Helvetica Neue"/>
              </a:rPr>
              <a:t> Guru</a:t>
            </a:r>
          </a:p>
          <a:p>
            <a:pPr marL="287338" indent="-287338">
              <a:buNone/>
            </a:pPr>
            <a:r>
              <a:rPr lang="en-US" sz="1600" dirty="0">
                <a:latin typeface="Helvetica Neue"/>
              </a:rPr>
              <a:t>     USBN </a:t>
            </a:r>
            <a:r>
              <a:rPr lang="en-US" sz="1600" b="1" dirty="0" err="1">
                <a:latin typeface="Helvetica Neue"/>
              </a:rPr>
              <a:t>dipercayakan</a:t>
            </a:r>
            <a:r>
              <a:rPr lang="en-US" sz="1600" b="1" dirty="0">
                <a:latin typeface="Helvetica Neue"/>
              </a:rPr>
              <a:t> </a:t>
            </a:r>
            <a:r>
              <a:rPr lang="en-US" sz="1600" b="1" dirty="0" err="1">
                <a:latin typeface="Helvetica Neue"/>
              </a:rPr>
              <a:t>kepada</a:t>
            </a:r>
            <a:r>
              <a:rPr lang="en-US" sz="1600" b="1" dirty="0">
                <a:latin typeface="Helvetica Neue"/>
              </a:rPr>
              <a:t> guru </a:t>
            </a:r>
            <a:r>
              <a:rPr lang="en-US" sz="1600" dirty="0" err="1">
                <a:latin typeface="Helvetica Neue"/>
              </a:rPr>
              <a:t>untuk</a:t>
            </a:r>
            <a:r>
              <a:rPr lang="en-US" sz="1600" dirty="0">
                <a:latin typeface="Helvetica Neue"/>
              </a:rPr>
              <a:t> </a:t>
            </a:r>
            <a:r>
              <a:rPr lang="en-US" sz="1600" dirty="0" err="1">
                <a:latin typeface="Helvetica Neue"/>
              </a:rPr>
              <a:t>membuat</a:t>
            </a:r>
            <a:r>
              <a:rPr lang="en-US" sz="1600" dirty="0">
                <a:latin typeface="Helvetica Neue"/>
              </a:rPr>
              <a:t> </a:t>
            </a:r>
            <a:r>
              <a:rPr lang="en-US" sz="1600" dirty="0" err="1">
                <a:latin typeface="Helvetica Neue"/>
              </a:rPr>
              <a:t>soal</a:t>
            </a:r>
            <a:r>
              <a:rPr lang="en-US" sz="1600" dirty="0">
                <a:latin typeface="Helvetica Neue"/>
              </a:rPr>
              <a:t> </a:t>
            </a:r>
            <a:r>
              <a:rPr lang="en-US" sz="1600" dirty="0" err="1">
                <a:latin typeface="Helvetica Neue"/>
              </a:rPr>
              <a:t>dan</a:t>
            </a:r>
            <a:r>
              <a:rPr lang="en-US" sz="1600" dirty="0">
                <a:latin typeface="Helvetica Neue"/>
              </a:rPr>
              <a:t> </a:t>
            </a:r>
            <a:r>
              <a:rPr lang="en-US" sz="1600" dirty="0" err="1">
                <a:latin typeface="Helvetica Neue"/>
              </a:rPr>
              <a:t>evaluasi</a:t>
            </a:r>
            <a:r>
              <a:rPr lang="en-US" sz="1600" dirty="0">
                <a:latin typeface="Helvetica Neue"/>
              </a:rPr>
              <a:t>, </a:t>
            </a:r>
            <a:r>
              <a:rPr lang="en-US" sz="1600" dirty="0" err="1">
                <a:latin typeface="Helvetica Neue"/>
              </a:rPr>
              <a:t>pemerintah</a:t>
            </a:r>
            <a:r>
              <a:rPr lang="en-US" sz="1600" dirty="0">
                <a:latin typeface="Helvetica Neue"/>
              </a:rPr>
              <a:t> </a:t>
            </a:r>
            <a:r>
              <a:rPr lang="en-US" sz="1600" dirty="0" err="1">
                <a:latin typeface="Helvetica Neue"/>
              </a:rPr>
              <a:t>hanya</a:t>
            </a:r>
            <a:r>
              <a:rPr lang="en-US" sz="1600" dirty="0">
                <a:latin typeface="Helvetica Neue"/>
              </a:rPr>
              <a:t> </a:t>
            </a:r>
            <a:r>
              <a:rPr lang="en-US" sz="1600" dirty="0" err="1">
                <a:latin typeface="Helvetica Neue"/>
              </a:rPr>
              <a:t>memberikan</a:t>
            </a:r>
            <a:r>
              <a:rPr lang="en-US" sz="1600" dirty="0">
                <a:latin typeface="Helvetica Neue"/>
              </a:rPr>
              <a:t> </a:t>
            </a:r>
            <a:r>
              <a:rPr lang="en-US" sz="1600" dirty="0" err="1">
                <a:latin typeface="Helvetica Neue"/>
              </a:rPr>
              <a:t>standar</a:t>
            </a:r>
            <a:r>
              <a:rPr lang="en-US" sz="1600" dirty="0">
                <a:latin typeface="Helvetica Neue"/>
              </a:rPr>
              <a:t> </a:t>
            </a:r>
            <a:r>
              <a:rPr lang="en-US" sz="1600" dirty="0" err="1">
                <a:latin typeface="Helvetica Neue"/>
              </a:rPr>
              <a:t>dan</a:t>
            </a:r>
            <a:r>
              <a:rPr lang="en-US" sz="1600" dirty="0">
                <a:latin typeface="Helvetica Neue"/>
              </a:rPr>
              <a:t> </a:t>
            </a:r>
            <a:r>
              <a:rPr lang="en-US" sz="1600" dirty="0" err="1">
                <a:latin typeface="Helvetica Neue"/>
              </a:rPr>
              <a:t>kisi-kisi</a:t>
            </a:r>
            <a:r>
              <a:rPr lang="en-US" sz="1600" dirty="0">
                <a:latin typeface="Helvetica Neue"/>
              </a:rPr>
              <a:t>. Guru </a:t>
            </a:r>
            <a:r>
              <a:rPr lang="en-US" sz="1600" dirty="0" err="1">
                <a:latin typeface="Helvetica Neue"/>
              </a:rPr>
              <a:t>dipercaya</a:t>
            </a:r>
            <a:r>
              <a:rPr lang="en-US" sz="1600" dirty="0">
                <a:latin typeface="Helvetica Neue"/>
              </a:rPr>
              <a:t> </a:t>
            </a:r>
            <a:r>
              <a:rPr lang="en-US" sz="1600" dirty="0" err="1">
                <a:latin typeface="Helvetica Neue"/>
              </a:rPr>
              <a:t>membuat</a:t>
            </a:r>
            <a:r>
              <a:rPr lang="en-US" sz="1600" dirty="0">
                <a:latin typeface="Helvetica Neue"/>
              </a:rPr>
              <a:t> </a:t>
            </a:r>
            <a:r>
              <a:rPr lang="en-US" sz="1600" dirty="0" err="1">
                <a:latin typeface="Helvetica Neue"/>
              </a:rPr>
              <a:t>soal</a:t>
            </a:r>
            <a:r>
              <a:rPr lang="en-US" sz="1600" dirty="0">
                <a:latin typeface="Helvetica Neue"/>
              </a:rPr>
              <a:t>, </a:t>
            </a:r>
            <a:r>
              <a:rPr lang="en-US" sz="1600" dirty="0" err="1">
                <a:latin typeface="Helvetica Neue"/>
              </a:rPr>
              <a:t>harapannya</a:t>
            </a:r>
            <a:r>
              <a:rPr lang="en-US" sz="1600" dirty="0">
                <a:latin typeface="Helvetica Neue"/>
              </a:rPr>
              <a:t> guru </a:t>
            </a:r>
            <a:r>
              <a:rPr lang="en-US" sz="1600" dirty="0" err="1">
                <a:latin typeface="Helvetica Neue"/>
              </a:rPr>
              <a:t>tidak</a:t>
            </a:r>
            <a:r>
              <a:rPr lang="en-US" sz="1600" dirty="0">
                <a:latin typeface="Helvetica Neue"/>
              </a:rPr>
              <a:t> </a:t>
            </a:r>
            <a:r>
              <a:rPr lang="en-US" sz="1600" dirty="0" err="1">
                <a:latin typeface="Helvetica Neue"/>
              </a:rPr>
              <a:t>merasa</a:t>
            </a:r>
            <a:r>
              <a:rPr lang="en-US" sz="1600" dirty="0">
                <a:latin typeface="Helvetica Neue"/>
              </a:rPr>
              <a:t> </a:t>
            </a:r>
            <a:r>
              <a:rPr lang="en-US" sz="1600" dirty="0" err="1">
                <a:latin typeface="Helvetica Neue"/>
              </a:rPr>
              <a:t>perlu</a:t>
            </a:r>
            <a:r>
              <a:rPr lang="en-US" sz="1600" dirty="0">
                <a:latin typeface="Helvetica Neue"/>
              </a:rPr>
              <a:t> </a:t>
            </a:r>
            <a:r>
              <a:rPr lang="en-US" sz="1600" dirty="0" err="1">
                <a:latin typeface="Helvetica Neue"/>
              </a:rPr>
              <a:t>membocorkan</a:t>
            </a:r>
            <a:r>
              <a:rPr lang="en-US" sz="1600" dirty="0">
                <a:latin typeface="Helvetica Neue"/>
              </a:rPr>
              <a:t> </a:t>
            </a:r>
            <a:r>
              <a:rPr lang="en-US" sz="1600" dirty="0" err="1">
                <a:latin typeface="Helvetica Neue"/>
              </a:rPr>
              <a:t>soal-soal</a:t>
            </a:r>
            <a:r>
              <a:rPr lang="en-US" sz="1600" dirty="0">
                <a:latin typeface="Helvetica Neue"/>
              </a:rPr>
              <a:t> </a:t>
            </a:r>
            <a:r>
              <a:rPr lang="en-US" sz="1600" dirty="0" err="1">
                <a:latin typeface="Helvetica Neue"/>
              </a:rPr>
              <a:t>kepada</a:t>
            </a:r>
            <a:r>
              <a:rPr lang="en-US" sz="1600" dirty="0">
                <a:latin typeface="Helvetica Neue"/>
              </a:rPr>
              <a:t> murid, </a:t>
            </a:r>
            <a:r>
              <a:rPr lang="en-US" sz="1600" dirty="0" err="1">
                <a:latin typeface="Helvetica Neue"/>
              </a:rPr>
              <a:t>karena</a:t>
            </a:r>
            <a:r>
              <a:rPr lang="en-US" sz="1600" dirty="0">
                <a:latin typeface="Helvetica Neue"/>
              </a:rPr>
              <a:t> </a:t>
            </a:r>
            <a:r>
              <a:rPr lang="en-US" sz="1600" dirty="0" err="1">
                <a:latin typeface="Helvetica Neue"/>
              </a:rPr>
              <a:t>percaya</a:t>
            </a:r>
            <a:r>
              <a:rPr lang="en-US" sz="1600" dirty="0">
                <a:latin typeface="Helvetica Neue"/>
              </a:rPr>
              <a:t> </a:t>
            </a:r>
            <a:r>
              <a:rPr lang="en-US" sz="1600" dirty="0" err="1">
                <a:latin typeface="Helvetica Neue"/>
              </a:rPr>
              <a:t>bahwa</a:t>
            </a:r>
            <a:r>
              <a:rPr lang="en-US" sz="1600" dirty="0">
                <a:latin typeface="Helvetica Neue"/>
              </a:rPr>
              <a:t> murid </a:t>
            </a:r>
            <a:r>
              <a:rPr lang="en-US" sz="1600" dirty="0" err="1">
                <a:latin typeface="Helvetica Neue"/>
              </a:rPr>
              <a:t>pasti</a:t>
            </a:r>
            <a:r>
              <a:rPr lang="en-US" sz="1600" dirty="0">
                <a:latin typeface="Helvetica Neue"/>
              </a:rPr>
              <a:t> </a:t>
            </a:r>
            <a:r>
              <a:rPr lang="en-US" sz="1600" dirty="0" err="1">
                <a:latin typeface="Helvetica Neue"/>
              </a:rPr>
              <a:t>dapat</a:t>
            </a:r>
            <a:r>
              <a:rPr lang="en-US" sz="1600" dirty="0">
                <a:latin typeface="Helvetica Neue"/>
              </a:rPr>
              <a:t> </a:t>
            </a:r>
            <a:r>
              <a:rPr lang="en-US" sz="1600" dirty="0" err="1">
                <a:latin typeface="Helvetica Neue"/>
              </a:rPr>
              <a:t>mengerjakan</a:t>
            </a:r>
            <a:r>
              <a:rPr lang="en-US" sz="1600" dirty="0">
                <a:latin typeface="Helvetica Neue"/>
              </a:rPr>
              <a:t> </a:t>
            </a:r>
            <a:r>
              <a:rPr lang="en-US" sz="1600" dirty="0" err="1">
                <a:latin typeface="Helvetica Neue"/>
              </a:rPr>
              <a:t>soal</a:t>
            </a:r>
            <a:r>
              <a:rPr lang="en-US" sz="1600" dirty="0">
                <a:latin typeface="Helvetica Neue"/>
              </a:rPr>
              <a:t> yang </a:t>
            </a:r>
            <a:r>
              <a:rPr lang="en-US" sz="1600" dirty="0" err="1">
                <a:latin typeface="Helvetica Neue"/>
              </a:rPr>
              <a:t>dibuat</a:t>
            </a:r>
            <a:r>
              <a:rPr lang="en-US" sz="1600" dirty="0">
                <a:latin typeface="Helvetica Neue"/>
              </a:rPr>
              <a:t>. </a:t>
            </a:r>
          </a:p>
          <a:p>
            <a:pPr marL="287338" indent="-287338">
              <a:buNone/>
            </a:pPr>
            <a:r>
              <a:rPr lang="en-US" sz="2400" b="1" dirty="0">
                <a:solidFill>
                  <a:srgbClr val="3280CD"/>
                </a:solidFill>
                <a:latin typeface="Helvetica Neue"/>
              </a:rPr>
              <a:t>b. Guru </a:t>
            </a:r>
            <a:r>
              <a:rPr lang="en-US" sz="2400" b="1" dirty="0" err="1">
                <a:solidFill>
                  <a:srgbClr val="3280CD"/>
                </a:solidFill>
                <a:latin typeface="Helvetica Neue"/>
              </a:rPr>
              <a:t>sebagai</a:t>
            </a:r>
            <a:r>
              <a:rPr lang="en-US" sz="2400" b="1" dirty="0">
                <a:solidFill>
                  <a:srgbClr val="3280CD"/>
                </a:solidFill>
                <a:latin typeface="Helvetica Neue"/>
              </a:rPr>
              <a:t> </a:t>
            </a:r>
            <a:r>
              <a:rPr lang="en-US" sz="2400" b="1" dirty="0" err="1">
                <a:solidFill>
                  <a:srgbClr val="3280CD"/>
                </a:solidFill>
                <a:latin typeface="Helvetica Neue"/>
              </a:rPr>
              <a:t>Teladan</a:t>
            </a:r>
            <a:r>
              <a:rPr lang="en-US" sz="2400" b="1" dirty="0">
                <a:solidFill>
                  <a:srgbClr val="3280CD"/>
                </a:solidFill>
                <a:latin typeface="Helvetica Neue"/>
              </a:rPr>
              <a:t> </a:t>
            </a:r>
            <a:r>
              <a:rPr lang="en-US" sz="2400" b="1" dirty="0" err="1">
                <a:solidFill>
                  <a:srgbClr val="3280CD"/>
                </a:solidFill>
                <a:latin typeface="Helvetica Neue"/>
              </a:rPr>
              <a:t>dalam</a:t>
            </a:r>
            <a:r>
              <a:rPr lang="en-US" sz="2400" b="1" dirty="0">
                <a:solidFill>
                  <a:srgbClr val="3280CD"/>
                </a:solidFill>
                <a:latin typeface="Helvetica Neue"/>
              </a:rPr>
              <a:t> </a:t>
            </a:r>
            <a:r>
              <a:rPr lang="en-US" sz="2400" b="1" dirty="0" err="1">
                <a:solidFill>
                  <a:srgbClr val="3280CD"/>
                </a:solidFill>
                <a:latin typeface="Helvetica Neue"/>
              </a:rPr>
              <a:t>Kejujuran</a:t>
            </a:r>
            <a:endParaRPr lang="en-US" sz="2400" b="1" dirty="0">
              <a:solidFill>
                <a:srgbClr val="3280CD"/>
              </a:solidFill>
              <a:latin typeface="Helvetica Neue"/>
            </a:endParaRPr>
          </a:p>
          <a:p>
            <a:pPr marL="287338" indent="-287338" algn="just">
              <a:buNone/>
            </a:pPr>
            <a:r>
              <a:rPr lang="en-US" sz="2000" dirty="0">
                <a:latin typeface="Helvetica Neue"/>
                <a:cs typeface="Arial" panose="020B0604020202020204" pitchFamily="34" charset="0"/>
              </a:rPr>
              <a:t>	</a:t>
            </a:r>
            <a:r>
              <a:rPr lang="en-US" sz="1600" dirty="0">
                <a:latin typeface="Helvetica Neue"/>
                <a:cs typeface="Arial" panose="020B0604020202020204" pitchFamily="34" charset="0"/>
              </a:rPr>
              <a:t>Guru </a:t>
            </a:r>
            <a:r>
              <a:rPr lang="en-US" sz="1600" dirty="0" err="1">
                <a:latin typeface="Helvetica Neue"/>
                <a:cs typeface="Arial" panose="020B0604020202020204" pitchFamily="34" charset="0"/>
              </a:rPr>
              <a:t>harus</a:t>
            </a:r>
            <a:r>
              <a:rPr lang="en-US" sz="1600" dirty="0">
                <a:latin typeface="Helvetica Neue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Helvetica Neue"/>
                <a:cs typeface="Arial" panose="020B0604020202020204" pitchFamily="34" charset="0"/>
              </a:rPr>
              <a:t>mengajarkan</a:t>
            </a:r>
            <a:r>
              <a:rPr lang="en-US" sz="1600" dirty="0">
                <a:latin typeface="Helvetica Neue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Helvetica Neue"/>
                <a:cs typeface="Arial" panose="020B0604020202020204" pitchFamily="34" charset="0"/>
              </a:rPr>
              <a:t>dan</a:t>
            </a:r>
            <a:r>
              <a:rPr lang="en-US" sz="1600" dirty="0">
                <a:latin typeface="Helvetica Neue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Helvetica Neue"/>
                <a:cs typeface="Arial" panose="020B0604020202020204" pitchFamily="34" charset="0"/>
              </a:rPr>
              <a:t>meneladankan</a:t>
            </a:r>
            <a:r>
              <a:rPr lang="en-US" sz="1600" b="1" dirty="0">
                <a:latin typeface="Helvetica Neue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Helvetica Neue"/>
                <a:cs typeface="Arial" panose="020B0604020202020204" pitchFamily="34" charset="0"/>
              </a:rPr>
              <a:t>kejujuran</a:t>
            </a:r>
            <a:r>
              <a:rPr lang="en-US" sz="1600" b="1" dirty="0">
                <a:latin typeface="Helvetica Neue"/>
                <a:cs typeface="Arial" panose="020B0604020202020204" pitchFamily="34" charset="0"/>
              </a:rPr>
              <a:t> (</a:t>
            </a:r>
            <a:r>
              <a:rPr lang="en-US" sz="1600" b="1" dirty="0" err="1">
                <a:latin typeface="Helvetica Neue"/>
                <a:cs typeface="Arial" panose="020B0604020202020204" pitchFamily="34" charset="0"/>
              </a:rPr>
              <a:t>integritas</a:t>
            </a:r>
            <a:r>
              <a:rPr lang="en-US" sz="1600" b="1" dirty="0">
                <a:latin typeface="Helvetica Neue"/>
                <a:cs typeface="Arial" panose="020B0604020202020204" pitchFamily="34" charset="0"/>
              </a:rPr>
              <a:t>) </a:t>
            </a:r>
            <a:r>
              <a:rPr lang="en-US" sz="1600" dirty="0" err="1">
                <a:latin typeface="Helvetica Neue"/>
                <a:cs typeface="Arial" panose="020B0604020202020204" pitchFamily="34" charset="0"/>
              </a:rPr>
              <a:t>pada</a:t>
            </a:r>
            <a:r>
              <a:rPr lang="en-US" sz="1600" dirty="0">
                <a:latin typeface="Helvetica Neue"/>
                <a:cs typeface="Arial" panose="020B0604020202020204" pitchFamily="34" charset="0"/>
              </a:rPr>
              <a:t> murid. Salah </a:t>
            </a:r>
            <a:r>
              <a:rPr lang="en-US" sz="1600" dirty="0" err="1">
                <a:latin typeface="Helvetica Neue"/>
                <a:cs typeface="Arial" panose="020B0604020202020204" pitchFamily="34" charset="0"/>
              </a:rPr>
              <a:t>satu</a:t>
            </a:r>
            <a:r>
              <a:rPr lang="en-US" sz="1600" dirty="0">
                <a:latin typeface="Helvetica Neue"/>
                <a:cs typeface="Arial" panose="020B0604020202020204" pitchFamily="34" charset="0"/>
              </a:rPr>
              <a:t> momentum </a:t>
            </a:r>
            <a:r>
              <a:rPr lang="en-US" sz="1600" dirty="0" err="1">
                <a:latin typeface="Helvetica Neue"/>
                <a:cs typeface="Arial" panose="020B0604020202020204" pitchFamily="34" charset="0"/>
              </a:rPr>
              <a:t>terdekat</a:t>
            </a:r>
            <a:r>
              <a:rPr lang="en-US" sz="1600" dirty="0">
                <a:latin typeface="Helvetica Neue"/>
                <a:cs typeface="Arial" panose="020B0604020202020204" pitchFamily="34" charset="0"/>
              </a:rPr>
              <a:t> yang </a:t>
            </a:r>
            <a:r>
              <a:rPr lang="en-US" sz="1600" dirty="0" err="1">
                <a:latin typeface="Helvetica Neue"/>
                <a:cs typeface="Arial" panose="020B0604020202020204" pitchFamily="34" charset="0"/>
              </a:rPr>
              <a:t>dapat</a:t>
            </a:r>
            <a:r>
              <a:rPr lang="en-US" sz="1600" dirty="0">
                <a:latin typeface="Helvetica Neue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Helvetica Neue"/>
                <a:cs typeface="Arial" panose="020B0604020202020204" pitchFamily="34" charset="0"/>
              </a:rPr>
              <a:t>dijadikan</a:t>
            </a:r>
            <a:r>
              <a:rPr lang="en-US" sz="1600" dirty="0">
                <a:latin typeface="Helvetica Neue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Helvetica Neue"/>
                <a:cs typeface="Arial" panose="020B0604020202020204" pitchFamily="34" charset="0"/>
              </a:rPr>
              <a:t>ajang</a:t>
            </a:r>
            <a:r>
              <a:rPr lang="en-US" sz="1600" dirty="0">
                <a:latin typeface="Helvetica Neue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Helvetica Neue"/>
                <a:cs typeface="Arial" panose="020B0604020202020204" pitchFamily="34" charset="0"/>
              </a:rPr>
              <a:t>praktek</a:t>
            </a:r>
            <a:r>
              <a:rPr lang="en-US" sz="1600" dirty="0">
                <a:latin typeface="Helvetica Neue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Helvetica Neue"/>
                <a:cs typeface="Arial" panose="020B0604020202020204" pitchFamily="34" charset="0"/>
              </a:rPr>
              <a:t>kejujuran</a:t>
            </a:r>
            <a:r>
              <a:rPr lang="en-US" sz="1600" dirty="0">
                <a:latin typeface="Helvetica Neue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Helvetica Neue"/>
                <a:cs typeface="Arial" panose="020B0604020202020204" pitchFamily="34" charset="0"/>
              </a:rPr>
              <a:t>adalah</a:t>
            </a:r>
            <a:r>
              <a:rPr lang="en-US" sz="1600" dirty="0">
                <a:latin typeface="Helvetica Neue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Helvetica Neue"/>
                <a:cs typeface="Arial" panose="020B0604020202020204" pitchFamily="34" charset="0"/>
              </a:rPr>
              <a:t>saat</a:t>
            </a:r>
            <a:r>
              <a:rPr lang="en-US" sz="1600" dirty="0">
                <a:latin typeface="Helvetica Neue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Helvetica Neue"/>
                <a:cs typeface="Arial" panose="020B0604020202020204" pitchFamily="34" charset="0"/>
              </a:rPr>
              <a:t>ujian</a:t>
            </a:r>
            <a:r>
              <a:rPr lang="en-US" sz="1600" dirty="0">
                <a:latin typeface="Helvetica Neue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Helvetica Neue"/>
                <a:cs typeface="Arial" panose="020B0604020202020204" pitchFamily="34" charset="0"/>
              </a:rPr>
              <a:t>nasional</a:t>
            </a:r>
            <a:r>
              <a:rPr lang="en-US" sz="1600" dirty="0">
                <a:latin typeface="Helvetica Neue"/>
                <a:cs typeface="Arial" panose="020B0604020202020204" pitchFamily="34" charset="0"/>
              </a:rPr>
              <a:t>. </a:t>
            </a:r>
            <a:r>
              <a:rPr lang="en-US" sz="1600" dirty="0" err="1">
                <a:latin typeface="Helvetica Neue"/>
                <a:cs typeface="Arial" panose="020B0604020202020204" pitchFamily="34" charset="0"/>
              </a:rPr>
              <a:t>Ujian</a:t>
            </a:r>
            <a:r>
              <a:rPr lang="en-US" sz="1600" dirty="0">
                <a:latin typeface="Helvetica Neue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Helvetica Neue"/>
                <a:cs typeface="Arial" panose="020B0604020202020204" pitchFamily="34" charset="0"/>
              </a:rPr>
              <a:t>nasional</a:t>
            </a:r>
            <a:r>
              <a:rPr lang="en-US" sz="1600" dirty="0">
                <a:latin typeface="Helvetica Neue"/>
                <a:cs typeface="Arial" panose="020B0604020202020204" pitchFamily="34" charset="0"/>
              </a:rPr>
              <a:t> yang </a:t>
            </a:r>
            <a:r>
              <a:rPr lang="en-US" sz="1600" dirty="0" err="1">
                <a:latin typeface="Helvetica Neue"/>
                <a:cs typeface="Arial" panose="020B0604020202020204" pitchFamily="34" charset="0"/>
              </a:rPr>
              <a:t>sukses</a:t>
            </a:r>
            <a:r>
              <a:rPr lang="en-US" sz="1600" dirty="0">
                <a:latin typeface="Helvetica Neue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Helvetica Neue"/>
                <a:cs typeface="Arial" panose="020B0604020202020204" pitchFamily="34" charset="0"/>
              </a:rPr>
              <a:t>adalah</a:t>
            </a:r>
            <a:r>
              <a:rPr lang="en-US" sz="1600" dirty="0">
                <a:latin typeface="Helvetica Neue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Helvetica Neue"/>
                <a:cs typeface="Arial" panose="020B0604020202020204" pitchFamily="34" charset="0"/>
              </a:rPr>
              <a:t>ujian</a:t>
            </a:r>
            <a:r>
              <a:rPr lang="en-US" sz="1600" dirty="0">
                <a:latin typeface="Helvetica Neue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Helvetica Neue"/>
                <a:cs typeface="Arial" panose="020B0604020202020204" pitchFamily="34" charset="0"/>
              </a:rPr>
              <a:t>nasional</a:t>
            </a:r>
            <a:r>
              <a:rPr lang="en-US" sz="1600" dirty="0">
                <a:latin typeface="Helvetica Neue"/>
                <a:cs typeface="Arial" panose="020B0604020202020204" pitchFamily="34" charset="0"/>
              </a:rPr>
              <a:t> yang </a:t>
            </a:r>
            <a:r>
              <a:rPr lang="en-US" sz="1600" dirty="0" err="1">
                <a:latin typeface="Helvetica Neue"/>
                <a:cs typeface="Arial" panose="020B0604020202020204" pitchFamily="34" charset="0"/>
              </a:rPr>
              <a:t>jujur</a:t>
            </a:r>
            <a:r>
              <a:rPr lang="en-US" sz="1600" dirty="0">
                <a:latin typeface="Helvetica Neue"/>
                <a:cs typeface="Arial" panose="020B0604020202020204" pitchFamily="34" charset="0"/>
              </a:rPr>
              <a:t>. </a:t>
            </a:r>
            <a:r>
              <a:rPr lang="en-US" sz="1600" dirty="0" err="1">
                <a:latin typeface="Helvetica Neue"/>
                <a:cs typeface="Arial" panose="020B0604020202020204" pitchFamily="34" charset="0"/>
              </a:rPr>
              <a:t>Tanggung</a:t>
            </a:r>
            <a:r>
              <a:rPr lang="en-US" sz="1600" dirty="0">
                <a:latin typeface="Helvetica Neue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Helvetica Neue"/>
                <a:cs typeface="Arial" panose="020B0604020202020204" pitchFamily="34" charset="0"/>
              </a:rPr>
              <a:t>jawab</a:t>
            </a:r>
            <a:r>
              <a:rPr lang="en-US" sz="1600" dirty="0">
                <a:latin typeface="Helvetica Neue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Helvetica Neue"/>
                <a:cs typeface="Arial" panose="020B0604020202020204" pitchFamily="34" charset="0"/>
              </a:rPr>
              <a:t>penyelenggaraan</a:t>
            </a:r>
            <a:r>
              <a:rPr lang="en-US" sz="1600" dirty="0">
                <a:latin typeface="Helvetica Neue"/>
                <a:cs typeface="Arial" panose="020B0604020202020204" pitchFamily="34" charset="0"/>
              </a:rPr>
              <a:t> UN yang </a:t>
            </a:r>
            <a:r>
              <a:rPr lang="en-US" sz="1600" dirty="0" err="1">
                <a:latin typeface="Helvetica Neue"/>
                <a:cs typeface="Arial" panose="020B0604020202020204" pitchFamily="34" charset="0"/>
              </a:rPr>
              <a:t>jujur</a:t>
            </a:r>
            <a:r>
              <a:rPr lang="en-US" sz="1600" dirty="0">
                <a:latin typeface="Helvetica Neue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Helvetica Neue"/>
                <a:cs typeface="Arial" panose="020B0604020202020204" pitchFamily="34" charset="0"/>
              </a:rPr>
              <a:t>adalah</a:t>
            </a:r>
            <a:r>
              <a:rPr lang="en-US" sz="1600" dirty="0">
                <a:latin typeface="Helvetica Neue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Helvetica Neue"/>
                <a:cs typeface="Arial" panose="020B0604020202020204" pitchFamily="34" charset="0"/>
              </a:rPr>
              <a:t>tanggung</a:t>
            </a:r>
            <a:r>
              <a:rPr lang="en-US" sz="1600" dirty="0">
                <a:latin typeface="Helvetica Neue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Helvetica Neue"/>
                <a:cs typeface="Arial" panose="020B0604020202020204" pitchFamily="34" charset="0"/>
              </a:rPr>
              <a:t>jawab</a:t>
            </a:r>
            <a:r>
              <a:rPr lang="en-US" sz="1600" dirty="0">
                <a:latin typeface="Helvetica Neue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Helvetica Neue"/>
                <a:cs typeface="Arial" panose="020B0604020202020204" pitchFamily="34" charset="0"/>
              </a:rPr>
              <a:t>bersama</a:t>
            </a:r>
            <a:r>
              <a:rPr lang="en-US" sz="1600" dirty="0">
                <a:latin typeface="Helvetica Neue"/>
                <a:cs typeface="Arial" panose="020B0604020202020204" pitchFamily="34" charset="0"/>
              </a:rPr>
              <a:t>. </a:t>
            </a:r>
            <a:endParaRPr lang="en-US" sz="2000" dirty="0">
              <a:latin typeface="Helvetica Neue"/>
              <a:cs typeface="Arial" panose="020B0604020202020204" pitchFamily="34" charset="0"/>
            </a:endParaRPr>
          </a:p>
          <a:p>
            <a:pPr marL="287338" indent="-287338">
              <a:buNone/>
            </a:pPr>
            <a:r>
              <a:rPr lang="en-US" sz="2400" b="1" dirty="0">
                <a:solidFill>
                  <a:srgbClr val="3280CD"/>
                </a:solidFill>
                <a:latin typeface="Helvetica Neue"/>
              </a:rPr>
              <a:t>c. </a:t>
            </a:r>
            <a:r>
              <a:rPr lang="en-US" sz="2400" b="1" dirty="0" err="1">
                <a:solidFill>
                  <a:srgbClr val="3280CD"/>
                </a:solidFill>
                <a:latin typeface="Helvetica Neue"/>
              </a:rPr>
              <a:t>Ujian</a:t>
            </a:r>
            <a:r>
              <a:rPr lang="en-US" sz="2400" b="1" dirty="0">
                <a:solidFill>
                  <a:srgbClr val="3280CD"/>
                </a:solidFill>
                <a:latin typeface="Helvetica Neue"/>
              </a:rPr>
              <a:t> </a:t>
            </a:r>
            <a:r>
              <a:rPr lang="en-US" sz="2400" b="1" dirty="0" err="1">
                <a:solidFill>
                  <a:srgbClr val="3280CD"/>
                </a:solidFill>
                <a:latin typeface="Helvetica Neue"/>
              </a:rPr>
              <a:t>sebagai</a:t>
            </a:r>
            <a:r>
              <a:rPr lang="en-US" sz="2400" b="1" dirty="0">
                <a:solidFill>
                  <a:srgbClr val="3280CD"/>
                </a:solidFill>
                <a:latin typeface="Helvetica Neue"/>
              </a:rPr>
              <a:t> </a:t>
            </a:r>
            <a:r>
              <a:rPr lang="en-US" sz="2400" b="1" dirty="0" err="1">
                <a:solidFill>
                  <a:srgbClr val="3280CD"/>
                </a:solidFill>
                <a:latin typeface="Helvetica Neue"/>
              </a:rPr>
              <a:t>Bagian</a:t>
            </a:r>
            <a:r>
              <a:rPr lang="en-US" sz="2400" b="1" dirty="0">
                <a:solidFill>
                  <a:srgbClr val="3280CD"/>
                </a:solidFill>
                <a:latin typeface="Helvetica Neue"/>
              </a:rPr>
              <a:t> </a:t>
            </a:r>
            <a:r>
              <a:rPr lang="en-US" sz="2400" b="1" dirty="0" err="1">
                <a:solidFill>
                  <a:srgbClr val="3280CD"/>
                </a:solidFill>
                <a:latin typeface="Helvetica Neue"/>
              </a:rPr>
              <a:t>dari</a:t>
            </a:r>
            <a:r>
              <a:rPr lang="en-US" sz="2400" b="1" dirty="0">
                <a:solidFill>
                  <a:srgbClr val="3280CD"/>
                </a:solidFill>
                <a:latin typeface="Helvetica Neue"/>
              </a:rPr>
              <a:t> </a:t>
            </a:r>
            <a:r>
              <a:rPr lang="en-US" sz="2400" b="1" dirty="0" err="1">
                <a:solidFill>
                  <a:srgbClr val="3280CD"/>
                </a:solidFill>
                <a:latin typeface="Helvetica Neue"/>
              </a:rPr>
              <a:t>Pendidikan</a:t>
            </a:r>
            <a:r>
              <a:rPr lang="en-US" sz="2400" b="1" dirty="0">
                <a:solidFill>
                  <a:srgbClr val="3280CD"/>
                </a:solidFill>
                <a:latin typeface="Helvetica Neue"/>
              </a:rPr>
              <a:t> </a:t>
            </a:r>
            <a:r>
              <a:rPr lang="en-US" sz="2400" b="1" dirty="0" err="1">
                <a:solidFill>
                  <a:srgbClr val="3280CD"/>
                </a:solidFill>
                <a:latin typeface="Helvetica Neue"/>
              </a:rPr>
              <a:t>dan</a:t>
            </a:r>
            <a:r>
              <a:rPr lang="en-US" sz="2400" b="1" dirty="0">
                <a:solidFill>
                  <a:srgbClr val="3280CD"/>
                </a:solidFill>
                <a:latin typeface="Helvetica Neue"/>
              </a:rPr>
              <a:t> </a:t>
            </a:r>
            <a:r>
              <a:rPr lang="en-US" sz="2400" b="1" dirty="0" err="1">
                <a:solidFill>
                  <a:srgbClr val="3280CD"/>
                </a:solidFill>
                <a:latin typeface="Helvetica Neue"/>
              </a:rPr>
              <a:t>Mendorong</a:t>
            </a:r>
            <a:r>
              <a:rPr lang="en-US" sz="2400" b="1" dirty="0">
                <a:solidFill>
                  <a:srgbClr val="3280CD"/>
                </a:solidFill>
                <a:latin typeface="Helvetica Neue"/>
              </a:rPr>
              <a:t> </a:t>
            </a:r>
            <a:r>
              <a:rPr lang="en-US" sz="2400" b="1" dirty="0" err="1">
                <a:solidFill>
                  <a:srgbClr val="3280CD"/>
                </a:solidFill>
                <a:latin typeface="Helvetica Neue"/>
              </a:rPr>
              <a:t>Siswa</a:t>
            </a:r>
            <a:r>
              <a:rPr lang="en-US" sz="2400" b="1" dirty="0">
                <a:solidFill>
                  <a:srgbClr val="3280CD"/>
                </a:solidFill>
                <a:latin typeface="Helvetica Neue"/>
              </a:rPr>
              <a:t> </a:t>
            </a:r>
            <a:r>
              <a:rPr lang="en-US" sz="2400" b="1" dirty="0" err="1">
                <a:solidFill>
                  <a:srgbClr val="3280CD"/>
                </a:solidFill>
                <a:latin typeface="Helvetica Neue"/>
              </a:rPr>
              <a:t>Berpikir</a:t>
            </a:r>
            <a:r>
              <a:rPr lang="en-US" sz="2400" b="1" dirty="0">
                <a:solidFill>
                  <a:srgbClr val="3280CD"/>
                </a:solidFill>
                <a:latin typeface="Helvetica Neue"/>
              </a:rPr>
              <a:t> </a:t>
            </a:r>
            <a:r>
              <a:rPr lang="en-US" sz="2400" b="1" dirty="0" err="1">
                <a:solidFill>
                  <a:srgbClr val="3280CD"/>
                </a:solidFill>
                <a:latin typeface="Helvetica Neue"/>
              </a:rPr>
              <a:t>Kritis</a:t>
            </a:r>
            <a:endParaRPr lang="en-US" sz="2400" b="1" dirty="0">
              <a:solidFill>
                <a:srgbClr val="3280CD"/>
              </a:solidFill>
              <a:latin typeface="Helvetica Neue"/>
            </a:endParaRPr>
          </a:p>
          <a:p>
            <a:pPr marL="287338" indent="-287338" algn="just">
              <a:buNone/>
            </a:pPr>
            <a:r>
              <a:rPr lang="en-US" sz="1600" dirty="0">
                <a:latin typeface="Helvetica Neue"/>
                <a:ea typeface="Franklin Gothic Book" charset="0"/>
                <a:cs typeface="Arial" panose="020B0604020202020204" pitchFamily="34" charset="0"/>
              </a:rPr>
              <a:t>	UN </a:t>
            </a:r>
            <a:r>
              <a:rPr lang="en-US" sz="1600" dirty="0" err="1">
                <a:latin typeface="Helvetica Neue"/>
                <a:ea typeface="Franklin Gothic Book" charset="0"/>
                <a:cs typeface="Arial" panose="020B0604020202020204" pitchFamily="34" charset="0"/>
              </a:rPr>
              <a:t>dan</a:t>
            </a:r>
            <a:r>
              <a:rPr lang="en-US" sz="1600" dirty="0">
                <a:latin typeface="Helvetica Neue"/>
                <a:ea typeface="Franklin Gothic Book" charset="0"/>
                <a:cs typeface="Arial" panose="020B0604020202020204" pitchFamily="34" charset="0"/>
              </a:rPr>
              <a:t> USBN </a:t>
            </a:r>
            <a:r>
              <a:rPr lang="en-US" sz="1600" dirty="0" err="1">
                <a:latin typeface="Helvetica Neue"/>
                <a:ea typeface="Franklin Gothic Book" charset="0"/>
                <a:cs typeface="Arial" panose="020B0604020202020204" pitchFamily="34" charset="0"/>
              </a:rPr>
              <a:t>adalah</a:t>
            </a:r>
            <a:r>
              <a:rPr lang="en-US" sz="1600" dirty="0">
                <a:latin typeface="Helvetica Neue"/>
                <a:ea typeface="Franklin Gothic Book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Helvetica Neue"/>
                <a:ea typeface="Franklin Gothic Book" charset="0"/>
                <a:cs typeface="Arial" panose="020B0604020202020204" pitchFamily="34" charset="0"/>
              </a:rPr>
              <a:t>bagian</a:t>
            </a:r>
            <a:r>
              <a:rPr lang="en-US" sz="1600" dirty="0">
                <a:latin typeface="Helvetica Neue"/>
                <a:ea typeface="Franklin Gothic Book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Helvetica Neue"/>
                <a:ea typeface="Franklin Gothic Book" charset="0"/>
                <a:cs typeface="Arial" panose="020B0604020202020204" pitchFamily="34" charset="0"/>
              </a:rPr>
              <a:t>dari</a:t>
            </a:r>
            <a:r>
              <a:rPr lang="en-US" sz="1600" dirty="0">
                <a:latin typeface="Helvetica Neue"/>
                <a:ea typeface="Franklin Gothic Book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Helvetica Neue"/>
                <a:ea typeface="Franklin Gothic Book" charset="0"/>
                <a:cs typeface="Arial" panose="020B0604020202020204" pitchFamily="34" charset="0"/>
              </a:rPr>
              <a:t>pendidikan</a:t>
            </a:r>
            <a:r>
              <a:rPr lang="en-US" sz="1600" dirty="0">
                <a:latin typeface="Helvetica Neue"/>
                <a:ea typeface="Franklin Gothic Book" charset="0"/>
                <a:cs typeface="Arial" panose="020B0604020202020204" pitchFamily="34" charset="0"/>
              </a:rPr>
              <a:t>, m</a:t>
            </a:r>
            <a:r>
              <a:rPr lang="id-ID" sz="1600" dirty="0">
                <a:latin typeface="Helvetica Neue"/>
                <a:ea typeface="Franklin Gothic Book" charset="0"/>
                <a:cs typeface="Franklin Gothic Book" charset="0"/>
              </a:rPr>
              <a:t>aka hindarkan dan cegah semua upaya yang mengarah pada ketidakjujuran, karena itu jelas akan mengingkari </a:t>
            </a:r>
            <a:r>
              <a:rPr lang="id-ID" sz="1600" b="1" dirty="0">
                <a:latin typeface="Helvetica Neue"/>
                <a:ea typeface="Franklin Gothic Book" charset="0"/>
                <a:cs typeface="Franklin Gothic Book" charset="0"/>
              </a:rPr>
              <a:t>hakekat pendidikan</a:t>
            </a:r>
            <a:r>
              <a:rPr lang="id-ID" sz="1600" dirty="0">
                <a:latin typeface="Helvetica Neue"/>
                <a:ea typeface="Franklin Gothic Book" charset="0"/>
                <a:cs typeface="Franklin Gothic Book" charset="0"/>
              </a:rPr>
              <a:t>.</a:t>
            </a:r>
            <a:r>
              <a:rPr lang="en-US" sz="1600" dirty="0">
                <a:latin typeface="Helvetica Neue"/>
                <a:ea typeface="Franklin Gothic Book" charset="0"/>
                <a:cs typeface="Franklin Gothic Book" charset="0"/>
              </a:rPr>
              <a:t> </a:t>
            </a:r>
            <a:r>
              <a:rPr lang="en-US" sz="1600" b="1" dirty="0" err="1">
                <a:latin typeface="Helvetica Neue"/>
                <a:ea typeface="Franklin Gothic Book" charset="0"/>
                <a:cs typeface="Franklin Gothic Book" charset="0"/>
              </a:rPr>
              <a:t>Soal</a:t>
            </a:r>
            <a:r>
              <a:rPr lang="en-US" sz="1600" b="1" dirty="0">
                <a:latin typeface="Helvetica Neue"/>
                <a:ea typeface="Franklin Gothic Book" charset="0"/>
                <a:cs typeface="Franklin Gothic Book" charset="0"/>
              </a:rPr>
              <a:t> </a:t>
            </a:r>
            <a:r>
              <a:rPr lang="en-US" sz="1600" b="1" dirty="0" err="1"/>
              <a:t>esai</a:t>
            </a:r>
            <a:r>
              <a:rPr lang="en-US" sz="1600" b="1" dirty="0"/>
              <a:t> </a:t>
            </a:r>
            <a:r>
              <a:rPr lang="en-US" sz="1600" dirty="0" err="1"/>
              <a:t>bertujuan</a:t>
            </a:r>
            <a:r>
              <a:rPr lang="en-US" sz="1600" dirty="0"/>
              <a:t> </a:t>
            </a:r>
            <a:r>
              <a:rPr lang="en-US" sz="1600" dirty="0" err="1"/>
              <a:t>untuk</a:t>
            </a:r>
            <a:r>
              <a:rPr lang="en-US" sz="1600" dirty="0"/>
              <a:t> </a:t>
            </a:r>
            <a:r>
              <a:rPr lang="en-US" sz="1600" dirty="0" err="1"/>
              <a:t>menggali</a:t>
            </a:r>
            <a:r>
              <a:rPr lang="en-US" sz="1600" dirty="0"/>
              <a:t> </a:t>
            </a:r>
            <a:r>
              <a:rPr lang="en-US" sz="1600" dirty="0" err="1"/>
              <a:t>kemampuan</a:t>
            </a:r>
            <a:r>
              <a:rPr lang="en-US" sz="1600" dirty="0"/>
              <a:t> </a:t>
            </a:r>
            <a:r>
              <a:rPr lang="en-US" sz="1600" dirty="0" err="1"/>
              <a:t>siswa</a:t>
            </a:r>
            <a:r>
              <a:rPr lang="en-US" sz="1600" dirty="0"/>
              <a:t> agar </a:t>
            </a:r>
            <a:r>
              <a:rPr lang="en-US" sz="1600" dirty="0" err="1"/>
              <a:t>berlatih</a:t>
            </a:r>
            <a:r>
              <a:rPr lang="en-US" sz="1600" dirty="0"/>
              <a:t> </a:t>
            </a:r>
            <a:r>
              <a:rPr lang="en-US" sz="1600" dirty="0" err="1"/>
              <a:t>berpikir</a:t>
            </a:r>
            <a:r>
              <a:rPr lang="en-US" sz="1600" dirty="0"/>
              <a:t> </a:t>
            </a:r>
            <a:r>
              <a:rPr lang="en-US" sz="1600" dirty="0" err="1"/>
              <a:t>kritis</a:t>
            </a:r>
            <a:r>
              <a:rPr lang="en-US" sz="1600" dirty="0"/>
              <a:t>.</a:t>
            </a:r>
            <a:endParaRPr lang="en-US" sz="1600" dirty="0">
              <a:latin typeface="Helvetica Neue"/>
              <a:ea typeface="Franklin Gothic Book" charset="0"/>
              <a:cs typeface="Franklin Gothic Book" charset="0"/>
            </a:endParaRPr>
          </a:p>
          <a:p>
            <a:pPr marL="287338" indent="-287338">
              <a:buNone/>
            </a:pPr>
            <a:r>
              <a:rPr lang="en-US" sz="2400" b="1" dirty="0">
                <a:solidFill>
                  <a:srgbClr val="3280CD"/>
                </a:solidFill>
                <a:latin typeface="Helvetica Neue"/>
              </a:rPr>
              <a:t>d. </a:t>
            </a:r>
            <a:r>
              <a:rPr lang="en-US" sz="2400" b="1" dirty="0" err="1">
                <a:solidFill>
                  <a:srgbClr val="3280CD"/>
                </a:solidFill>
                <a:latin typeface="Helvetica Neue"/>
              </a:rPr>
              <a:t>Jadikan</a:t>
            </a:r>
            <a:r>
              <a:rPr lang="en-US" sz="2400" b="1" dirty="0">
                <a:solidFill>
                  <a:srgbClr val="3280CD"/>
                </a:solidFill>
                <a:latin typeface="Helvetica Neue"/>
              </a:rPr>
              <a:t> </a:t>
            </a:r>
            <a:r>
              <a:rPr lang="en-US" sz="2400" b="1" dirty="0" err="1">
                <a:solidFill>
                  <a:srgbClr val="3280CD"/>
                </a:solidFill>
                <a:latin typeface="Helvetica Neue"/>
              </a:rPr>
              <a:t>Hasil</a:t>
            </a:r>
            <a:r>
              <a:rPr lang="en-US" sz="2400" b="1" dirty="0">
                <a:solidFill>
                  <a:srgbClr val="3280CD"/>
                </a:solidFill>
                <a:latin typeface="Helvetica Neue"/>
              </a:rPr>
              <a:t> </a:t>
            </a:r>
            <a:r>
              <a:rPr lang="en-US" sz="2400" b="1" dirty="0" err="1">
                <a:solidFill>
                  <a:srgbClr val="3280CD"/>
                </a:solidFill>
                <a:latin typeface="Helvetica Neue"/>
              </a:rPr>
              <a:t>Ujian</a:t>
            </a:r>
            <a:r>
              <a:rPr lang="en-US" sz="2400" b="1" dirty="0">
                <a:solidFill>
                  <a:srgbClr val="3280CD"/>
                </a:solidFill>
                <a:latin typeface="Helvetica Neue"/>
              </a:rPr>
              <a:t> </a:t>
            </a:r>
            <a:r>
              <a:rPr lang="en-US" sz="2400" b="1" dirty="0" err="1">
                <a:solidFill>
                  <a:srgbClr val="3280CD"/>
                </a:solidFill>
                <a:latin typeface="Helvetica Neue"/>
              </a:rPr>
              <a:t>atau</a:t>
            </a:r>
            <a:r>
              <a:rPr lang="en-US" sz="2400" b="1" dirty="0">
                <a:solidFill>
                  <a:srgbClr val="3280CD"/>
                </a:solidFill>
                <a:latin typeface="Helvetica Neue"/>
              </a:rPr>
              <a:t> </a:t>
            </a:r>
            <a:r>
              <a:rPr lang="en-US" sz="2400" b="1" dirty="0" err="1">
                <a:solidFill>
                  <a:srgbClr val="3280CD"/>
                </a:solidFill>
                <a:latin typeface="Helvetica Neue"/>
              </a:rPr>
              <a:t>Evaluasi</a:t>
            </a:r>
            <a:r>
              <a:rPr lang="en-US" sz="2400" b="1" dirty="0">
                <a:solidFill>
                  <a:srgbClr val="3280CD"/>
                </a:solidFill>
                <a:latin typeface="Helvetica Neue"/>
              </a:rPr>
              <a:t> </a:t>
            </a:r>
            <a:r>
              <a:rPr lang="en-US" sz="2400" b="1" dirty="0" err="1">
                <a:solidFill>
                  <a:srgbClr val="3280CD"/>
                </a:solidFill>
                <a:latin typeface="Helvetica Neue"/>
              </a:rPr>
              <a:t>sebagai</a:t>
            </a:r>
            <a:r>
              <a:rPr lang="en-US" sz="2400" b="1" dirty="0">
                <a:solidFill>
                  <a:srgbClr val="3280CD"/>
                </a:solidFill>
                <a:latin typeface="Helvetica Neue"/>
              </a:rPr>
              <a:t> “</a:t>
            </a:r>
            <a:r>
              <a:rPr lang="en-US" sz="2400" b="1" dirty="0" err="1">
                <a:solidFill>
                  <a:srgbClr val="3280CD"/>
                </a:solidFill>
                <a:latin typeface="Helvetica Neue"/>
              </a:rPr>
              <a:t>Cermin</a:t>
            </a:r>
            <a:r>
              <a:rPr lang="en-US" sz="2400" b="1" dirty="0">
                <a:solidFill>
                  <a:srgbClr val="3280CD"/>
                </a:solidFill>
                <a:latin typeface="Helvetica Neue"/>
              </a:rPr>
              <a:t>” </a:t>
            </a:r>
            <a:r>
              <a:rPr lang="en-US" sz="2400" b="1" dirty="0" err="1">
                <a:solidFill>
                  <a:srgbClr val="3280CD"/>
                </a:solidFill>
                <a:latin typeface="Helvetica Neue"/>
              </a:rPr>
              <a:t>dan</a:t>
            </a:r>
            <a:r>
              <a:rPr lang="en-US" sz="2400" b="1" dirty="0">
                <a:solidFill>
                  <a:srgbClr val="3280CD"/>
                </a:solidFill>
                <a:latin typeface="Helvetica Neue"/>
              </a:rPr>
              <a:t> </a:t>
            </a:r>
            <a:r>
              <a:rPr lang="en-US" sz="2400" b="1" dirty="0" err="1">
                <a:solidFill>
                  <a:srgbClr val="3280CD"/>
                </a:solidFill>
                <a:latin typeface="Helvetica Neue"/>
              </a:rPr>
              <a:t>Perbaikan</a:t>
            </a:r>
            <a:endParaRPr lang="en-US" sz="2400" b="1" dirty="0">
              <a:solidFill>
                <a:srgbClr val="3280CD"/>
              </a:solidFill>
              <a:latin typeface="Helvetica Neue"/>
            </a:endParaRPr>
          </a:p>
          <a:p>
            <a:pPr marL="287338" indent="-287338" algn="just">
              <a:buNone/>
            </a:pPr>
            <a:r>
              <a:rPr lang="en-US" sz="1600" dirty="0">
                <a:latin typeface="Helvetica Neue"/>
                <a:ea typeface="Franklin Gothic Book" charset="0"/>
                <a:cs typeface="Arial" panose="020B0604020202020204" pitchFamily="34" charset="0"/>
              </a:rPr>
              <a:t>	</a:t>
            </a:r>
            <a:r>
              <a:rPr lang="id-ID" sz="1600" dirty="0">
                <a:latin typeface="Helvetica Neue"/>
                <a:ea typeface="Franklin Gothic Book" charset="0"/>
                <a:cs typeface="Franklin Gothic Book" charset="0"/>
              </a:rPr>
              <a:t>Jadikan hasil-hasil ujian dan evaluasi bagi anak didik sebagai </a:t>
            </a:r>
            <a:r>
              <a:rPr lang="id-ID" sz="1600" b="1" dirty="0">
                <a:latin typeface="Helvetica Neue"/>
                <a:ea typeface="Franklin Gothic Book" charset="0"/>
                <a:cs typeface="Franklin Gothic Book" charset="0"/>
              </a:rPr>
              <a:t>"cermin" </a:t>
            </a:r>
            <a:r>
              <a:rPr lang="id-ID" sz="1600" dirty="0">
                <a:latin typeface="Helvetica Neue"/>
                <a:ea typeface="Franklin Gothic Book" charset="0"/>
                <a:cs typeface="Franklin Gothic Book" charset="0"/>
              </a:rPr>
              <a:t>yang memberi gambaran apa adanya, </a:t>
            </a:r>
            <a:r>
              <a:rPr lang="en-US" sz="1600" dirty="0" err="1">
                <a:latin typeface="Helvetica Neue"/>
                <a:ea typeface="Franklin Gothic Book" charset="0"/>
                <a:cs typeface="Franklin Gothic Book" charset="0"/>
              </a:rPr>
              <a:t>dan</a:t>
            </a:r>
            <a:r>
              <a:rPr lang="en-US" sz="1600" dirty="0">
                <a:latin typeface="Helvetica Neue"/>
                <a:ea typeface="Franklin Gothic Book" charset="0"/>
                <a:cs typeface="Franklin Gothic Book" charset="0"/>
              </a:rPr>
              <a:t> m</a:t>
            </a:r>
            <a:r>
              <a:rPr lang="id-ID" sz="1600" dirty="0">
                <a:latin typeface="Helvetica Neue"/>
                <a:ea typeface="Franklin Gothic Book" charset="0"/>
                <a:cs typeface="Franklin Gothic Book" charset="0"/>
              </a:rPr>
              <a:t>anfaatkan hasil-hasil penilaian untuk melakukan </a:t>
            </a:r>
            <a:r>
              <a:rPr lang="id-ID" sz="1600" b="1" dirty="0">
                <a:latin typeface="Helvetica Neue"/>
                <a:ea typeface="Franklin Gothic Book" charset="0"/>
                <a:cs typeface="Franklin Gothic Book" charset="0"/>
              </a:rPr>
              <a:t>perbaikan secara berkelanjutan</a:t>
            </a:r>
            <a:r>
              <a:rPr lang="id-ID" sz="1600" dirty="0">
                <a:latin typeface="Helvetica Neue"/>
                <a:ea typeface="Franklin Gothic Book" charset="0"/>
                <a:cs typeface="Franklin Gothic Book" charset="0"/>
              </a:rPr>
              <a:t>.</a:t>
            </a:r>
          </a:p>
          <a:p>
            <a:pPr marL="287338" indent="-287338" algn="just">
              <a:buNone/>
            </a:pPr>
            <a:endParaRPr lang="en-US" sz="1600" dirty="0">
              <a:latin typeface="Helvetica Neue"/>
              <a:cs typeface="Arial" panose="020B0604020202020204" pitchFamily="34" charset="0"/>
            </a:endParaRPr>
          </a:p>
          <a:p>
            <a:pPr marL="287338" indent="-287338" algn="just">
              <a:buNone/>
            </a:pPr>
            <a:endParaRPr lang="en-US" sz="1600" dirty="0">
              <a:latin typeface="Helvetica Neue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Helvetica Neue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236" y="302567"/>
            <a:ext cx="524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77AC0"/>
                </a:solidFill>
                <a:latin typeface="Helvetica Neue" charset="0"/>
                <a:ea typeface="Helvetica Neue" charset="0"/>
                <a:cs typeface="Helvetica Neue" charset="0"/>
              </a:rPr>
              <a:t>ARAHAN MENDIKBUD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0" y="816676"/>
            <a:ext cx="5612489" cy="72324"/>
            <a:chOff x="0" y="2631522"/>
            <a:chExt cx="15040549" cy="828013"/>
          </a:xfrm>
        </p:grpSpPr>
        <p:grpSp>
          <p:nvGrpSpPr>
            <p:cNvPr id="13" name="Group 12"/>
            <p:cNvGrpSpPr/>
            <p:nvPr/>
          </p:nvGrpSpPr>
          <p:grpSpPr>
            <a:xfrm>
              <a:off x="0" y="2632049"/>
              <a:ext cx="10872788" cy="827486"/>
              <a:chOff x="3886200" y="942975"/>
              <a:chExt cx="6986588" cy="628650"/>
            </a:xfrm>
            <a:solidFill>
              <a:srgbClr val="277AC0"/>
            </a:solidFill>
          </p:grpSpPr>
          <p:sp>
            <p:nvSpPr>
              <p:cNvPr id="15" name="Rectangle 14"/>
              <p:cNvSpPr/>
              <p:nvPr/>
            </p:nvSpPr>
            <p:spPr>
              <a:xfrm>
                <a:off x="3886200" y="942975"/>
                <a:ext cx="4686300" cy="6286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77750" indent="-277750" algn="ctr">
                  <a:buFont typeface="+mj-lt"/>
                  <a:buAutoNum type="arabicPeriod"/>
                </a:pPr>
                <a:endParaRPr lang="en-US" sz="1291"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16" name="Parallelogram 15"/>
              <p:cNvSpPr/>
              <p:nvPr/>
            </p:nvSpPr>
            <p:spPr>
              <a:xfrm>
                <a:off x="7529513" y="942975"/>
                <a:ext cx="3343275" cy="628650"/>
              </a:xfrm>
              <a:prstGeom prst="parallelogram">
                <a:avLst>
                  <a:gd name="adj" fmla="val 7045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77750" indent="-277750" algn="ctr">
                  <a:buFont typeface="+mj-lt"/>
                  <a:buAutoNum type="arabicPeriod"/>
                </a:pPr>
                <a:endParaRPr lang="en-US" sz="1291"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  <p:sp>
          <p:nvSpPr>
            <p:cNvPr id="14" name="Parallelogram 13"/>
            <p:cNvSpPr/>
            <p:nvPr/>
          </p:nvSpPr>
          <p:spPr>
            <a:xfrm>
              <a:off x="10276643" y="2631522"/>
              <a:ext cx="4763906" cy="828013"/>
            </a:xfrm>
            <a:prstGeom prst="parallelogram">
              <a:avLst>
                <a:gd name="adj" fmla="val 70455"/>
              </a:avLst>
            </a:prstGeom>
            <a:solidFill>
              <a:srgbClr val="F5A3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77750" indent="-277750" algn="ctr">
                <a:buFont typeface="+mj-lt"/>
                <a:buAutoNum type="arabicPeriod"/>
              </a:pPr>
              <a:endParaRPr lang="en-US" sz="1291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353" y="249663"/>
            <a:ext cx="1658164" cy="162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941118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091693"/>
            <a:ext cx="12192000" cy="5766307"/>
          </a:xfrm>
          <a:prstGeom prst="rect">
            <a:avLst/>
          </a:prstGeom>
          <a:solidFill>
            <a:srgbClr val="4B8D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5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04773" y="293082"/>
            <a:ext cx="11876391" cy="6600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id-ID" sz="3000" b="1" dirty="0">
                <a:solidFill>
                  <a:srgbClr val="0070C0"/>
                </a:solidFill>
                <a:latin typeface="Helvetica Neue" charset="0"/>
                <a:ea typeface="Helvetica Neue" charset="0"/>
                <a:cs typeface="Helvetica Neue" charset="0"/>
              </a:rPr>
              <a:t>PETA JALAN IMPLEMENTASI PPK</a:t>
            </a:r>
            <a:endParaRPr lang="en-AU" sz="3000" b="1" dirty="0">
              <a:solidFill>
                <a:srgbClr val="0070C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23" y="1091695"/>
            <a:ext cx="10945091" cy="56000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56120" y="3465549"/>
            <a:ext cx="227611" cy="1683969"/>
          </a:xfrm>
          <a:prstGeom prst="rect">
            <a:avLst/>
          </a:prstGeom>
          <a:solidFill>
            <a:srgbClr val="4B8D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5"/>
          </a:p>
        </p:txBody>
      </p:sp>
      <p:sp>
        <p:nvSpPr>
          <p:cNvPr id="6" name="Rectangle 5"/>
          <p:cNvSpPr/>
          <p:nvPr/>
        </p:nvSpPr>
        <p:spPr>
          <a:xfrm>
            <a:off x="3200949" y="5000476"/>
            <a:ext cx="75211" cy="69273"/>
          </a:xfrm>
          <a:prstGeom prst="rect">
            <a:avLst/>
          </a:prstGeom>
          <a:solidFill>
            <a:srgbClr val="F8BD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5"/>
          </a:p>
        </p:txBody>
      </p:sp>
      <p:sp>
        <p:nvSpPr>
          <p:cNvPr id="7" name="Rectangle 6"/>
          <p:cNvSpPr/>
          <p:nvPr/>
        </p:nvSpPr>
        <p:spPr>
          <a:xfrm>
            <a:off x="3200949" y="4640621"/>
            <a:ext cx="75211" cy="69273"/>
          </a:xfrm>
          <a:prstGeom prst="rect">
            <a:avLst/>
          </a:prstGeom>
          <a:solidFill>
            <a:srgbClr val="F8BD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5"/>
          </a:p>
        </p:txBody>
      </p:sp>
      <p:sp>
        <p:nvSpPr>
          <p:cNvPr id="8" name="Rectangle 7"/>
          <p:cNvSpPr/>
          <p:nvPr/>
        </p:nvSpPr>
        <p:spPr>
          <a:xfrm>
            <a:off x="3200949" y="4405093"/>
            <a:ext cx="75211" cy="69273"/>
          </a:xfrm>
          <a:prstGeom prst="rect">
            <a:avLst/>
          </a:prstGeom>
          <a:solidFill>
            <a:srgbClr val="F8BD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5"/>
          </a:p>
        </p:txBody>
      </p:sp>
      <p:sp>
        <p:nvSpPr>
          <p:cNvPr id="9" name="Rectangle 8"/>
          <p:cNvSpPr/>
          <p:nvPr/>
        </p:nvSpPr>
        <p:spPr>
          <a:xfrm>
            <a:off x="3194715" y="4221210"/>
            <a:ext cx="75211" cy="69273"/>
          </a:xfrm>
          <a:prstGeom prst="rect">
            <a:avLst/>
          </a:prstGeom>
          <a:solidFill>
            <a:srgbClr val="F8BD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5"/>
          </a:p>
        </p:txBody>
      </p:sp>
      <p:sp>
        <p:nvSpPr>
          <p:cNvPr id="10" name="Rectangle 9"/>
          <p:cNvSpPr/>
          <p:nvPr/>
        </p:nvSpPr>
        <p:spPr>
          <a:xfrm>
            <a:off x="3194715" y="4038916"/>
            <a:ext cx="75211" cy="69273"/>
          </a:xfrm>
          <a:prstGeom prst="rect">
            <a:avLst/>
          </a:prstGeom>
          <a:solidFill>
            <a:srgbClr val="F8BD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5"/>
          </a:p>
        </p:txBody>
      </p:sp>
      <p:sp>
        <p:nvSpPr>
          <p:cNvPr id="11" name="Rectangle 10"/>
          <p:cNvSpPr/>
          <p:nvPr/>
        </p:nvSpPr>
        <p:spPr>
          <a:xfrm>
            <a:off x="3191877" y="3825790"/>
            <a:ext cx="75211" cy="69273"/>
          </a:xfrm>
          <a:prstGeom prst="rect">
            <a:avLst/>
          </a:prstGeom>
          <a:solidFill>
            <a:srgbClr val="F8BD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5"/>
          </a:p>
        </p:txBody>
      </p:sp>
      <p:sp>
        <p:nvSpPr>
          <p:cNvPr id="12" name="Rectangle 11"/>
          <p:cNvSpPr/>
          <p:nvPr/>
        </p:nvSpPr>
        <p:spPr>
          <a:xfrm>
            <a:off x="3194715" y="3638842"/>
            <a:ext cx="75211" cy="69273"/>
          </a:xfrm>
          <a:prstGeom prst="rect">
            <a:avLst/>
          </a:prstGeom>
          <a:solidFill>
            <a:srgbClr val="F8BD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5"/>
          </a:p>
        </p:txBody>
      </p:sp>
      <p:sp>
        <p:nvSpPr>
          <p:cNvPr id="13" name="Rectangle 12"/>
          <p:cNvSpPr/>
          <p:nvPr/>
        </p:nvSpPr>
        <p:spPr>
          <a:xfrm>
            <a:off x="3194715" y="3465549"/>
            <a:ext cx="75211" cy="69273"/>
          </a:xfrm>
          <a:prstGeom prst="rect">
            <a:avLst/>
          </a:prstGeom>
          <a:solidFill>
            <a:srgbClr val="F8BD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5"/>
          </a:p>
        </p:txBody>
      </p:sp>
      <p:sp>
        <p:nvSpPr>
          <p:cNvPr id="17" name="Rectangle 16"/>
          <p:cNvSpPr/>
          <p:nvPr/>
        </p:nvSpPr>
        <p:spPr>
          <a:xfrm>
            <a:off x="3162353" y="5727942"/>
            <a:ext cx="227611" cy="989071"/>
          </a:xfrm>
          <a:prstGeom prst="rect">
            <a:avLst/>
          </a:prstGeom>
          <a:solidFill>
            <a:srgbClr val="4B8D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5"/>
          </a:p>
        </p:txBody>
      </p:sp>
      <p:sp>
        <p:nvSpPr>
          <p:cNvPr id="14" name="Rectangle 13"/>
          <p:cNvSpPr/>
          <p:nvPr/>
        </p:nvSpPr>
        <p:spPr>
          <a:xfrm>
            <a:off x="3191877" y="5777222"/>
            <a:ext cx="75211" cy="69273"/>
          </a:xfrm>
          <a:prstGeom prst="rect">
            <a:avLst/>
          </a:prstGeom>
          <a:solidFill>
            <a:srgbClr val="F8BD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5"/>
          </a:p>
        </p:txBody>
      </p:sp>
      <p:sp>
        <p:nvSpPr>
          <p:cNvPr id="15" name="Rectangle 14"/>
          <p:cNvSpPr/>
          <p:nvPr/>
        </p:nvSpPr>
        <p:spPr>
          <a:xfrm>
            <a:off x="3191877" y="6343690"/>
            <a:ext cx="75211" cy="69273"/>
          </a:xfrm>
          <a:prstGeom prst="rect">
            <a:avLst/>
          </a:prstGeom>
          <a:solidFill>
            <a:srgbClr val="F8BD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5"/>
          </a:p>
        </p:txBody>
      </p:sp>
      <p:sp>
        <p:nvSpPr>
          <p:cNvPr id="16" name="Rectangle 15"/>
          <p:cNvSpPr/>
          <p:nvPr/>
        </p:nvSpPr>
        <p:spPr>
          <a:xfrm>
            <a:off x="3191877" y="6551509"/>
            <a:ext cx="75211" cy="69273"/>
          </a:xfrm>
          <a:prstGeom prst="rect">
            <a:avLst/>
          </a:prstGeom>
          <a:solidFill>
            <a:srgbClr val="F8BD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5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4428988" y="3445017"/>
            <a:ext cx="3607837" cy="460527"/>
          </a:xfrm>
          <a:prstGeom prst="rect">
            <a:avLst/>
          </a:prstGeom>
          <a:solidFill>
            <a:srgbClr val="4B8D9D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id-ID" sz="1800" b="1" dirty="0">
                <a:solidFill>
                  <a:srgbClr val="F8BD10"/>
                </a:solidFill>
                <a:latin typeface="+mn-lt"/>
                <a:ea typeface="Helvetica Neue" charset="0"/>
                <a:cs typeface="Helvetica Neue" charset="0"/>
              </a:rPr>
              <a:t>Implementasi</a:t>
            </a:r>
          </a:p>
          <a:p>
            <a:pPr algn="ctr">
              <a:lnSpc>
                <a:spcPct val="100000"/>
              </a:lnSpc>
            </a:pPr>
            <a:r>
              <a:rPr lang="id-ID" sz="1800" b="1" dirty="0">
                <a:solidFill>
                  <a:srgbClr val="F8BD10"/>
                </a:solidFill>
                <a:latin typeface="+mn-lt"/>
                <a:ea typeface="Helvetica Neue" charset="0"/>
                <a:cs typeface="Helvetica Neue" charset="0"/>
              </a:rPr>
              <a:t>Mandiri dan Bertahap</a:t>
            </a:r>
            <a:endParaRPr lang="en-AU" sz="1800" b="1" dirty="0">
              <a:solidFill>
                <a:srgbClr val="F8BD10"/>
              </a:solidFill>
              <a:latin typeface="+mn-lt"/>
              <a:ea typeface="Helvetica Neue" charset="0"/>
              <a:cs typeface="Helvetica Neue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533166" y="3930036"/>
            <a:ext cx="2284015" cy="710585"/>
          </a:xfrm>
          <a:prstGeom prst="rect">
            <a:avLst/>
          </a:prstGeom>
          <a:solidFill>
            <a:srgbClr val="4B8D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5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53" t="74270" r="13594" b="17815"/>
          <a:stretch/>
        </p:blipFill>
        <p:spPr>
          <a:xfrm>
            <a:off x="6403502" y="6273017"/>
            <a:ext cx="5500255" cy="443223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533165" y="5149517"/>
            <a:ext cx="5982436" cy="710585"/>
          </a:xfrm>
          <a:prstGeom prst="rect">
            <a:avLst/>
          </a:prstGeom>
          <a:solidFill>
            <a:srgbClr val="4B8D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5"/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4394822" y="3945456"/>
            <a:ext cx="1756489" cy="833709"/>
          </a:xfrm>
          <a:prstGeom prst="rect">
            <a:avLst/>
          </a:prstGeom>
          <a:solidFill>
            <a:srgbClr val="4B8D9D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id-ID" sz="1300" b="1" dirty="0">
                <a:solidFill>
                  <a:srgbClr val="FFFFFF"/>
                </a:solidFill>
                <a:latin typeface="+mn-lt"/>
                <a:ea typeface="Helvetica Neue" charset="0"/>
                <a:cs typeface="Helvetica Neue" charset="0"/>
              </a:rPr>
              <a:t>Tahun 2017</a:t>
            </a:r>
          </a:p>
          <a:p>
            <a:pPr algn="r">
              <a:lnSpc>
                <a:spcPct val="100000"/>
              </a:lnSpc>
            </a:pPr>
            <a:r>
              <a:rPr lang="en-AU" sz="1300" dirty="0">
                <a:solidFill>
                  <a:srgbClr val="FFFFFF"/>
                </a:solidFill>
                <a:latin typeface="+mn-lt"/>
                <a:ea typeface="Helvetica Neue" charset="0"/>
                <a:cs typeface="Helvetica Neue" charset="0"/>
              </a:rPr>
              <a:t>SD </a:t>
            </a:r>
            <a:r>
              <a:rPr lang="en-AU" sz="1300" dirty="0" err="1">
                <a:solidFill>
                  <a:srgbClr val="FFFFFF"/>
                </a:solidFill>
                <a:latin typeface="+mn-lt"/>
                <a:ea typeface="Helvetica Neue" charset="0"/>
                <a:cs typeface="Helvetica Neue" charset="0"/>
              </a:rPr>
              <a:t>dan</a:t>
            </a:r>
            <a:r>
              <a:rPr lang="en-AU" sz="1300" dirty="0">
                <a:solidFill>
                  <a:srgbClr val="FFFFFF"/>
                </a:solidFill>
                <a:latin typeface="+mn-lt"/>
                <a:ea typeface="Helvetica Neue" charset="0"/>
                <a:cs typeface="Helvetica Neue" charset="0"/>
              </a:rPr>
              <a:t> SMP</a:t>
            </a:r>
          </a:p>
          <a:p>
            <a:pPr algn="r">
              <a:lnSpc>
                <a:spcPct val="100000"/>
              </a:lnSpc>
            </a:pPr>
            <a:r>
              <a:rPr lang="en-AU" sz="1300" dirty="0" err="1">
                <a:solidFill>
                  <a:srgbClr val="FFFFFF"/>
                </a:solidFill>
                <a:latin typeface="+mn-lt"/>
                <a:ea typeface="Helvetica Neue" charset="0"/>
                <a:cs typeface="Helvetica Neue" charset="0"/>
              </a:rPr>
              <a:t>dari</a:t>
            </a:r>
            <a:r>
              <a:rPr lang="en-AU" sz="1300" dirty="0">
                <a:solidFill>
                  <a:srgbClr val="FFFFFF"/>
                </a:solidFill>
                <a:latin typeface="+mn-lt"/>
                <a:ea typeface="Helvetica Neue" charset="0"/>
                <a:cs typeface="Helvetica Neue" charset="0"/>
              </a:rPr>
              <a:t> 34 </a:t>
            </a:r>
            <a:r>
              <a:rPr lang="en-AU" sz="1300" dirty="0" err="1">
                <a:solidFill>
                  <a:srgbClr val="FFFFFF"/>
                </a:solidFill>
                <a:latin typeface="+mn-lt"/>
                <a:ea typeface="Helvetica Neue" charset="0"/>
                <a:cs typeface="Helvetica Neue" charset="0"/>
              </a:rPr>
              <a:t>Provinsi</a:t>
            </a:r>
            <a:endParaRPr lang="en-AU" sz="1300" dirty="0">
              <a:solidFill>
                <a:srgbClr val="FFFFFF"/>
              </a:solidFill>
              <a:latin typeface="+mn-lt"/>
              <a:ea typeface="Helvetica Neue" charset="0"/>
              <a:cs typeface="Helvetica Neue" charset="0"/>
            </a:endParaRPr>
          </a:p>
          <a:p>
            <a:pPr algn="r">
              <a:lnSpc>
                <a:spcPct val="100000"/>
              </a:lnSpc>
            </a:pPr>
            <a:r>
              <a:rPr lang="en-AU" sz="1300" dirty="0" err="1">
                <a:solidFill>
                  <a:srgbClr val="FFFFFF"/>
                </a:solidFill>
                <a:latin typeface="+mn-lt"/>
                <a:ea typeface="Helvetica Neue" charset="0"/>
                <a:cs typeface="Helvetica Neue" charset="0"/>
              </a:rPr>
              <a:t>Jumlah</a:t>
            </a:r>
            <a:r>
              <a:rPr lang="en-AU" sz="1300" dirty="0">
                <a:solidFill>
                  <a:srgbClr val="FFFFFF"/>
                </a:solidFill>
                <a:latin typeface="+mn-lt"/>
                <a:ea typeface="Helvetica Neue" charset="0"/>
                <a:cs typeface="Helvetica Neue" charset="0"/>
              </a:rPr>
              <a:t> = 9.830 </a:t>
            </a:r>
            <a:r>
              <a:rPr lang="en-AU" sz="1300" dirty="0" err="1">
                <a:solidFill>
                  <a:srgbClr val="FFFFFF"/>
                </a:solidFill>
                <a:latin typeface="+mn-lt"/>
                <a:ea typeface="Helvetica Neue" charset="0"/>
                <a:cs typeface="Helvetica Neue" charset="0"/>
              </a:rPr>
              <a:t>sekolah</a:t>
            </a:r>
            <a:endParaRPr lang="en-AU" sz="1300" dirty="0">
              <a:solidFill>
                <a:srgbClr val="FFFFFF"/>
              </a:solidFill>
              <a:latin typeface="+mn-lt"/>
              <a:ea typeface="Helvetica Neue" charset="0"/>
              <a:cs typeface="Helvetica Neue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6424141" y="3956186"/>
            <a:ext cx="1897171" cy="833709"/>
          </a:xfrm>
          <a:prstGeom prst="rect">
            <a:avLst/>
          </a:prstGeom>
          <a:solidFill>
            <a:srgbClr val="4B8D9D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id-ID" sz="1300" b="1" dirty="0">
                <a:solidFill>
                  <a:srgbClr val="FFFFFF"/>
                </a:solidFill>
                <a:latin typeface="+mn-lt"/>
                <a:ea typeface="Helvetica Neue" charset="0"/>
                <a:cs typeface="Helvetica Neue" charset="0"/>
              </a:rPr>
              <a:t>Tahun 2018</a:t>
            </a:r>
          </a:p>
          <a:p>
            <a:pPr>
              <a:lnSpc>
                <a:spcPct val="100000"/>
              </a:lnSpc>
            </a:pPr>
            <a:r>
              <a:rPr lang="en-AU" sz="1300" dirty="0">
                <a:solidFill>
                  <a:srgbClr val="FFFFFF"/>
                </a:solidFill>
                <a:latin typeface="+mn-lt"/>
                <a:ea typeface="Helvetica Neue" charset="0"/>
                <a:cs typeface="Helvetica Neue" charset="0"/>
              </a:rPr>
              <a:t>SD </a:t>
            </a:r>
            <a:r>
              <a:rPr lang="en-AU" sz="1300" dirty="0" err="1">
                <a:solidFill>
                  <a:srgbClr val="FFFFFF"/>
                </a:solidFill>
                <a:latin typeface="+mn-lt"/>
                <a:ea typeface="Helvetica Neue" charset="0"/>
                <a:cs typeface="Helvetica Neue" charset="0"/>
              </a:rPr>
              <a:t>dan</a:t>
            </a:r>
            <a:r>
              <a:rPr lang="en-AU" sz="1300" dirty="0">
                <a:solidFill>
                  <a:srgbClr val="FFFFFF"/>
                </a:solidFill>
                <a:latin typeface="+mn-lt"/>
                <a:ea typeface="Helvetica Neue" charset="0"/>
                <a:cs typeface="Helvetica Neue" charset="0"/>
              </a:rPr>
              <a:t> SMP</a:t>
            </a:r>
          </a:p>
          <a:p>
            <a:pPr>
              <a:lnSpc>
                <a:spcPct val="100000"/>
              </a:lnSpc>
            </a:pPr>
            <a:r>
              <a:rPr lang="en-AU" sz="1300" dirty="0" err="1">
                <a:solidFill>
                  <a:srgbClr val="FFFFFF"/>
                </a:solidFill>
                <a:latin typeface="+mn-lt"/>
                <a:ea typeface="Helvetica Neue" charset="0"/>
                <a:cs typeface="Helvetica Neue" charset="0"/>
              </a:rPr>
              <a:t>dari</a:t>
            </a:r>
            <a:r>
              <a:rPr lang="en-AU" sz="1300" dirty="0">
                <a:solidFill>
                  <a:srgbClr val="FFFFFF"/>
                </a:solidFill>
                <a:latin typeface="+mn-lt"/>
                <a:ea typeface="Helvetica Neue" charset="0"/>
                <a:cs typeface="Helvetica Neue" charset="0"/>
              </a:rPr>
              <a:t> 34 </a:t>
            </a:r>
            <a:r>
              <a:rPr lang="en-AU" sz="1300" dirty="0" err="1">
                <a:solidFill>
                  <a:srgbClr val="FFFFFF"/>
                </a:solidFill>
                <a:latin typeface="+mn-lt"/>
                <a:ea typeface="Helvetica Neue" charset="0"/>
                <a:cs typeface="Helvetica Neue" charset="0"/>
              </a:rPr>
              <a:t>Provinsi</a:t>
            </a:r>
            <a:endParaRPr lang="en-AU" sz="1300" dirty="0">
              <a:solidFill>
                <a:srgbClr val="FFFFFF"/>
              </a:solidFill>
              <a:latin typeface="+mn-lt"/>
              <a:ea typeface="Helvetica Neue" charset="0"/>
              <a:cs typeface="Helvetica Neue" charset="0"/>
            </a:endParaRPr>
          </a:p>
          <a:p>
            <a:pPr>
              <a:lnSpc>
                <a:spcPct val="100000"/>
              </a:lnSpc>
            </a:pPr>
            <a:r>
              <a:rPr lang="en-AU" sz="1300" dirty="0" err="1">
                <a:solidFill>
                  <a:srgbClr val="FFFFFF"/>
                </a:solidFill>
                <a:latin typeface="+mn-lt"/>
                <a:ea typeface="Helvetica Neue" charset="0"/>
                <a:cs typeface="Helvetica Neue" charset="0"/>
              </a:rPr>
              <a:t>Jumlah</a:t>
            </a:r>
            <a:r>
              <a:rPr lang="en-AU" sz="1300" dirty="0">
                <a:solidFill>
                  <a:srgbClr val="FFFFFF"/>
                </a:solidFill>
                <a:latin typeface="+mn-lt"/>
                <a:ea typeface="Helvetica Neue" charset="0"/>
                <a:cs typeface="Helvetica Neue" charset="0"/>
              </a:rPr>
              <a:t> = 90.000 </a:t>
            </a:r>
            <a:r>
              <a:rPr lang="en-AU" sz="1300" dirty="0" err="1">
                <a:solidFill>
                  <a:srgbClr val="FFFFFF"/>
                </a:solidFill>
                <a:latin typeface="+mn-lt"/>
                <a:ea typeface="Helvetica Neue" charset="0"/>
                <a:cs typeface="Helvetica Neue" charset="0"/>
              </a:rPr>
              <a:t>sekolah</a:t>
            </a:r>
            <a:endParaRPr lang="en-AU" sz="1300" dirty="0">
              <a:solidFill>
                <a:srgbClr val="FFFFFF"/>
              </a:solidFill>
              <a:latin typeface="+mn-lt"/>
              <a:ea typeface="Helvetica Neue" charset="0"/>
              <a:cs typeface="Helvetica Neue" charset="0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4293586" y="5033088"/>
            <a:ext cx="3533840" cy="1116262"/>
          </a:xfrm>
          <a:prstGeom prst="rect">
            <a:avLst/>
          </a:prstGeom>
          <a:noFill/>
        </p:spPr>
        <p:txBody>
          <a:bodyPr vert="horz" lIns="82296" tIns="41148" rIns="82296" bIns="41148" numCol="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097280">
              <a:lnSpc>
                <a:spcPct val="100000"/>
              </a:lnSpc>
              <a:buClr>
                <a:srgbClr val="FFC000"/>
              </a:buClr>
            </a:pPr>
            <a:r>
              <a:rPr lang="en-AU" sz="1620" b="1" dirty="0" err="1">
                <a:solidFill>
                  <a:srgbClr val="F8BD10"/>
                </a:solidFill>
                <a:latin typeface="Calibri"/>
                <a:ea typeface="Helvetica Neue" charset="0"/>
                <a:cs typeface="Helvetica Neue" charset="0"/>
              </a:rPr>
              <a:t>Dukungan</a:t>
            </a:r>
            <a:r>
              <a:rPr lang="en-AU" sz="1620" b="1" dirty="0">
                <a:solidFill>
                  <a:srgbClr val="F8BD10"/>
                </a:solidFill>
                <a:latin typeface="Calibri"/>
                <a:ea typeface="Helvetica Neue" charset="0"/>
                <a:cs typeface="Helvetica Neue" charset="0"/>
              </a:rPr>
              <a:t> Daerah</a:t>
            </a:r>
          </a:p>
          <a:p>
            <a:pPr marL="135256" indent="-135256" defTabSz="1097280">
              <a:lnSpc>
                <a:spcPct val="10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AU" sz="1200" dirty="0">
                <a:solidFill>
                  <a:prstClr val="white"/>
                </a:solidFill>
                <a:latin typeface="Calibri"/>
                <a:ea typeface="Helvetica Neue" charset="0"/>
                <a:cs typeface="Helvetica Neue" charset="0"/>
              </a:rPr>
              <a:t>Kota Malang</a:t>
            </a:r>
          </a:p>
          <a:p>
            <a:pPr marL="135256" indent="-135256" defTabSz="1097280">
              <a:lnSpc>
                <a:spcPct val="10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AU" sz="1200" dirty="0" err="1">
                <a:solidFill>
                  <a:prstClr val="white"/>
                </a:solidFill>
                <a:ea typeface="Helvetica Neue" charset="0"/>
                <a:cs typeface="Helvetica Neue" charset="0"/>
              </a:rPr>
              <a:t>Kab</a:t>
            </a:r>
            <a:r>
              <a:rPr lang="en-AU" sz="1200" dirty="0">
                <a:solidFill>
                  <a:prstClr val="white"/>
                </a:solidFill>
                <a:ea typeface="Helvetica Neue" charset="0"/>
                <a:cs typeface="Helvetica Neue" charset="0"/>
              </a:rPr>
              <a:t>. </a:t>
            </a:r>
            <a:r>
              <a:rPr lang="en-AU" sz="1200" dirty="0" err="1">
                <a:solidFill>
                  <a:prstClr val="white"/>
                </a:solidFill>
                <a:ea typeface="Helvetica Neue" charset="0"/>
                <a:cs typeface="Helvetica Neue" charset="0"/>
              </a:rPr>
              <a:t>Banyuwangi</a:t>
            </a:r>
            <a:endParaRPr lang="en-AU" sz="1200" dirty="0">
              <a:solidFill>
                <a:prstClr val="white"/>
              </a:solidFill>
              <a:latin typeface="Calibri"/>
              <a:ea typeface="Helvetica Neue" charset="0"/>
              <a:cs typeface="Helvetica Neue" charset="0"/>
            </a:endParaRPr>
          </a:p>
          <a:p>
            <a:pPr marL="135256" indent="-135256" defTabSz="1097280">
              <a:lnSpc>
                <a:spcPct val="10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AU" sz="1200" dirty="0" err="1">
                <a:solidFill>
                  <a:prstClr val="white"/>
                </a:solidFill>
                <a:latin typeface="Calibri"/>
                <a:ea typeface="Helvetica Neue" charset="0"/>
                <a:cs typeface="Helvetica Neue" charset="0"/>
              </a:rPr>
              <a:t>Kab</a:t>
            </a:r>
            <a:r>
              <a:rPr lang="en-AU" sz="1200" dirty="0">
                <a:solidFill>
                  <a:prstClr val="white"/>
                </a:solidFill>
                <a:latin typeface="Calibri"/>
                <a:ea typeface="Helvetica Neue" charset="0"/>
                <a:cs typeface="Helvetica Neue" charset="0"/>
              </a:rPr>
              <a:t>. </a:t>
            </a:r>
            <a:r>
              <a:rPr lang="en-AU" sz="1200" dirty="0" err="1">
                <a:solidFill>
                  <a:prstClr val="white"/>
                </a:solidFill>
                <a:latin typeface="Calibri"/>
                <a:ea typeface="Helvetica Neue" charset="0"/>
                <a:cs typeface="Helvetica Neue" charset="0"/>
              </a:rPr>
              <a:t>Siak</a:t>
            </a:r>
            <a:endParaRPr lang="en-AU" sz="1200" dirty="0">
              <a:solidFill>
                <a:prstClr val="white"/>
              </a:solidFill>
              <a:latin typeface="Calibri"/>
              <a:ea typeface="Helvetica Neue" charset="0"/>
              <a:cs typeface="Helvetica Neue" charset="0"/>
            </a:endParaRPr>
          </a:p>
          <a:p>
            <a:pPr marL="135256" indent="-135256" defTabSz="1097280">
              <a:lnSpc>
                <a:spcPct val="10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AU" sz="1200" dirty="0" err="1">
                <a:solidFill>
                  <a:prstClr val="white"/>
                </a:solidFill>
                <a:latin typeface="Calibri"/>
                <a:ea typeface="Helvetica Neue" charset="0"/>
                <a:cs typeface="Helvetica Neue" charset="0"/>
              </a:rPr>
              <a:t>Kab</a:t>
            </a:r>
            <a:r>
              <a:rPr lang="en-AU" sz="1200" dirty="0">
                <a:solidFill>
                  <a:prstClr val="white"/>
                </a:solidFill>
                <a:latin typeface="Calibri"/>
                <a:ea typeface="Helvetica Neue" charset="0"/>
                <a:cs typeface="Helvetica Neue" charset="0"/>
              </a:rPr>
              <a:t>. </a:t>
            </a:r>
            <a:r>
              <a:rPr lang="en-AU" sz="1200" dirty="0" err="1">
                <a:solidFill>
                  <a:prstClr val="white"/>
                </a:solidFill>
                <a:latin typeface="Calibri"/>
                <a:ea typeface="Helvetica Neue" charset="0"/>
                <a:cs typeface="Helvetica Neue" charset="0"/>
              </a:rPr>
              <a:t>Lamongan</a:t>
            </a:r>
            <a:endParaRPr lang="en-AU" sz="1200" dirty="0">
              <a:solidFill>
                <a:prstClr val="white"/>
              </a:solidFill>
              <a:latin typeface="Calibri"/>
              <a:ea typeface="Helvetica Neue" charset="0"/>
              <a:cs typeface="Helvetica Neue" charset="0"/>
            </a:endParaRPr>
          </a:p>
          <a:p>
            <a:pPr marL="135256" indent="-135256" defTabSz="1097280">
              <a:lnSpc>
                <a:spcPct val="10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en-AU" sz="1200" b="1" dirty="0">
              <a:solidFill>
                <a:prstClr val="white"/>
              </a:solidFill>
              <a:latin typeface="Calibri"/>
              <a:ea typeface="Helvetica Neue" charset="0"/>
              <a:cs typeface="Helvetica Neue" charset="0"/>
            </a:endParaRPr>
          </a:p>
          <a:p>
            <a:pPr marL="135256" indent="-135256" defTabSz="1097280">
              <a:lnSpc>
                <a:spcPct val="10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AU" sz="1200" dirty="0" err="1">
                <a:solidFill>
                  <a:prstClr val="white"/>
                </a:solidFill>
                <a:latin typeface="Calibri"/>
                <a:ea typeface="Helvetica Neue" charset="0"/>
                <a:cs typeface="Helvetica Neue" charset="0"/>
              </a:rPr>
              <a:t>Kab</a:t>
            </a:r>
            <a:r>
              <a:rPr lang="en-AU" sz="1200" dirty="0">
                <a:solidFill>
                  <a:prstClr val="white"/>
                </a:solidFill>
                <a:latin typeface="Calibri"/>
                <a:ea typeface="Helvetica Neue" charset="0"/>
                <a:cs typeface="Helvetica Neue" charset="0"/>
              </a:rPr>
              <a:t>. Bandung</a:t>
            </a:r>
          </a:p>
          <a:p>
            <a:pPr marL="135256" indent="-135256" defTabSz="1097280">
              <a:lnSpc>
                <a:spcPct val="10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AU" sz="1200" dirty="0" err="1">
                <a:solidFill>
                  <a:prstClr val="white"/>
                </a:solidFill>
                <a:latin typeface="Calibri"/>
                <a:ea typeface="Helvetica Neue" charset="0"/>
                <a:cs typeface="Helvetica Neue" charset="0"/>
              </a:rPr>
              <a:t>Kab</a:t>
            </a:r>
            <a:r>
              <a:rPr lang="en-AU" sz="1200" dirty="0">
                <a:solidFill>
                  <a:prstClr val="white"/>
                </a:solidFill>
                <a:latin typeface="Calibri"/>
                <a:ea typeface="Helvetica Neue" charset="0"/>
                <a:cs typeface="Helvetica Neue" charset="0"/>
              </a:rPr>
              <a:t>. </a:t>
            </a:r>
            <a:r>
              <a:rPr lang="en-AU" sz="1200" dirty="0" err="1">
                <a:solidFill>
                  <a:prstClr val="white"/>
                </a:solidFill>
                <a:latin typeface="Calibri"/>
                <a:ea typeface="Helvetica Neue" charset="0"/>
                <a:cs typeface="Helvetica Neue" charset="0"/>
              </a:rPr>
              <a:t>Purwakarta</a:t>
            </a:r>
            <a:endParaRPr lang="en-AU" sz="1200" dirty="0">
              <a:solidFill>
                <a:prstClr val="white"/>
              </a:solidFill>
              <a:latin typeface="Calibri"/>
              <a:ea typeface="Helvetica Neue" charset="0"/>
              <a:cs typeface="Helvetica Neue" charset="0"/>
            </a:endParaRPr>
          </a:p>
          <a:p>
            <a:pPr marL="135256" indent="-135256" defTabSz="1097280">
              <a:lnSpc>
                <a:spcPct val="10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AU" sz="1200" dirty="0" err="1">
                <a:solidFill>
                  <a:prstClr val="white"/>
                </a:solidFill>
                <a:latin typeface="Calibri"/>
                <a:ea typeface="Helvetica Neue" charset="0"/>
                <a:cs typeface="Helvetica Neue" charset="0"/>
              </a:rPr>
              <a:t>Kab</a:t>
            </a:r>
            <a:r>
              <a:rPr lang="en-AU" sz="1200" dirty="0">
                <a:solidFill>
                  <a:prstClr val="white"/>
                </a:solidFill>
                <a:latin typeface="Calibri"/>
                <a:ea typeface="Helvetica Neue" charset="0"/>
                <a:cs typeface="Helvetica Neue" charset="0"/>
              </a:rPr>
              <a:t>. </a:t>
            </a:r>
            <a:r>
              <a:rPr lang="en-AU" sz="1200" dirty="0" err="1">
                <a:solidFill>
                  <a:prstClr val="white"/>
                </a:solidFill>
                <a:latin typeface="Calibri"/>
                <a:ea typeface="Helvetica Neue" charset="0"/>
                <a:cs typeface="Helvetica Neue" charset="0"/>
              </a:rPr>
              <a:t>Pemalang</a:t>
            </a:r>
            <a:endParaRPr lang="en-AU" sz="1200" dirty="0">
              <a:solidFill>
                <a:prstClr val="white"/>
              </a:solidFill>
              <a:latin typeface="Calibri"/>
              <a:ea typeface="Helvetica Neue" charset="0"/>
              <a:cs typeface="Helvetica Neue" charset="0"/>
            </a:endParaRPr>
          </a:p>
          <a:p>
            <a:pPr marL="135256" indent="-135256" defTabSz="1097280">
              <a:lnSpc>
                <a:spcPct val="10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AU" sz="1200" dirty="0" err="1">
                <a:solidFill>
                  <a:prstClr val="white"/>
                </a:solidFill>
                <a:latin typeface="Calibri"/>
                <a:ea typeface="Helvetica Neue" charset="0"/>
                <a:cs typeface="Helvetica Neue" charset="0"/>
              </a:rPr>
              <a:t>Kab</a:t>
            </a:r>
            <a:r>
              <a:rPr lang="en-AU" sz="1200" dirty="0">
                <a:solidFill>
                  <a:prstClr val="white"/>
                </a:solidFill>
                <a:latin typeface="Calibri"/>
                <a:ea typeface="Helvetica Neue" charset="0"/>
                <a:cs typeface="Helvetica Neue" charset="0"/>
              </a:rPr>
              <a:t>. </a:t>
            </a:r>
            <a:r>
              <a:rPr lang="en-AU" sz="1200" dirty="0" err="1">
                <a:solidFill>
                  <a:prstClr val="white"/>
                </a:solidFill>
                <a:latin typeface="Calibri"/>
                <a:ea typeface="Helvetica Neue" charset="0"/>
                <a:cs typeface="Helvetica Neue" charset="0"/>
              </a:rPr>
              <a:t>Bantaeng</a:t>
            </a:r>
            <a:endParaRPr lang="en-AU" sz="1200" dirty="0">
              <a:solidFill>
                <a:prstClr val="white"/>
              </a:solidFill>
              <a:latin typeface="Calibri"/>
              <a:ea typeface="Helvetica Neue" charset="0"/>
              <a:cs typeface="Helvetica Neue" charset="0"/>
            </a:endParaRPr>
          </a:p>
          <a:p>
            <a:pPr marL="135256" indent="-135256" defTabSz="1097280">
              <a:lnSpc>
                <a:spcPct val="10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AU" sz="1200" dirty="0">
                <a:solidFill>
                  <a:prstClr val="white"/>
                </a:solidFill>
                <a:latin typeface="Calibri"/>
                <a:ea typeface="Helvetica Neue" charset="0"/>
                <a:cs typeface="Helvetica Neue" charset="0"/>
              </a:rPr>
              <a:t>Prov. NTB (6 </a:t>
            </a:r>
            <a:r>
              <a:rPr lang="en-AU" sz="1200" dirty="0" err="1">
                <a:solidFill>
                  <a:prstClr val="white"/>
                </a:solidFill>
                <a:latin typeface="Calibri"/>
                <a:ea typeface="Helvetica Neue" charset="0"/>
                <a:cs typeface="Helvetica Neue" charset="0"/>
              </a:rPr>
              <a:t>Kabupaten</a:t>
            </a:r>
            <a:r>
              <a:rPr lang="en-AU" sz="1200" dirty="0">
                <a:solidFill>
                  <a:prstClr val="white"/>
                </a:solidFill>
                <a:latin typeface="Calibri"/>
                <a:ea typeface="Helvetica Neue" charset="0"/>
                <a:cs typeface="Helvetica Neue" charset="0"/>
              </a:rPr>
              <a:t>)</a:t>
            </a:r>
          </a:p>
        </p:txBody>
      </p:sp>
      <p:cxnSp>
        <p:nvCxnSpPr>
          <p:cNvPr id="28" name="Straight Connector 27"/>
          <p:cNvCxnSpPr>
            <a:cxnSpLocks/>
          </p:cNvCxnSpPr>
          <p:nvPr/>
        </p:nvCxnSpPr>
        <p:spPr>
          <a:xfrm flipV="1">
            <a:off x="5146037" y="4803393"/>
            <a:ext cx="0" cy="12954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cxnSpLocks/>
          </p:cNvCxnSpPr>
          <p:nvPr/>
        </p:nvCxnSpPr>
        <p:spPr>
          <a:xfrm>
            <a:off x="4556568" y="4938724"/>
            <a:ext cx="118457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cxnSpLocks/>
          </p:cNvCxnSpPr>
          <p:nvPr/>
        </p:nvCxnSpPr>
        <p:spPr>
          <a:xfrm flipV="1">
            <a:off x="4562349" y="4928412"/>
            <a:ext cx="0" cy="13406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cxnSpLocks/>
          </p:cNvCxnSpPr>
          <p:nvPr/>
        </p:nvCxnSpPr>
        <p:spPr>
          <a:xfrm flipV="1">
            <a:off x="5727533" y="4936129"/>
            <a:ext cx="0" cy="13406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1119295" y="3384335"/>
            <a:ext cx="2264436" cy="1765182"/>
          </a:xfrm>
          <a:prstGeom prst="rect">
            <a:avLst/>
          </a:prstGeom>
          <a:solidFill>
            <a:srgbClr val="4B8D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6" dirty="0"/>
          </a:p>
        </p:txBody>
      </p:sp>
      <p:sp>
        <p:nvSpPr>
          <p:cNvPr id="34" name="Rectangle 33"/>
          <p:cNvSpPr/>
          <p:nvPr/>
        </p:nvSpPr>
        <p:spPr>
          <a:xfrm>
            <a:off x="1004991" y="5149517"/>
            <a:ext cx="2954027" cy="1612130"/>
          </a:xfrm>
          <a:prstGeom prst="rect">
            <a:avLst/>
          </a:prstGeom>
          <a:solidFill>
            <a:srgbClr val="4B8D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6" dirty="0"/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1727462" y="3778015"/>
            <a:ext cx="3298785" cy="1447554"/>
          </a:xfrm>
          <a:prstGeom prst="rect">
            <a:avLst/>
          </a:prstGeom>
          <a:noFill/>
        </p:spPr>
        <p:txBody>
          <a:bodyPr vert="horz" lIns="68580" tIns="34290" rIns="68580" bIns="34290" numCol="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buClr>
                <a:srgbClr val="FFC000"/>
              </a:buClr>
            </a:pPr>
            <a:r>
              <a:rPr lang="en-AU" sz="1600" b="1" dirty="0" err="1">
                <a:solidFill>
                  <a:srgbClr val="F8BD10"/>
                </a:solidFill>
                <a:latin typeface="+mn-lt"/>
                <a:ea typeface="Helvetica Neue" charset="0"/>
                <a:cs typeface="Helvetica Neue" charset="0"/>
              </a:rPr>
              <a:t>Uji</a:t>
            </a:r>
            <a:r>
              <a:rPr lang="en-AU" sz="1600" b="1" dirty="0">
                <a:solidFill>
                  <a:srgbClr val="F8BD10"/>
                </a:solidFill>
                <a:latin typeface="+mn-lt"/>
                <a:ea typeface="Helvetica Neue" charset="0"/>
                <a:cs typeface="Helvetica Neue" charset="0"/>
              </a:rPr>
              <a:t> </a:t>
            </a:r>
            <a:r>
              <a:rPr lang="en-AU" sz="1600" b="1" dirty="0" err="1">
                <a:solidFill>
                  <a:srgbClr val="F8BD10"/>
                </a:solidFill>
                <a:latin typeface="+mn-lt"/>
                <a:ea typeface="Helvetica Neue" charset="0"/>
                <a:cs typeface="Helvetica Neue" charset="0"/>
              </a:rPr>
              <a:t>Coba</a:t>
            </a:r>
            <a:r>
              <a:rPr lang="en-AU" sz="1600" b="1" dirty="0">
                <a:solidFill>
                  <a:srgbClr val="F8BD10"/>
                </a:solidFill>
                <a:latin typeface="+mn-lt"/>
                <a:ea typeface="Helvetica Neue" charset="0"/>
                <a:cs typeface="Helvetica Neue" charset="0"/>
              </a:rPr>
              <a:t> </a:t>
            </a:r>
          </a:p>
          <a:p>
            <a:pPr algn="ctr">
              <a:lnSpc>
                <a:spcPct val="100000"/>
              </a:lnSpc>
              <a:buClr>
                <a:srgbClr val="FFC000"/>
              </a:buClr>
            </a:pPr>
            <a:r>
              <a:rPr lang="en-AU" sz="1600" b="1" dirty="0" err="1">
                <a:solidFill>
                  <a:srgbClr val="F8BD10"/>
                </a:solidFill>
                <a:latin typeface="+mn-lt"/>
                <a:ea typeface="Helvetica Neue" charset="0"/>
                <a:cs typeface="Helvetica Neue" charset="0"/>
              </a:rPr>
              <a:t>Sekolah</a:t>
            </a:r>
            <a:r>
              <a:rPr lang="en-AU" sz="1600" b="1" dirty="0">
                <a:solidFill>
                  <a:srgbClr val="F8BD10"/>
                </a:solidFill>
                <a:latin typeface="+mn-lt"/>
                <a:ea typeface="Helvetica Neue" charset="0"/>
                <a:cs typeface="Helvetica Neue" charset="0"/>
              </a:rPr>
              <a:t> </a:t>
            </a:r>
            <a:r>
              <a:rPr lang="en-AU" sz="1600" b="1" dirty="0" err="1">
                <a:solidFill>
                  <a:srgbClr val="F8BD10"/>
                </a:solidFill>
                <a:latin typeface="+mn-lt"/>
                <a:ea typeface="Helvetica Neue" charset="0"/>
                <a:cs typeface="Helvetica Neue" charset="0"/>
              </a:rPr>
              <a:t>Rintisan</a:t>
            </a:r>
            <a:endParaRPr lang="en-AU" sz="1600" b="1" dirty="0">
              <a:solidFill>
                <a:srgbClr val="F8BD10"/>
              </a:solidFill>
              <a:latin typeface="+mn-lt"/>
              <a:ea typeface="Helvetica Neue" charset="0"/>
              <a:cs typeface="Helvetica Neue" charset="0"/>
            </a:endParaRPr>
          </a:p>
          <a:p>
            <a:pPr algn="ctr">
              <a:lnSpc>
                <a:spcPct val="100000"/>
              </a:lnSpc>
              <a:buClr>
                <a:srgbClr val="FFC000"/>
              </a:buClr>
            </a:pPr>
            <a:r>
              <a:rPr lang="en-AU" sz="1300" b="1" dirty="0" err="1">
                <a:solidFill>
                  <a:schemeClr val="bg1"/>
                </a:solidFill>
                <a:latin typeface="+mn-lt"/>
                <a:ea typeface="Helvetica Neue" charset="0"/>
                <a:cs typeface="Helvetica Neue" charset="0"/>
              </a:rPr>
              <a:t>Tahun</a:t>
            </a:r>
            <a:r>
              <a:rPr lang="en-AU" sz="1300" b="1" dirty="0">
                <a:solidFill>
                  <a:schemeClr val="bg1"/>
                </a:solidFill>
                <a:latin typeface="+mn-lt"/>
                <a:ea typeface="Helvetica Neue" charset="0"/>
                <a:cs typeface="Helvetica Neue" charset="0"/>
              </a:rPr>
              <a:t> 2016</a:t>
            </a:r>
          </a:p>
          <a:p>
            <a:pPr algn="ctr">
              <a:lnSpc>
                <a:spcPct val="100000"/>
              </a:lnSpc>
              <a:buClr>
                <a:srgbClr val="FFC000"/>
              </a:buClr>
            </a:pPr>
            <a:r>
              <a:rPr lang="en-AU" sz="1300" dirty="0">
                <a:solidFill>
                  <a:schemeClr val="bg1"/>
                </a:solidFill>
                <a:latin typeface="+mn-lt"/>
                <a:ea typeface="Helvetica Neue" charset="0"/>
                <a:cs typeface="Helvetica Neue" charset="0"/>
              </a:rPr>
              <a:t>SD </a:t>
            </a:r>
            <a:r>
              <a:rPr lang="en-AU" sz="1300" dirty="0" err="1">
                <a:solidFill>
                  <a:schemeClr val="bg1"/>
                </a:solidFill>
                <a:latin typeface="+mn-lt"/>
                <a:ea typeface="Helvetica Neue" charset="0"/>
                <a:cs typeface="Helvetica Neue" charset="0"/>
              </a:rPr>
              <a:t>dan</a:t>
            </a:r>
            <a:r>
              <a:rPr lang="en-AU" sz="1300" dirty="0">
                <a:solidFill>
                  <a:schemeClr val="bg1"/>
                </a:solidFill>
                <a:latin typeface="+mn-lt"/>
                <a:ea typeface="Helvetica Neue" charset="0"/>
                <a:cs typeface="Helvetica Neue" charset="0"/>
              </a:rPr>
              <a:t> SMP </a:t>
            </a:r>
            <a:r>
              <a:rPr lang="en-AU" sz="1300" dirty="0" err="1">
                <a:solidFill>
                  <a:schemeClr val="bg1"/>
                </a:solidFill>
                <a:latin typeface="+mn-lt"/>
                <a:ea typeface="Helvetica Neue" charset="0"/>
                <a:cs typeface="Helvetica Neue" charset="0"/>
              </a:rPr>
              <a:t>dari</a:t>
            </a:r>
            <a:r>
              <a:rPr lang="en-AU" sz="1300" dirty="0">
                <a:solidFill>
                  <a:schemeClr val="bg1"/>
                </a:solidFill>
                <a:latin typeface="+mn-lt"/>
                <a:ea typeface="Helvetica Neue" charset="0"/>
                <a:cs typeface="Helvetica Neue" charset="0"/>
              </a:rPr>
              <a:t> 34 </a:t>
            </a:r>
            <a:r>
              <a:rPr lang="en-AU" sz="1300" dirty="0" err="1">
                <a:solidFill>
                  <a:schemeClr val="bg1"/>
                </a:solidFill>
                <a:latin typeface="+mn-lt"/>
                <a:ea typeface="Helvetica Neue" charset="0"/>
                <a:cs typeface="Helvetica Neue" charset="0"/>
              </a:rPr>
              <a:t>Provinsi</a:t>
            </a:r>
            <a:endParaRPr lang="en-AU" sz="1300" dirty="0">
              <a:solidFill>
                <a:schemeClr val="bg1"/>
              </a:solidFill>
              <a:latin typeface="+mn-lt"/>
              <a:ea typeface="Helvetica Neue" charset="0"/>
              <a:cs typeface="Helvetica Neue" charset="0"/>
            </a:endParaRPr>
          </a:p>
          <a:p>
            <a:pPr algn="ctr">
              <a:lnSpc>
                <a:spcPct val="100000"/>
              </a:lnSpc>
              <a:buClr>
                <a:srgbClr val="FFC000"/>
              </a:buClr>
            </a:pPr>
            <a:r>
              <a:rPr lang="en-AU" sz="1300" dirty="0" err="1">
                <a:solidFill>
                  <a:schemeClr val="bg1"/>
                </a:solidFill>
                <a:latin typeface="+mn-lt"/>
                <a:ea typeface="Helvetica Neue" charset="0"/>
                <a:cs typeface="Helvetica Neue" charset="0"/>
              </a:rPr>
              <a:t>Jumlah</a:t>
            </a:r>
            <a:r>
              <a:rPr lang="en-AU" sz="1300" dirty="0">
                <a:solidFill>
                  <a:schemeClr val="bg1"/>
                </a:solidFill>
                <a:latin typeface="+mn-lt"/>
                <a:ea typeface="Helvetica Neue" charset="0"/>
                <a:cs typeface="Helvetica Neue" charset="0"/>
              </a:rPr>
              <a:t> = 542 </a:t>
            </a:r>
            <a:r>
              <a:rPr lang="en-AU" sz="1300" dirty="0" err="1">
                <a:solidFill>
                  <a:schemeClr val="bg1"/>
                </a:solidFill>
                <a:latin typeface="+mn-lt"/>
                <a:ea typeface="Helvetica Neue" charset="0"/>
                <a:cs typeface="Helvetica Neue" charset="0"/>
              </a:rPr>
              <a:t>Sekolah</a:t>
            </a:r>
            <a:r>
              <a:rPr lang="en-AU" sz="1300" dirty="0">
                <a:solidFill>
                  <a:schemeClr val="bg1"/>
                </a:solidFill>
                <a:latin typeface="+mn-lt"/>
                <a:ea typeface="Helvetica Neue" charset="0"/>
                <a:cs typeface="Helvetica Neue" charset="0"/>
              </a:rPr>
              <a:t> </a:t>
            </a:r>
          </a:p>
        </p:txBody>
      </p:sp>
      <p:sp>
        <p:nvSpPr>
          <p:cNvPr id="36" name="Oval 35"/>
          <p:cNvSpPr/>
          <p:nvPr/>
        </p:nvSpPr>
        <p:spPr>
          <a:xfrm>
            <a:off x="3327816" y="3860426"/>
            <a:ext cx="367305" cy="343643"/>
          </a:xfrm>
          <a:prstGeom prst="ellipse">
            <a:avLst/>
          </a:prstGeom>
          <a:solidFill>
            <a:srgbClr val="ED3333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309092" y="4193031"/>
            <a:ext cx="525126" cy="1193728"/>
          </a:xfrm>
          <a:prstGeom prst="rect">
            <a:avLst/>
          </a:prstGeom>
          <a:solidFill>
            <a:srgbClr val="4B8D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6" dirty="0"/>
          </a:p>
        </p:txBody>
      </p:sp>
    </p:spTree>
    <p:extLst>
      <p:ext uri="{BB962C8B-B14F-4D97-AF65-F5344CB8AC3E}">
        <p14:creationId xmlns:p14="http://schemas.microsoft.com/office/powerpoint/2010/main" val="3884040178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/>
          <p:cNvSpPr txBox="1">
            <a:spLocks/>
          </p:cNvSpPr>
          <p:nvPr/>
        </p:nvSpPr>
        <p:spPr>
          <a:xfrm>
            <a:off x="632611" y="1405189"/>
            <a:ext cx="10949789" cy="5315651"/>
          </a:xfrm>
          <a:prstGeom prst="rect">
            <a:avLst/>
          </a:prstGeom>
        </p:spPr>
        <p:txBody>
          <a:bodyPr vert="horz" lIns="82296" tIns="41148" rIns="82296" bIns="4114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109728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350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1.   </a:t>
            </a:r>
            <a:r>
              <a:rPr lang="en-GB" sz="198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Gerakan</a:t>
            </a:r>
            <a:r>
              <a:rPr lang="en-GB" sz="198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PPK </a:t>
            </a:r>
            <a:r>
              <a:rPr lang="en-GB" sz="198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sebagai</a:t>
            </a:r>
            <a:r>
              <a:rPr lang="en-GB" sz="198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98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Poros</a:t>
            </a:r>
            <a:r>
              <a:rPr lang="en-GB" sz="198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98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Pendidikan</a:t>
            </a:r>
            <a:endParaRPr lang="en-GB" sz="1980" dirty="0">
              <a:solidFill>
                <a:srgbClr val="277AC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328613" indent="0" algn="just" defTabSz="109728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40" dirty="0" err="1">
                <a:solidFill>
                  <a:prstClr val="black"/>
                </a:solidFill>
                <a:latin typeface="Helvetica Neue"/>
              </a:rPr>
              <a:t>Terwujudnya</a:t>
            </a:r>
            <a:r>
              <a:rPr lang="en-US" sz="1440" dirty="0">
                <a:solidFill>
                  <a:prstClr val="black"/>
                </a:solidFill>
                <a:latin typeface="Helvetica Neue"/>
              </a:rPr>
              <a:t> </a:t>
            </a:r>
            <a:r>
              <a:rPr lang="id-ID" sz="1440" dirty="0">
                <a:solidFill>
                  <a:prstClr val="black"/>
                </a:solidFill>
                <a:latin typeface="Helvetica Neue"/>
              </a:rPr>
              <a:t>Penguatan Pendidikan Karakter (PPK) </a:t>
            </a:r>
            <a:r>
              <a:rPr lang="en-US" sz="1440" dirty="0" err="1">
                <a:solidFill>
                  <a:prstClr val="black"/>
                </a:solidFill>
                <a:latin typeface="Helvetica Neue"/>
              </a:rPr>
              <a:t>sebagai</a:t>
            </a:r>
            <a:r>
              <a:rPr lang="id-ID" sz="1440" dirty="0">
                <a:solidFill>
                  <a:prstClr val="black"/>
                </a:solidFill>
                <a:latin typeface="Helvetica Neue"/>
              </a:rPr>
              <a:t> fondasi utama dari pembangunan karakter bangsa dan merupakan transformasi dari penanaman </a:t>
            </a:r>
            <a:r>
              <a:rPr lang="en-US" sz="1440" dirty="0" err="1">
                <a:solidFill>
                  <a:prstClr val="black"/>
                </a:solidFill>
                <a:latin typeface="Helvetica Neue"/>
              </a:rPr>
              <a:t>nilai-nilai</a:t>
            </a:r>
            <a:r>
              <a:rPr lang="en-US" sz="1440" dirty="0">
                <a:solidFill>
                  <a:prstClr val="black"/>
                </a:solidFill>
                <a:latin typeface="Helvetica Neue"/>
              </a:rPr>
              <a:t> Pancasila</a:t>
            </a:r>
            <a:r>
              <a:rPr lang="id-ID" sz="1440" dirty="0">
                <a:solidFill>
                  <a:prstClr val="black"/>
                </a:solidFill>
                <a:latin typeface="Helvetica Neue"/>
              </a:rPr>
              <a:t> secara berkelanjutan, utamanya melalui aspek keteladanan </a:t>
            </a:r>
            <a:r>
              <a:rPr lang="en-US" sz="1440" dirty="0" err="1">
                <a:solidFill>
                  <a:prstClr val="black"/>
                </a:solidFill>
                <a:latin typeface="Helvetica Neue"/>
              </a:rPr>
              <a:t>Kepala</a:t>
            </a:r>
            <a:r>
              <a:rPr lang="en-US" sz="1440" dirty="0">
                <a:solidFill>
                  <a:prstClr val="black"/>
                </a:solidFill>
                <a:latin typeface="Helvetica Neue"/>
              </a:rPr>
              <a:t> </a:t>
            </a:r>
            <a:r>
              <a:rPr lang="en-US" sz="1440" dirty="0" err="1">
                <a:solidFill>
                  <a:prstClr val="black"/>
                </a:solidFill>
                <a:latin typeface="Helvetica Neue"/>
              </a:rPr>
              <a:t>Sekolah</a:t>
            </a:r>
            <a:r>
              <a:rPr lang="en-US" sz="1440" dirty="0">
                <a:solidFill>
                  <a:prstClr val="black"/>
                </a:solidFill>
                <a:latin typeface="Helvetica Neue"/>
              </a:rPr>
              <a:t>, </a:t>
            </a:r>
            <a:r>
              <a:rPr lang="id-ID" sz="1440" dirty="0">
                <a:solidFill>
                  <a:prstClr val="black"/>
                </a:solidFill>
                <a:latin typeface="Helvetica Neue"/>
              </a:rPr>
              <a:t>Guru, Orang Tua, dan seluruh figur penyelenggara pendidikan serta </a:t>
            </a:r>
            <a:r>
              <a:rPr lang="en-US" sz="1440" dirty="0" err="1">
                <a:solidFill>
                  <a:prstClr val="black"/>
                </a:solidFill>
                <a:latin typeface="Helvetica Neue"/>
              </a:rPr>
              <a:t>tokoh-tokoh</a:t>
            </a:r>
            <a:r>
              <a:rPr lang="en-US" sz="1440" dirty="0">
                <a:solidFill>
                  <a:prstClr val="black"/>
                </a:solidFill>
                <a:latin typeface="Helvetica Neue"/>
              </a:rPr>
              <a:t> </a:t>
            </a:r>
            <a:r>
              <a:rPr lang="id-ID" sz="1440" dirty="0">
                <a:solidFill>
                  <a:prstClr val="black"/>
                </a:solidFill>
                <a:latin typeface="Helvetica Neue"/>
              </a:rPr>
              <a:t>masyarakat</a:t>
            </a:r>
            <a:r>
              <a:rPr lang="en-US" sz="1440" dirty="0">
                <a:solidFill>
                  <a:prstClr val="black"/>
                </a:solidFill>
                <a:latin typeface="Helvetica Neue"/>
              </a:rPr>
              <a:t>.</a:t>
            </a:r>
            <a:endParaRPr lang="en-GB" sz="1350" dirty="0">
              <a:solidFill>
                <a:prstClr val="black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328613" indent="0" algn="just" defTabSz="1097280">
              <a:lnSpc>
                <a:spcPct val="100000"/>
              </a:lnSpc>
              <a:spcBef>
                <a:spcPts val="0"/>
              </a:spcBef>
              <a:buNone/>
            </a:pPr>
            <a:endParaRPr lang="en-GB" sz="800" b="1" dirty="0">
              <a:solidFill>
                <a:prstClr val="black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328613" indent="-317183" algn="just" defTabSz="109728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350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2.   </a:t>
            </a:r>
            <a:r>
              <a:rPr lang="en-US" sz="198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Pembangunan </a:t>
            </a:r>
            <a:r>
              <a:rPr lang="en-US" sz="198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Karakter</a:t>
            </a:r>
            <a:r>
              <a:rPr lang="en-US" sz="198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98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merupakan</a:t>
            </a:r>
            <a:r>
              <a:rPr lang="en-US" sz="198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98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Kewajiban</a:t>
            </a:r>
            <a:r>
              <a:rPr lang="en-US" sz="198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98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Bersama</a:t>
            </a:r>
            <a:endParaRPr lang="id-ID" sz="1980" dirty="0">
              <a:solidFill>
                <a:srgbClr val="277AC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328613" indent="0" algn="just" defTabSz="109728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40" dirty="0" err="1">
                <a:solidFill>
                  <a:prstClr val="black"/>
                </a:solidFill>
                <a:latin typeface="Helvetica Neue"/>
              </a:rPr>
              <a:t>Terselenggaranya</a:t>
            </a:r>
            <a:r>
              <a:rPr lang="en-US" sz="1440" dirty="0">
                <a:solidFill>
                  <a:prstClr val="black"/>
                </a:solidFill>
                <a:latin typeface="Helvetica Neue"/>
              </a:rPr>
              <a:t> p</a:t>
            </a:r>
            <a:r>
              <a:rPr lang="id-ID" sz="1440" dirty="0">
                <a:solidFill>
                  <a:prstClr val="black"/>
                </a:solidFill>
                <a:latin typeface="Helvetica Neue"/>
              </a:rPr>
              <a:t>embangunan karakter bangsa </a:t>
            </a:r>
            <a:r>
              <a:rPr lang="en-US" sz="1440" dirty="0" err="1">
                <a:solidFill>
                  <a:prstClr val="black"/>
                </a:solidFill>
                <a:latin typeface="Helvetica Neue"/>
              </a:rPr>
              <a:t>sebagai</a:t>
            </a:r>
            <a:r>
              <a:rPr lang="id-ID" sz="1440" dirty="0">
                <a:solidFill>
                  <a:prstClr val="black"/>
                </a:solidFill>
                <a:latin typeface="Helvetica Neue"/>
              </a:rPr>
              <a:t> kewajiban seluruh Kementerian/</a:t>
            </a:r>
            <a:r>
              <a:rPr lang="en-US" sz="1440" dirty="0">
                <a:solidFill>
                  <a:prstClr val="black"/>
                </a:solidFill>
                <a:latin typeface="Helvetica Neue"/>
              </a:rPr>
              <a:t> </a:t>
            </a:r>
            <a:r>
              <a:rPr lang="id-ID" sz="1440" dirty="0">
                <a:solidFill>
                  <a:prstClr val="black"/>
                </a:solidFill>
                <a:latin typeface="Helvetica Neue"/>
              </a:rPr>
              <a:t>Lembaga, Pemerintah Daerah, Perguruan Tinggi, Pelaku Bisnis dan masyarakat/ komunitas, agar segenap sumberdaya yang dimiliki dapat dimanfaatkan seluas-luasnya untuk kepentingan pendidikan karakter</a:t>
            </a:r>
            <a:r>
              <a:rPr lang="id-ID" sz="135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.</a:t>
            </a:r>
          </a:p>
          <a:p>
            <a:pPr marL="0" indent="0" algn="just" defTabSz="1097280">
              <a:lnSpc>
                <a:spcPct val="100000"/>
              </a:lnSpc>
              <a:spcBef>
                <a:spcPts val="0"/>
              </a:spcBef>
              <a:buNone/>
            </a:pPr>
            <a:endParaRPr lang="id-ID" sz="700" dirty="0">
              <a:solidFill>
                <a:prstClr val="black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0" indent="0" algn="just" defTabSz="109728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350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3.   </a:t>
            </a:r>
            <a:r>
              <a:rPr lang="en-GB" sz="198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Dukungan</a:t>
            </a:r>
            <a:r>
              <a:rPr lang="en-GB" sz="198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98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Komitmen</a:t>
            </a:r>
            <a:r>
              <a:rPr lang="en-GB" sz="198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98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dan</a:t>
            </a:r>
            <a:r>
              <a:rPr lang="en-GB" sz="198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98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Regulasi</a:t>
            </a:r>
            <a:r>
              <a:rPr lang="en-GB" sz="198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98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Gerakan</a:t>
            </a:r>
            <a:r>
              <a:rPr lang="en-GB" sz="198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PPK</a:t>
            </a:r>
            <a:endParaRPr lang="en-GB" sz="1980" dirty="0">
              <a:solidFill>
                <a:srgbClr val="277AC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281465" indent="0" algn="just" defTabSz="109728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40" dirty="0" err="1">
                <a:solidFill>
                  <a:prstClr val="black"/>
                </a:solidFill>
                <a:latin typeface="Helvetica Neue"/>
                <a:ea typeface="Helvetica Neue" charset="0"/>
                <a:cs typeface="Helvetica Neue" charset="0"/>
              </a:rPr>
              <a:t>Terwujudnya</a:t>
            </a:r>
            <a:r>
              <a:rPr lang="en-US" sz="1440" dirty="0">
                <a:solidFill>
                  <a:prstClr val="black"/>
                </a:solidFill>
                <a:latin typeface="Helvetica Neue"/>
                <a:ea typeface="Helvetica Neue" charset="0"/>
                <a:cs typeface="Helvetica Neue" charset="0"/>
              </a:rPr>
              <a:t> </a:t>
            </a:r>
            <a:r>
              <a:rPr lang="en-US" sz="1440" dirty="0" err="1">
                <a:solidFill>
                  <a:prstClr val="black"/>
                </a:solidFill>
                <a:latin typeface="Helvetica Neue"/>
                <a:ea typeface="Helvetica Neue" charset="0"/>
                <a:cs typeface="Helvetica Neue" charset="0"/>
              </a:rPr>
              <a:t>komitmen</a:t>
            </a:r>
            <a:r>
              <a:rPr lang="en-US" sz="1440" dirty="0">
                <a:solidFill>
                  <a:prstClr val="black"/>
                </a:solidFill>
                <a:latin typeface="Helvetica Neue"/>
                <a:ea typeface="Helvetica Neue" charset="0"/>
                <a:cs typeface="Helvetica Neue" charset="0"/>
              </a:rPr>
              <a:t> </a:t>
            </a:r>
            <a:r>
              <a:rPr lang="en-US" sz="1440" dirty="0" err="1">
                <a:solidFill>
                  <a:prstClr val="black"/>
                </a:solidFill>
                <a:latin typeface="Helvetica Neue"/>
                <a:ea typeface="Helvetica Neue" charset="0"/>
                <a:cs typeface="Helvetica Neue" charset="0"/>
              </a:rPr>
              <a:t>dan</a:t>
            </a:r>
            <a:r>
              <a:rPr lang="en-US" sz="1440" dirty="0">
                <a:solidFill>
                  <a:prstClr val="black"/>
                </a:solidFill>
                <a:latin typeface="Helvetica Neue"/>
                <a:ea typeface="Helvetica Neue" charset="0"/>
                <a:cs typeface="Helvetica Neue" charset="0"/>
              </a:rPr>
              <a:t> </a:t>
            </a:r>
            <a:r>
              <a:rPr lang="en-US" sz="1440" dirty="0" err="1">
                <a:solidFill>
                  <a:prstClr val="black"/>
                </a:solidFill>
                <a:latin typeface="Helvetica Neue"/>
                <a:ea typeface="Helvetica Neue" charset="0"/>
                <a:cs typeface="Helvetica Neue" charset="0"/>
              </a:rPr>
              <a:t>dukungan</a:t>
            </a:r>
            <a:r>
              <a:rPr lang="en-US" sz="1440" dirty="0">
                <a:solidFill>
                  <a:prstClr val="black"/>
                </a:solidFill>
                <a:latin typeface="Helvetica Neue"/>
                <a:ea typeface="Helvetica Neue" charset="0"/>
                <a:cs typeface="Helvetica Neue" charset="0"/>
              </a:rPr>
              <a:t> </a:t>
            </a:r>
            <a:r>
              <a:rPr lang="en-US" sz="1440" dirty="0" err="1">
                <a:solidFill>
                  <a:prstClr val="black"/>
                </a:solidFill>
                <a:latin typeface="Helvetica Neue"/>
                <a:ea typeface="Helvetica Neue" charset="0"/>
                <a:cs typeface="Helvetica Neue" charset="0"/>
              </a:rPr>
              <a:t>regulasi</a:t>
            </a:r>
            <a:r>
              <a:rPr lang="en-US" sz="1440" dirty="0">
                <a:solidFill>
                  <a:prstClr val="black"/>
                </a:solidFill>
                <a:latin typeface="Helvetica Neue"/>
                <a:ea typeface="Helvetica Neue" charset="0"/>
                <a:cs typeface="Helvetica Neue" charset="0"/>
              </a:rPr>
              <a:t> </a:t>
            </a:r>
            <a:r>
              <a:rPr lang="en-US" sz="1440" dirty="0" err="1">
                <a:solidFill>
                  <a:prstClr val="black"/>
                </a:solidFill>
                <a:latin typeface="Helvetica Neue"/>
                <a:ea typeface="Helvetica Neue" charset="0"/>
                <a:cs typeface="Helvetica Neue" charset="0"/>
              </a:rPr>
              <a:t>terkait</a:t>
            </a:r>
            <a:r>
              <a:rPr lang="en-US" sz="1440" dirty="0">
                <a:solidFill>
                  <a:prstClr val="black"/>
                </a:solidFill>
                <a:latin typeface="Helvetica Neue"/>
                <a:ea typeface="Helvetica Neue" charset="0"/>
                <a:cs typeface="Helvetica Neue" charset="0"/>
              </a:rPr>
              <a:t> </a:t>
            </a:r>
            <a:r>
              <a:rPr lang="en-US" sz="1440" dirty="0" err="1">
                <a:solidFill>
                  <a:prstClr val="black"/>
                </a:solidFill>
                <a:latin typeface="Helvetica Neue"/>
                <a:ea typeface="Helvetica Neue" charset="0"/>
                <a:cs typeface="Helvetica Neue" charset="0"/>
              </a:rPr>
              <a:t>dengan</a:t>
            </a:r>
            <a:r>
              <a:rPr lang="en-US" sz="1440" dirty="0">
                <a:solidFill>
                  <a:prstClr val="black"/>
                </a:solidFill>
                <a:latin typeface="Helvetica Neue"/>
                <a:ea typeface="Helvetica Neue" charset="0"/>
                <a:cs typeface="Helvetica Neue" charset="0"/>
              </a:rPr>
              <a:t>: a) </a:t>
            </a:r>
            <a:r>
              <a:rPr lang="id-ID" sz="1440" dirty="0">
                <a:solidFill>
                  <a:prstClr val="black"/>
                </a:solidFill>
                <a:latin typeface="Helvetica Neue"/>
                <a:ea typeface="Helvetica Neue" charset="0"/>
                <a:cs typeface="Helvetica Neue" charset="0"/>
              </a:rPr>
              <a:t>Revitalisasi peran Kepala Sekolah sebagai </a:t>
            </a:r>
            <a:r>
              <a:rPr lang="en-US" sz="1440" dirty="0">
                <a:solidFill>
                  <a:prstClr val="black"/>
                </a:solidFill>
                <a:latin typeface="Helvetica Neue"/>
                <a:ea typeface="Helvetica Neue" charset="0"/>
                <a:cs typeface="Helvetica Neue" charset="0"/>
              </a:rPr>
              <a:t>M</a:t>
            </a:r>
            <a:r>
              <a:rPr lang="id-ID" sz="1440" dirty="0">
                <a:solidFill>
                  <a:prstClr val="black"/>
                </a:solidFill>
                <a:latin typeface="Helvetica Neue"/>
                <a:ea typeface="Helvetica Neue" charset="0"/>
                <a:cs typeface="Helvetica Neue" charset="0"/>
              </a:rPr>
              <a:t>anager</a:t>
            </a:r>
            <a:r>
              <a:rPr lang="en-US" sz="1440" dirty="0">
                <a:solidFill>
                  <a:prstClr val="black"/>
                </a:solidFill>
                <a:latin typeface="Helvetica Neue"/>
                <a:ea typeface="Helvetica Neue" charset="0"/>
                <a:cs typeface="Helvetica Neue" charset="0"/>
              </a:rPr>
              <a:t>; </a:t>
            </a:r>
          </a:p>
          <a:p>
            <a:pPr marL="281465" indent="0" algn="just" defTabSz="109728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40" dirty="0">
                <a:solidFill>
                  <a:prstClr val="black"/>
                </a:solidFill>
                <a:latin typeface="Helvetica Neue"/>
                <a:ea typeface="Helvetica Neue" charset="0"/>
                <a:cs typeface="Helvetica Neue" charset="0"/>
              </a:rPr>
              <a:t>b)</a:t>
            </a:r>
            <a:r>
              <a:rPr lang="id-ID" sz="1440" dirty="0">
                <a:solidFill>
                  <a:prstClr val="black"/>
                </a:solidFill>
                <a:latin typeface="Helvetica Neue"/>
                <a:ea typeface="Helvetica Neue" charset="0"/>
                <a:cs typeface="Helvetica Neue" charset="0"/>
              </a:rPr>
              <a:t> </a:t>
            </a:r>
            <a:r>
              <a:rPr lang="en-US" sz="1440" dirty="0" err="1">
                <a:solidFill>
                  <a:prstClr val="black"/>
                </a:solidFill>
                <a:latin typeface="Helvetica Neue"/>
                <a:ea typeface="Helvetica Neue" charset="0"/>
                <a:cs typeface="Helvetica Neue" charset="0"/>
              </a:rPr>
              <a:t>Revitalisasi</a:t>
            </a:r>
            <a:r>
              <a:rPr lang="en-US" sz="1440" dirty="0">
                <a:solidFill>
                  <a:prstClr val="black"/>
                </a:solidFill>
                <a:latin typeface="Helvetica Neue"/>
                <a:ea typeface="Helvetica Neue" charset="0"/>
                <a:cs typeface="Helvetica Neue" charset="0"/>
              </a:rPr>
              <a:t> </a:t>
            </a:r>
            <a:r>
              <a:rPr lang="en-US" sz="1440" dirty="0" err="1">
                <a:solidFill>
                  <a:prstClr val="black"/>
                </a:solidFill>
                <a:latin typeface="Helvetica Neue"/>
                <a:ea typeface="Helvetica Neue" charset="0"/>
                <a:cs typeface="Helvetica Neue" charset="0"/>
              </a:rPr>
              <a:t>kewajiban</a:t>
            </a:r>
            <a:r>
              <a:rPr lang="en-US" sz="1440" dirty="0">
                <a:solidFill>
                  <a:prstClr val="black"/>
                </a:solidFill>
                <a:latin typeface="Helvetica Neue"/>
                <a:ea typeface="Helvetica Neue" charset="0"/>
                <a:cs typeface="Helvetica Neue" charset="0"/>
              </a:rPr>
              <a:t> 8 jam g</a:t>
            </a:r>
            <a:r>
              <a:rPr lang="id-ID" sz="1440" dirty="0">
                <a:solidFill>
                  <a:prstClr val="black"/>
                </a:solidFill>
                <a:latin typeface="Helvetica Neue"/>
                <a:ea typeface="Helvetica Neue" charset="0"/>
                <a:cs typeface="Helvetica Neue" charset="0"/>
              </a:rPr>
              <a:t>uru </a:t>
            </a:r>
            <a:r>
              <a:rPr lang="en-US" sz="1440" dirty="0">
                <a:solidFill>
                  <a:prstClr val="black"/>
                </a:solidFill>
                <a:latin typeface="Helvetica Neue"/>
                <a:ea typeface="Helvetica Neue" charset="0"/>
                <a:cs typeface="Helvetica Neue" charset="0"/>
              </a:rPr>
              <a:t>di </a:t>
            </a:r>
            <a:r>
              <a:rPr lang="en-US" sz="1440" dirty="0" err="1">
                <a:solidFill>
                  <a:prstClr val="black"/>
                </a:solidFill>
                <a:latin typeface="Helvetica Neue"/>
                <a:ea typeface="Helvetica Neue" charset="0"/>
                <a:cs typeface="Helvetica Neue" charset="0"/>
              </a:rPr>
              <a:t>sekolah</a:t>
            </a:r>
            <a:r>
              <a:rPr lang="en-US" sz="1440" dirty="0">
                <a:solidFill>
                  <a:prstClr val="black"/>
                </a:solidFill>
                <a:latin typeface="Helvetica Neue"/>
                <a:ea typeface="Helvetica Neue" charset="0"/>
                <a:cs typeface="Helvetica Neue" charset="0"/>
              </a:rPr>
              <a:t>; c) </a:t>
            </a:r>
            <a:r>
              <a:rPr lang="en-US" sz="1440" dirty="0" err="1">
                <a:solidFill>
                  <a:prstClr val="black"/>
                </a:solidFill>
                <a:latin typeface="Helvetica Neue"/>
                <a:ea typeface="Helvetica Neue" charset="0"/>
                <a:cs typeface="Helvetica Neue" charset="0"/>
              </a:rPr>
              <a:t>Implementasi</a:t>
            </a:r>
            <a:r>
              <a:rPr lang="en-US" sz="1440" dirty="0">
                <a:solidFill>
                  <a:prstClr val="black"/>
                </a:solidFill>
                <a:latin typeface="Helvetica Neue"/>
                <a:ea typeface="Helvetica Neue" charset="0"/>
                <a:cs typeface="Helvetica Neue" charset="0"/>
              </a:rPr>
              <a:t> </a:t>
            </a:r>
            <a:r>
              <a:rPr lang="en-US" sz="1440" dirty="0" err="1">
                <a:solidFill>
                  <a:prstClr val="black"/>
                </a:solidFill>
                <a:latin typeface="Helvetica Neue"/>
                <a:ea typeface="Helvetica Neue" charset="0"/>
                <a:cs typeface="Helvetica Neue" charset="0"/>
              </a:rPr>
              <a:t>Permendikbud</a:t>
            </a:r>
            <a:r>
              <a:rPr lang="en-US" sz="1440" dirty="0">
                <a:solidFill>
                  <a:prstClr val="black"/>
                </a:solidFill>
                <a:latin typeface="Helvetica Neue"/>
                <a:ea typeface="Helvetica Neue" charset="0"/>
                <a:cs typeface="Helvetica Neue" charset="0"/>
              </a:rPr>
              <a:t> No. 75 </a:t>
            </a:r>
            <a:r>
              <a:rPr lang="en-US" sz="1440" dirty="0" err="1">
                <a:solidFill>
                  <a:prstClr val="black"/>
                </a:solidFill>
                <a:latin typeface="Helvetica Neue"/>
                <a:ea typeface="Helvetica Neue" charset="0"/>
                <a:cs typeface="Helvetica Neue" charset="0"/>
              </a:rPr>
              <a:t>Tahun</a:t>
            </a:r>
            <a:r>
              <a:rPr lang="en-US" sz="1440" dirty="0">
                <a:solidFill>
                  <a:prstClr val="black"/>
                </a:solidFill>
                <a:latin typeface="Helvetica Neue"/>
                <a:ea typeface="Helvetica Neue" charset="0"/>
                <a:cs typeface="Helvetica Neue" charset="0"/>
              </a:rPr>
              <a:t> 2016 </a:t>
            </a:r>
            <a:r>
              <a:rPr lang="en-US" sz="1440" dirty="0" err="1">
                <a:solidFill>
                  <a:prstClr val="black"/>
                </a:solidFill>
                <a:latin typeface="Helvetica Neue"/>
                <a:ea typeface="Helvetica Neue" charset="0"/>
                <a:cs typeface="Helvetica Neue" charset="0"/>
              </a:rPr>
              <a:t>tentang</a:t>
            </a:r>
            <a:r>
              <a:rPr lang="en-US" sz="1440" dirty="0">
                <a:solidFill>
                  <a:prstClr val="black"/>
                </a:solidFill>
                <a:latin typeface="Helvetica Neue"/>
                <a:ea typeface="Helvetica Neue" charset="0"/>
                <a:cs typeface="Helvetica Neue" charset="0"/>
              </a:rPr>
              <a:t> </a:t>
            </a:r>
            <a:r>
              <a:rPr lang="en-US" sz="1440" dirty="0" err="1">
                <a:solidFill>
                  <a:prstClr val="black"/>
                </a:solidFill>
                <a:latin typeface="Helvetica Neue"/>
                <a:ea typeface="Helvetica Neue" charset="0"/>
                <a:cs typeface="Helvetica Neue" charset="0"/>
              </a:rPr>
              <a:t>K</a:t>
            </a:r>
            <a:r>
              <a:rPr lang="en-US" sz="1440" dirty="0" err="1">
                <a:solidFill>
                  <a:prstClr val="black"/>
                </a:solidFill>
                <a:latin typeface="Helvetica Neue"/>
              </a:rPr>
              <a:t>omite</a:t>
            </a:r>
            <a:r>
              <a:rPr lang="en-US" sz="1440" dirty="0">
                <a:solidFill>
                  <a:prstClr val="black"/>
                </a:solidFill>
                <a:latin typeface="Helvetica Neue"/>
              </a:rPr>
              <a:t> </a:t>
            </a:r>
            <a:r>
              <a:rPr lang="en-US" sz="1440" dirty="0" err="1">
                <a:solidFill>
                  <a:prstClr val="black"/>
                </a:solidFill>
                <a:latin typeface="Helvetica Neue"/>
              </a:rPr>
              <a:t>Sekolah</a:t>
            </a:r>
            <a:r>
              <a:rPr lang="en-US" sz="1440" dirty="0">
                <a:solidFill>
                  <a:prstClr val="black"/>
                </a:solidFill>
                <a:latin typeface="Helvetica Neue"/>
              </a:rPr>
              <a:t> </a:t>
            </a:r>
            <a:r>
              <a:rPr lang="en-US" sz="1440" dirty="0" err="1">
                <a:solidFill>
                  <a:prstClr val="black"/>
                </a:solidFill>
                <a:latin typeface="Helvetica Neue"/>
              </a:rPr>
              <a:t>sebagai</a:t>
            </a:r>
            <a:r>
              <a:rPr lang="en-US" sz="1440" dirty="0">
                <a:solidFill>
                  <a:prstClr val="black"/>
                </a:solidFill>
                <a:latin typeface="Helvetica Neue"/>
              </a:rPr>
              <a:t> </a:t>
            </a:r>
            <a:r>
              <a:rPr lang="en-US" sz="1440" dirty="0" err="1">
                <a:solidFill>
                  <a:prstClr val="black"/>
                </a:solidFill>
                <a:latin typeface="Helvetica Neue"/>
              </a:rPr>
              <a:t>badan</a:t>
            </a:r>
            <a:r>
              <a:rPr lang="en-US" sz="1440" dirty="0">
                <a:solidFill>
                  <a:prstClr val="black"/>
                </a:solidFill>
                <a:latin typeface="Helvetica Neue"/>
              </a:rPr>
              <a:t> gotong royong </a:t>
            </a:r>
            <a:r>
              <a:rPr lang="en-US" sz="1440" dirty="0" err="1">
                <a:solidFill>
                  <a:prstClr val="black"/>
                </a:solidFill>
                <a:latin typeface="Helvetica Neue"/>
              </a:rPr>
              <a:t>dan</a:t>
            </a:r>
            <a:r>
              <a:rPr lang="en-US" sz="1440" dirty="0">
                <a:solidFill>
                  <a:prstClr val="black"/>
                </a:solidFill>
                <a:latin typeface="Helvetica Neue"/>
              </a:rPr>
              <a:t> </a:t>
            </a:r>
            <a:r>
              <a:rPr lang="en-US" sz="1440" dirty="0" err="1">
                <a:solidFill>
                  <a:prstClr val="black"/>
                </a:solidFill>
                <a:latin typeface="Helvetica Neue"/>
              </a:rPr>
              <a:t>partisipasi</a:t>
            </a:r>
            <a:r>
              <a:rPr lang="en-US" sz="1440" dirty="0">
                <a:solidFill>
                  <a:prstClr val="black"/>
                </a:solidFill>
                <a:latin typeface="Helvetica Neue"/>
              </a:rPr>
              <a:t> </a:t>
            </a:r>
            <a:r>
              <a:rPr lang="en-US" sz="1440" dirty="0" err="1">
                <a:solidFill>
                  <a:prstClr val="black"/>
                </a:solidFill>
                <a:latin typeface="Helvetica Neue"/>
              </a:rPr>
              <a:t>masyarakat</a:t>
            </a:r>
            <a:r>
              <a:rPr lang="en-US" sz="1440" dirty="0">
                <a:solidFill>
                  <a:prstClr val="black"/>
                </a:solidFill>
                <a:latin typeface="Helvetica Neue"/>
              </a:rPr>
              <a:t>; d) </a:t>
            </a:r>
            <a:r>
              <a:rPr lang="en-US" sz="1440" dirty="0" err="1">
                <a:solidFill>
                  <a:prstClr val="black"/>
                </a:solidFill>
                <a:latin typeface="Helvetica Neue"/>
              </a:rPr>
              <a:t>Kegiatan</a:t>
            </a:r>
            <a:r>
              <a:rPr lang="en-US" sz="1440" dirty="0">
                <a:solidFill>
                  <a:prstClr val="black"/>
                </a:solidFill>
                <a:latin typeface="Helvetica Neue"/>
              </a:rPr>
              <a:t> </a:t>
            </a:r>
            <a:r>
              <a:rPr lang="en-US" sz="1440" dirty="0" err="1">
                <a:solidFill>
                  <a:prstClr val="black"/>
                </a:solidFill>
                <a:latin typeface="Helvetica Neue"/>
              </a:rPr>
              <a:t>pembelajaran</a:t>
            </a:r>
            <a:r>
              <a:rPr lang="en-US" sz="1440" dirty="0">
                <a:solidFill>
                  <a:prstClr val="black"/>
                </a:solidFill>
                <a:latin typeface="Helvetica Neue"/>
              </a:rPr>
              <a:t> 5 </a:t>
            </a:r>
            <a:r>
              <a:rPr lang="en-US" sz="1440" dirty="0" err="1">
                <a:solidFill>
                  <a:prstClr val="black"/>
                </a:solidFill>
                <a:latin typeface="Helvetica Neue"/>
              </a:rPr>
              <a:t>hari</a:t>
            </a:r>
            <a:r>
              <a:rPr lang="en-US" sz="1440" dirty="0">
                <a:solidFill>
                  <a:prstClr val="black"/>
                </a:solidFill>
                <a:latin typeface="Helvetica Neue"/>
              </a:rPr>
              <a:t>; e) </a:t>
            </a:r>
            <a:r>
              <a:rPr lang="en-US" sz="1440" dirty="0" err="1">
                <a:solidFill>
                  <a:prstClr val="black"/>
                </a:solidFill>
                <a:latin typeface="Helvetica Neue"/>
              </a:rPr>
              <a:t>Penguatan</a:t>
            </a:r>
            <a:r>
              <a:rPr lang="en-US" sz="1440" dirty="0">
                <a:solidFill>
                  <a:prstClr val="black"/>
                </a:solidFill>
                <a:latin typeface="Helvetica Neue"/>
              </a:rPr>
              <a:t> </a:t>
            </a:r>
            <a:r>
              <a:rPr lang="en-US" sz="1440" dirty="0" err="1">
                <a:solidFill>
                  <a:prstClr val="black"/>
                </a:solidFill>
                <a:latin typeface="Helvetica Neue"/>
              </a:rPr>
              <a:t>dan</a:t>
            </a:r>
            <a:r>
              <a:rPr lang="en-US" sz="1440" dirty="0">
                <a:solidFill>
                  <a:prstClr val="black"/>
                </a:solidFill>
                <a:latin typeface="Helvetica Neue"/>
              </a:rPr>
              <a:t> </a:t>
            </a:r>
            <a:r>
              <a:rPr lang="en-US" sz="1440" dirty="0" err="1">
                <a:solidFill>
                  <a:prstClr val="black"/>
                </a:solidFill>
                <a:latin typeface="Helvetica Neue"/>
              </a:rPr>
              <a:t>perluasan</a:t>
            </a:r>
            <a:r>
              <a:rPr lang="en-US" sz="1440" dirty="0">
                <a:solidFill>
                  <a:prstClr val="black"/>
                </a:solidFill>
                <a:latin typeface="Helvetica Neue"/>
              </a:rPr>
              <a:t> </a:t>
            </a:r>
            <a:r>
              <a:rPr lang="en-US" sz="1440" dirty="0" err="1">
                <a:solidFill>
                  <a:prstClr val="black"/>
                </a:solidFill>
                <a:latin typeface="Helvetica Neue"/>
              </a:rPr>
              <a:t>kegiatan</a:t>
            </a:r>
            <a:r>
              <a:rPr lang="en-US" sz="1440" dirty="0">
                <a:solidFill>
                  <a:prstClr val="black"/>
                </a:solidFill>
                <a:latin typeface="Helvetica Neue"/>
              </a:rPr>
              <a:t> di </a:t>
            </a:r>
            <a:r>
              <a:rPr lang="en-US" sz="1440" dirty="0" err="1">
                <a:solidFill>
                  <a:prstClr val="black"/>
                </a:solidFill>
                <a:latin typeface="Helvetica Neue"/>
              </a:rPr>
              <a:t>sekolah</a:t>
            </a:r>
            <a:r>
              <a:rPr lang="en-US" sz="1440" dirty="0">
                <a:solidFill>
                  <a:prstClr val="black"/>
                </a:solidFill>
                <a:latin typeface="Helvetica Neue"/>
              </a:rPr>
              <a:t> </a:t>
            </a:r>
            <a:r>
              <a:rPr lang="en-US" sz="1440" dirty="0" err="1">
                <a:solidFill>
                  <a:prstClr val="black"/>
                </a:solidFill>
                <a:latin typeface="Helvetica Neue"/>
              </a:rPr>
              <a:t>dan</a:t>
            </a:r>
            <a:r>
              <a:rPr lang="en-US" sz="1440" dirty="0">
                <a:solidFill>
                  <a:prstClr val="black"/>
                </a:solidFill>
                <a:latin typeface="Helvetica Neue"/>
              </a:rPr>
              <a:t> </a:t>
            </a:r>
            <a:r>
              <a:rPr lang="en-US" sz="1440" dirty="0" err="1">
                <a:solidFill>
                  <a:prstClr val="black"/>
                </a:solidFill>
                <a:latin typeface="Helvetica Neue"/>
              </a:rPr>
              <a:t>luar</a:t>
            </a:r>
            <a:r>
              <a:rPr lang="en-US" sz="1440" dirty="0">
                <a:solidFill>
                  <a:prstClr val="black"/>
                </a:solidFill>
                <a:latin typeface="Helvetica Neue"/>
              </a:rPr>
              <a:t> </a:t>
            </a:r>
            <a:r>
              <a:rPr lang="en-US" sz="1440" dirty="0" err="1">
                <a:solidFill>
                  <a:prstClr val="black"/>
                </a:solidFill>
                <a:latin typeface="Helvetica Neue"/>
              </a:rPr>
              <a:t>sekolah</a:t>
            </a:r>
            <a:r>
              <a:rPr lang="en-US" sz="1440" dirty="0">
                <a:solidFill>
                  <a:prstClr val="black"/>
                </a:solidFill>
                <a:latin typeface="Helvetica Neue"/>
              </a:rPr>
              <a:t> (</a:t>
            </a:r>
            <a:r>
              <a:rPr lang="en-US" sz="1440" dirty="0" err="1">
                <a:solidFill>
                  <a:prstClr val="black"/>
                </a:solidFill>
                <a:latin typeface="Helvetica Neue"/>
              </a:rPr>
              <a:t>seni</a:t>
            </a:r>
            <a:r>
              <a:rPr lang="en-US" sz="1440" dirty="0">
                <a:solidFill>
                  <a:prstClr val="black"/>
                </a:solidFill>
                <a:latin typeface="Helvetica Neue"/>
              </a:rPr>
              <a:t> </a:t>
            </a:r>
            <a:r>
              <a:rPr lang="en-US" sz="1440" dirty="0" err="1">
                <a:solidFill>
                  <a:prstClr val="black"/>
                </a:solidFill>
                <a:latin typeface="Helvetica Neue"/>
              </a:rPr>
              <a:t>budaya</a:t>
            </a:r>
            <a:r>
              <a:rPr lang="en-US" sz="1440" dirty="0">
                <a:solidFill>
                  <a:prstClr val="black"/>
                </a:solidFill>
                <a:latin typeface="Helvetica Neue"/>
              </a:rPr>
              <a:t>, </a:t>
            </a:r>
            <a:r>
              <a:rPr lang="en-US" sz="1440" dirty="0" err="1">
                <a:solidFill>
                  <a:prstClr val="black"/>
                </a:solidFill>
                <a:latin typeface="Helvetica Neue"/>
              </a:rPr>
              <a:t>keagamaan</a:t>
            </a:r>
            <a:r>
              <a:rPr lang="en-US" sz="1440" dirty="0">
                <a:solidFill>
                  <a:prstClr val="black"/>
                </a:solidFill>
                <a:latin typeface="Helvetica Neue"/>
              </a:rPr>
              <a:t>, </a:t>
            </a:r>
            <a:r>
              <a:rPr lang="en-US" sz="1440" dirty="0" err="1">
                <a:solidFill>
                  <a:prstClr val="black"/>
                </a:solidFill>
                <a:latin typeface="Helvetica Neue"/>
              </a:rPr>
              <a:t>ekstra</a:t>
            </a:r>
            <a:r>
              <a:rPr lang="en-US" sz="1440" dirty="0">
                <a:solidFill>
                  <a:prstClr val="black"/>
                </a:solidFill>
                <a:latin typeface="Helvetica Neue"/>
              </a:rPr>
              <a:t> </a:t>
            </a:r>
            <a:r>
              <a:rPr lang="en-US" sz="1440" dirty="0" err="1">
                <a:solidFill>
                  <a:prstClr val="black"/>
                </a:solidFill>
                <a:latin typeface="Helvetica Neue"/>
              </a:rPr>
              <a:t>dan</a:t>
            </a:r>
            <a:r>
              <a:rPr lang="en-US" sz="1440" dirty="0">
                <a:solidFill>
                  <a:prstClr val="black"/>
                </a:solidFill>
                <a:latin typeface="Helvetica Neue"/>
              </a:rPr>
              <a:t> </a:t>
            </a:r>
            <a:r>
              <a:rPr lang="en-US" sz="1440" dirty="0" err="1">
                <a:solidFill>
                  <a:prstClr val="black"/>
                </a:solidFill>
                <a:latin typeface="Helvetica Neue"/>
              </a:rPr>
              <a:t>kokurikuler</a:t>
            </a:r>
            <a:r>
              <a:rPr lang="en-US" sz="1440" dirty="0">
                <a:solidFill>
                  <a:prstClr val="black"/>
                </a:solidFill>
                <a:latin typeface="Helvetica Neue"/>
              </a:rPr>
              <a:t>, </a:t>
            </a:r>
            <a:r>
              <a:rPr lang="en-US" sz="1440" dirty="0" err="1">
                <a:solidFill>
                  <a:prstClr val="black"/>
                </a:solidFill>
                <a:latin typeface="Helvetica Neue"/>
              </a:rPr>
              <a:t>literasi</a:t>
            </a:r>
            <a:r>
              <a:rPr lang="en-US" sz="1440" dirty="0">
                <a:solidFill>
                  <a:prstClr val="black"/>
                </a:solidFill>
                <a:latin typeface="Helvetica Neue"/>
              </a:rPr>
              <a:t>).</a:t>
            </a:r>
          </a:p>
          <a:p>
            <a:pPr marL="281465" indent="0" algn="just" defTabSz="1097280">
              <a:lnSpc>
                <a:spcPct val="100000"/>
              </a:lnSpc>
              <a:spcBef>
                <a:spcPts val="0"/>
              </a:spcBef>
              <a:buNone/>
            </a:pPr>
            <a:endParaRPr lang="en-US" sz="800" dirty="0">
              <a:solidFill>
                <a:prstClr val="black"/>
              </a:solidFill>
              <a:latin typeface="Helvetica Neue"/>
            </a:endParaRPr>
          </a:p>
          <a:p>
            <a:pPr marL="0" indent="0" algn="just" defTabSz="109728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356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4.</a:t>
            </a:r>
            <a:r>
              <a:rPr lang="en-GB" sz="192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 </a:t>
            </a:r>
            <a:r>
              <a:rPr lang="en-GB" sz="192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Memperhatikan</a:t>
            </a:r>
            <a:r>
              <a:rPr lang="en-GB" sz="192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92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Keberagaman</a:t>
            </a:r>
            <a:r>
              <a:rPr lang="en-GB" sz="192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92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dan</a:t>
            </a:r>
            <a:r>
              <a:rPr lang="en-GB" sz="192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Tingkat </a:t>
            </a:r>
            <a:r>
              <a:rPr lang="en-GB" sz="192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Kesenjangan</a:t>
            </a:r>
            <a:r>
              <a:rPr lang="en-GB" sz="192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endParaRPr lang="en-GB" sz="1920" dirty="0">
              <a:solidFill>
                <a:srgbClr val="277AC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281465" indent="0" algn="just" defTabSz="109728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Tercapainya</a:t>
            </a:r>
            <a:r>
              <a:rPr lang="en-US" sz="140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tahapan</a:t>
            </a:r>
            <a:r>
              <a:rPr lang="en-US" sz="140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pelaksanaan</a:t>
            </a:r>
            <a:r>
              <a:rPr lang="en-US" sz="140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 PPK </a:t>
            </a:r>
            <a:r>
              <a:rPr lang="en-US" sz="1400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sesuai</a:t>
            </a:r>
            <a:r>
              <a:rPr lang="en-US" sz="140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dengan</a:t>
            </a:r>
            <a:r>
              <a:rPr lang="en-US" sz="140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keberagaman</a:t>
            </a:r>
            <a:r>
              <a:rPr lang="en-US" sz="140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dan</a:t>
            </a:r>
            <a:r>
              <a:rPr lang="en-US" sz="140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tingkat</a:t>
            </a:r>
            <a:r>
              <a:rPr lang="en-US" sz="140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kesenjangan</a:t>
            </a:r>
            <a:r>
              <a:rPr lang="en-US" sz="140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setiap</a:t>
            </a:r>
            <a:r>
              <a:rPr lang="en-US" sz="140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satuan</a:t>
            </a:r>
            <a:r>
              <a:rPr lang="en-US" sz="140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pendidikan</a:t>
            </a:r>
            <a:r>
              <a:rPr lang="en-US" sz="140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yaitu</a:t>
            </a:r>
            <a:r>
              <a:rPr lang="en-US" sz="140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 di </a:t>
            </a:r>
            <a:r>
              <a:rPr lang="en-US" sz="1400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perkotaan</a:t>
            </a:r>
            <a:r>
              <a:rPr lang="en-US" sz="140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, sub-</a:t>
            </a:r>
            <a:r>
              <a:rPr lang="en-US" sz="1400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perkotaan</a:t>
            </a:r>
            <a:r>
              <a:rPr lang="en-US" sz="140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, </a:t>
            </a:r>
            <a:r>
              <a:rPr lang="en-US" sz="1400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sampai</a:t>
            </a:r>
            <a:r>
              <a:rPr lang="en-US" sz="140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daerah</a:t>
            </a:r>
            <a:r>
              <a:rPr lang="en-US" sz="140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 3T </a:t>
            </a:r>
            <a:r>
              <a:rPr lang="en-US" sz="1400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dengan</a:t>
            </a:r>
            <a:r>
              <a:rPr lang="en-US" sz="140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mempertimbangkan</a:t>
            </a:r>
            <a:r>
              <a:rPr lang="en-US" sz="140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keterbatasan</a:t>
            </a:r>
            <a:r>
              <a:rPr lang="en-US" sz="140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pr</a:t>
            </a:r>
            <a:r>
              <a:rPr lang="id-ID" sz="140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asa</a:t>
            </a:r>
            <a:r>
              <a:rPr lang="en-US" sz="1400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ra</a:t>
            </a:r>
            <a:r>
              <a:rPr lang="id-ID" sz="140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na dan sarana sekolah, </a:t>
            </a:r>
            <a:r>
              <a:rPr lang="en-US" sz="1400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serta</a:t>
            </a:r>
            <a:r>
              <a:rPr lang="en-US" sz="140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aksesibilitas</a:t>
            </a:r>
            <a:r>
              <a:rPr lang="en-US" sz="140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ke</a:t>
            </a:r>
            <a:r>
              <a:rPr lang="en-US" sz="140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sekolah</a:t>
            </a:r>
            <a:r>
              <a:rPr lang="id-ID" sz="140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 (jalur </a:t>
            </a:r>
            <a:r>
              <a:rPr lang="en-US" sz="1400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lembah</a:t>
            </a:r>
            <a:r>
              <a:rPr lang="en-US" sz="140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, </a:t>
            </a:r>
            <a:r>
              <a:rPr lang="en-US" sz="1400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hutan</a:t>
            </a:r>
            <a:r>
              <a:rPr lang="en-US" sz="140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, </a:t>
            </a:r>
            <a:r>
              <a:rPr lang="id-ID" sz="140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sungai,</a:t>
            </a:r>
            <a:r>
              <a:rPr lang="en-US" sz="140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dan</a:t>
            </a:r>
            <a:r>
              <a:rPr lang="en-US" sz="140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laut</a:t>
            </a:r>
            <a:r>
              <a:rPr lang="id-ID" sz="140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)</a:t>
            </a:r>
            <a:r>
              <a:rPr lang="en-US" sz="140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.</a:t>
            </a:r>
          </a:p>
          <a:p>
            <a:pPr marL="281465" indent="0" algn="just" defTabSz="1097280">
              <a:lnSpc>
                <a:spcPct val="100000"/>
              </a:lnSpc>
              <a:spcBef>
                <a:spcPts val="0"/>
              </a:spcBef>
              <a:buNone/>
            </a:pPr>
            <a:endParaRPr lang="en-US" sz="1200" dirty="0">
              <a:solidFill>
                <a:prstClr val="black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9022080" y="6356986"/>
            <a:ext cx="2560320" cy="363854"/>
          </a:xfrm>
        </p:spPr>
        <p:txBody>
          <a:bodyPr/>
          <a:lstStyle/>
          <a:p>
            <a:pPr defTabSz="548640"/>
            <a:fld id="{0827BF28-B950-4BA2-B6C2-702EC9D54A6F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548640"/>
              <a:t>19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9667" y="310466"/>
            <a:ext cx="4046546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8640"/>
            <a:r>
              <a:rPr lang="en-US" sz="2160" b="1" dirty="0">
                <a:solidFill>
                  <a:srgbClr val="277AC0"/>
                </a:solidFill>
                <a:latin typeface="Helvetica Neue" charset="0"/>
                <a:ea typeface="Helvetica Neue" charset="0"/>
                <a:cs typeface="Helvetica Neue" charset="0"/>
              </a:rPr>
              <a:t>KONKLUSI</a:t>
            </a:r>
            <a:endParaRPr lang="en-US" sz="2160" b="1" dirty="0">
              <a:solidFill>
                <a:srgbClr val="F5A31C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54643" y="770830"/>
            <a:ext cx="5894646" cy="82962"/>
            <a:chOff x="0" y="2631522"/>
            <a:chExt cx="15040549" cy="828013"/>
          </a:xfrm>
        </p:grpSpPr>
        <p:grpSp>
          <p:nvGrpSpPr>
            <p:cNvPr id="7" name="Group 6"/>
            <p:cNvGrpSpPr/>
            <p:nvPr/>
          </p:nvGrpSpPr>
          <p:grpSpPr>
            <a:xfrm>
              <a:off x="0" y="2632049"/>
              <a:ext cx="10872788" cy="827486"/>
              <a:chOff x="3886200" y="942975"/>
              <a:chExt cx="6986588" cy="628650"/>
            </a:xfrm>
            <a:solidFill>
              <a:srgbClr val="277AC0"/>
            </a:solidFill>
          </p:grpSpPr>
          <p:sp>
            <p:nvSpPr>
              <p:cNvPr id="9" name="Rectangle 8"/>
              <p:cNvSpPr/>
              <p:nvPr/>
            </p:nvSpPr>
            <p:spPr>
              <a:xfrm>
                <a:off x="3886200" y="942975"/>
                <a:ext cx="4686300" cy="6286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308610" indent="-308610" algn="ctr" defTabSz="548640">
                  <a:buFont typeface="+mj-lt"/>
                  <a:buAutoNum type="arabicPeriod"/>
                </a:pPr>
                <a:endParaRPr lang="en-US" sz="1435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10" name="Parallelogram 9"/>
              <p:cNvSpPr/>
              <p:nvPr/>
            </p:nvSpPr>
            <p:spPr>
              <a:xfrm>
                <a:off x="7529513" y="942975"/>
                <a:ext cx="3343275" cy="628650"/>
              </a:xfrm>
              <a:prstGeom prst="parallelogram">
                <a:avLst>
                  <a:gd name="adj" fmla="val 7045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308610" indent="-308610" algn="ctr" defTabSz="548640">
                  <a:buFont typeface="+mj-lt"/>
                  <a:buAutoNum type="arabicPeriod"/>
                </a:pPr>
                <a:endParaRPr lang="en-US" sz="1435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  <p:sp>
          <p:nvSpPr>
            <p:cNvPr id="8" name="Parallelogram 7"/>
            <p:cNvSpPr/>
            <p:nvPr/>
          </p:nvSpPr>
          <p:spPr>
            <a:xfrm>
              <a:off x="10276643" y="2631522"/>
              <a:ext cx="4763906" cy="828013"/>
            </a:xfrm>
            <a:prstGeom prst="parallelogram">
              <a:avLst>
                <a:gd name="adj" fmla="val 70455"/>
              </a:avLst>
            </a:prstGeom>
            <a:solidFill>
              <a:srgbClr val="F5A3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08610" indent="-308610" algn="ctr" defTabSz="548640">
                <a:buFont typeface="+mj-lt"/>
                <a:buAutoNum type="arabicPeriod"/>
              </a:pPr>
              <a:endParaRPr lang="en-US" sz="1435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pic>
        <p:nvPicPr>
          <p:cNvPr id="11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258276"/>
            <a:ext cx="1968964" cy="76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414412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41709" y="1085168"/>
            <a:ext cx="55238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3716">
              <a:spcBef>
                <a:spcPts val="313"/>
              </a:spcBef>
            </a:pPr>
            <a:r>
              <a:rPr lang="en-US" sz="3600" b="1" spc="-6" dirty="0" err="1">
                <a:solidFill>
                  <a:srgbClr val="E46C0A"/>
                </a:solidFill>
                <a:latin typeface="Century Gothic"/>
                <a:cs typeface="Century Gothic"/>
              </a:rPr>
              <a:t>Arahan</a:t>
            </a:r>
            <a:r>
              <a:rPr lang="en-US" sz="3600" b="1" spc="-6" dirty="0">
                <a:solidFill>
                  <a:srgbClr val="E46C0A"/>
                </a:solidFill>
                <a:latin typeface="Century Gothic"/>
                <a:cs typeface="Century Gothic"/>
              </a:rPr>
              <a:t> </a:t>
            </a:r>
            <a:r>
              <a:rPr lang="en-US" sz="3600" b="1" spc="6" dirty="0" err="1">
                <a:solidFill>
                  <a:srgbClr val="E46C0A"/>
                </a:solidFill>
                <a:latin typeface="Century Gothic"/>
                <a:cs typeface="Century Gothic"/>
              </a:rPr>
              <a:t>Khusus</a:t>
            </a:r>
            <a:r>
              <a:rPr lang="en-US" sz="3600" b="1" spc="-32" dirty="0">
                <a:solidFill>
                  <a:srgbClr val="E46C0A"/>
                </a:solidFill>
                <a:latin typeface="Century Gothic"/>
                <a:cs typeface="Century Gothic"/>
              </a:rPr>
              <a:t> </a:t>
            </a:r>
            <a:r>
              <a:rPr lang="en-US" sz="3600" b="1" dirty="0" err="1">
                <a:solidFill>
                  <a:srgbClr val="E46C0A"/>
                </a:solidFill>
                <a:latin typeface="Century Gothic"/>
                <a:cs typeface="Century Gothic"/>
              </a:rPr>
              <a:t>Presiden</a:t>
            </a:r>
            <a:endParaRPr lang="en-US" sz="3600" dirty="0">
              <a:latin typeface="Century Gothic"/>
              <a:cs typeface="Century Gothic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693795" y="2538321"/>
            <a:ext cx="8004012" cy="624145"/>
            <a:chOff x="5053614" y="3340638"/>
            <a:chExt cx="5872070" cy="577912"/>
          </a:xfrm>
        </p:grpSpPr>
        <p:sp>
          <p:nvSpPr>
            <p:cNvPr id="5" name="Oval 4"/>
            <p:cNvSpPr/>
            <p:nvPr/>
          </p:nvSpPr>
          <p:spPr>
            <a:xfrm>
              <a:off x="5053614" y="3375976"/>
              <a:ext cx="410139" cy="465377"/>
            </a:xfrm>
            <a:prstGeom prst="ellipse">
              <a:avLst/>
            </a:prstGeom>
            <a:solidFill>
              <a:srgbClr val="558ED5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44" dirty="0"/>
                <a:t>2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474165" y="3340638"/>
              <a:ext cx="5451519" cy="5779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3716" lvl="1">
                <a:spcBef>
                  <a:spcPts val="32"/>
                </a:spcBef>
                <a:tabLst>
                  <a:tab pos="470458" algn="l"/>
                </a:tabLst>
              </a:pPr>
              <a:r>
                <a:rPr lang="en-US" sz="1728" spc="54" dirty="0" err="1">
                  <a:latin typeface="Century Gothic"/>
                  <a:cs typeface="Century Gothic"/>
                </a:rPr>
                <a:t>Revitalisasi</a:t>
              </a:r>
              <a:r>
                <a:rPr lang="en-US" sz="1728" spc="54" dirty="0">
                  <a:latin typeface="Century Gothic"/>
                  <a:cs typeface="Century Gothic"/>
                </a:rPr>
                <a:t> </a:t>
              </a:r>
              <a:r>
                <a:rPr lang="en-US" sz="1728" spc="54" dirty="0" err="1">
                  <a:latin typeface="Century Gothic"/>
                  <a:cs typeface="Century Gothic"/>
                </a:rPr>
                <a:t>Pendidikan</a:t>
              </a:r>
              <a:r>
                <a:rPr lang="en-US" sz="1728" spc="54" dirty="0">
                  <a:latin typeface="Century Gothic"/>
                  <a:cs typeface="Century Gothic"/>
                </a:rPr>
                <a:t> </a:t>
              </a:r>
              <a:r>
                <a:rPr lang="en-US" sz="1728" spc="54" dirty="0" err="1">
                  <a:latin typeface="Century Gothic"/>
                  <a:cs typeface="Century Gothic"/>
                </a:rPr>
                <a:t>Vokasi</a:t>
              </a:r>
              <a:r>
                <a:rPr lang="en-US" sz="1728" spc="54" dirty="0">
                  <a:latin typeface="Century Gothic"/>
                  <a:cs typeface="Century Gothic"/>
                </a:rPr>
                <a:t>: </a:t>
              </a:r>
            </a:p>
            <a:p>
              <a:pPr marL="13716" lvl="1">
                <a:spcBef>
                  <a:spcPts val="32"/>
                </a:spcBef>
                <a:tabLst>
                  <a:tab pos="470458" algn="l"/>
                </a:tabLst>
              </a:pPr>
              <a:r>
                <a:rPr lang="en-US" sz="1728" b="1" spc="-43" dirty="0">
                  <a:solidFill>
                    <a:srgbClr val="0070C0"/>
                  </a:solidFill>
                  <a:latin typeface="Century Gothic"/>
                  <a:cs typeface="Century Gothic"/>
                </a:rPr>
                <a:t>SMK</a:t>
              </a:r>
              <a:r>
                <a:rPr lang="en-US" sz="1728" spc="22" dirty="0">
                  <a:solidFill>
                    <a:srgbClr val="0070C0"/>
                  </a:solidFill>
                  <a:latin typeface="Century Gothic"/>
                  <a:cs typeface="Century Gothic"/>
                </a:rPr>
                <a:t> </a:t>
              </a:r>
              <a:r>
                <a:rPr lang="en-US" sz="1728" b="1" spc="71" dirty="0" err="1">
                  <a:solidFill>
                    <a:srgbClr val="0070C0"/>
                  </a:solidFill>
                  <a:latin typeface="Century Gothic"/>
                  <a:cs typeface="Century Gothic"/>
                </a:rPr>
                <a:t>Maritim</a:t>
              </a:r>
              <a:r>
                <a:rPr lang="en-US" sz="1728" b="1" spc="71" dirty="0">
                  <a:solidFill>
                    <a:srgbClr val="0070C0"/>
                  </a:solidFill>
                  <a:latin typeface="Century Gothic"/>
                  <a:cs typeface="Century Gothic"/>
                </a:rPr>
                <a:t>, </a:t>
              </a:r>
              <a:r>
                <a:rPr lang="en-US" sz="1728" b="1" spc="71" dirty="0" err="1">
                  <a:solidFill>
                    <a:srgbClr val="0070C0"/>
                  </a:solidFill>
                  <a:latin typeface="Century Gothic"/>
                  <a:cs typeface="Century Gothic"/>
                </a:rPr>
                <a:t>Pariwisata</a:t>
              </a:r>
              <a:r>
                <a:rPr lang="en-US" sz="1728" b="1" spc="71" dirty="0">
                  <a:solidFill>
                    <a:srgbClr val="0070C0"/>
                  </a:solidFill>
                  <a:latin typeface="Century Gothic"/>
                  <a:cs typeface="Century Gothic"/>
                </a:rPr>
                <a:t>, </a:t>
              </a:r>
              <a:r>
                <a:rPr lang="en-US" sz="1728" b="1" spc="71" dirty="0" err="1">
                  <a:solidFill>
                    <a:srgbClr val="0070C0"/>
                  </a:solidFill>
                  <a:latin typeface="Century Gothic"/>
                  <a:cs typeface="Century Gothic"/>
                </a:rPr>
                <a:t>Pertanian</a:t>
              </a:r>
              <a:r>
                <a:rPr lang="en-US" sz="1728" b="1" spc="71" dirty="0">
                  <a:solidFill>
                    <a:srgbClr val="0070C0"/>
                  </a:solidFill>
                  <a:latin typeface="Century Gothic"/>
                  <a:cs typeface="Century Gothic"/>
                </a:rPr>
                <a:t>/</a:t>
              </a:r>
              <a:r>
                <a:rPr lang="en-US" sz="1728" b="1" spc="71" dirty="0" err="1">
                  <a:solidFill>
                    <a:srgbClr val="0070C0"/>
                  </a:solidFill>
                  <a:latin typeface="Century Gothic"/>
                  <a:cs typeface="Century Gothic"/>
                </a:rPr>
                <a:t>Pangan</a:t>
              </a:r>
              <a:r>
                <a:rPr lang="en-US" sz="1728" b="1" spc="71" dirty="0">
                  <a:solidFill>
                    <a:srgbClr val="0070C0"/>
                  </a:solidFill>
                  <a:latin typeface="Century Gothic"/>
                  <a:cs typeface="Century Gothic"/>
                </a:rPr>
                <a:t>, </a:t>
              </a:r>
              <a:r>
                <a:rPr lang="en-US" sz="1728" b="1" spc="71" dirty="0" err="1">
                  <a:solidFill>
                    <a:srgbClr val="0070C0"/>
                  </a:solidFill>
                  <a:latin typeface="Century Gothic"/>
                  <a:cs typeface="Century Gothic"/>
                </a:rPr>
                <a:t>Ekonomi</a:t>
              </a:r>
              <a:r>
                <a:rPr lang="en-US" sz="1728" b="1" spc="71" dirty="0">
                  <a:solidFill>
                    <a:srgbClr val="0070C0"/>
                  </a:solidFill>
                  <a:latin typeface="Century Gothic"/>
                  <a:cs typeface="Century Gothic"/>
                </a:rPr>
                <a:t> </a:t>
              </a:r>
              <a:r>
                <a:rPr lang="en-US" sz="1728" b="1" spc="71" dirty="0" err="1">
                  <a:solidFill>
                    <a:srgbClr val="0070C0"/>
                  </a:solidFill>
                  <a:latin typeface="Century Gothic"/>
                  <a:cs typeface="Century Gothic"/>
                </a:rPr>
                <a:t>Kreatif</a:t>
              </a:r>
              <a:endParaRPr lang="en-US" sz="1728" b="1" dirty="0">
                <a:solidFill>
                  <a:srgbClr val="0070C0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4" name="Group 6"/>
          <p:cNvGrpSpPr/>
          <p:nvPr/>
        </p:nvGrpSpPr>
        <p:grpSpPr>
          <a:xfrm>
            <a:off x="1693795" y="1965899"/>
            <a:ext cx="4097750" cy="502607"/>
            <a:chOff x="5042941" y="2635900"/>
            <a:chExt cx="3794213" cy="465377"/>
          </a:xfrm>
        </p:grpSpPr>
        <p:sp>
          <p:nvSpPr>
            <p:cNvPr id="8" name="Oval 7"/>
            <p:cNvSpPr/>
            <p:nvPr/>
          </p:nvSpPr>
          <p:spPr>
            <a:xfrm>
              <a:off x="5042941" y="2635900"/>
              <a:ext cx="496290" cy="465377"/>
            </a:xfrm>
            <a:prstGeom prst="ellipse">
              <a:avLst/>
            </a:prstGeom>
            <a:solidFill>
              <a:srgbClr val="558ED5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44" dirty="0"/>
                <a:t>1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560577" y="2679433"/>
              <a:ext cx="3276577" cy="3317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3716" lvl="1">
                <a:spcBef>
                  <a:spcPts val="32"/>
                </a:spcBef>
                <a:tabLst>
                  <a:tab pos="470458" algn="l"/>
                </a:tabLst>
              </a:pPr>
              <a:r>
                <a:rPr lang="en-US" sz="1728" spc="43" dirty="0" err="1">
                  <a:latin typeface="Century Gothic"/>
                  <a:cs typeface="Century Gothic"/>
                </a:rPr>
                <a:t>Kartu</a:t>
              </a:r>
              <a:r>
                <a:rPr lang="en-US" sz="1728" spc="43" dirty="0">
                  <a:latin typeface="Century Gothic"/>
                  <a:cs typeface="Century Gothic"/>
                </a:rPr>
                <a:t> </a:t>
              </a:r>
              <a:r>
                <a:rPr lang="en-US" sz="1728" spc="76" dirty="0">
                  <a:latin typeface="Century Gothic"/>
                  <a:cs typeface="Century Gothic"/>
                </a:rPr>
                <a:t>Indonesia </a:t>
              </a:r>
              <a:r>
                <a:rPr lang="en-US" sz="1728" spc="-11" dirty="0" err="1">
                  <a:latin typeface="Century Gothic"/>
                  <a:cs typeface="Century Gothic"/>
                </a:rPr>
                <a:t>Pint</a:t>
              </a:r>
              <a:r>
                <a:rPr lang="en-US" sz="1728" spc="38" dirty="0" err="1">
                  <a:latin typeface="Century Gothic"/>
                  <a:cs typeface="Century Gothic"/>
                </a:rPr>
                <a:t>ar</a:t>
              </a:r>
              <a:r>
                <a:rPr lang="en-US" sz="1728" spc="-247" dirty="0">
                  <a:latin typeface="Century Gothic"/>
                  <a:cs typeface="Century Gothic"/>
                </a:rPr>
                <a:t> </a:t>
              </a:r>
              <a:r>
                <a:rPr lang="en-US" sz="1728" spc="-38" dirty="0">
                  <a:solidFill>
                    <a:srgbClr val="0070C0"/>
                  </a:solidFill>
                  <a:latin typeface="Century Gothic"/>
                  <a:cs typeface="Century Gothic"/>
                </a:rPr>
                <a:t>(</a:t>
              </a:r>
              <a:r>
                <a:rPr lang="en-US" sz="1728" b="1" spc="-38" dirty="0">
                  <a:solidFill>
                    <a:srgbClr val="0070C0"/>
                  </a:solidFill>
                  <a:latin typeface="Century Gothic"/>
                  <a:cs typeface="Century Gothic"/>
                </a:rPr>
                <a:t>KIP</a:t>
              </a:r>
              <a:r>
                <a:rPr lang="en-US" sz="1728" spc="-38" dirty="0">
                  <a:solidFill>
                    <a:srgbClr val="0070C0"/>
                  </a:solidFill>
                  <a:latin typeface="Century Gothic"/>
                  <a:cs typeface="Century Gothic"/>
                </a:rPr>
                <a:t>).</a:t>
              </a:r>
              <a:endParaRPr lang="en-US" sz="1728" dirty="0">
                <a:solidFill>
                  <a:srgbClr val="0070C0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10" name="Group 12"/>
          <p:cNvGrpSpPr/>
          <p:nvPr/>
        </p:nvGrpSpPr>
        <p:grpSpPr>
          <a:xfrm>
            <a:off x="1693795" y="3202131"/>
            <a:ext cx="7715119" cy="502608"/>
            <a:chOff x="5053614" y="3375976"/>
            <a:chExt cx="7143628" cy="465377"/>
          </a:xfrm>
        </p:grpSpPr>
        <p:sp>
          <p:nvSpPr>
            <p:cNvPr id="14" name="Oval 13"/>
            <p:cNvSpPr/>
            <p:nvPr/>
          </p:nvSpPr>
          <p:spPr>
            <a:xfrm>
              <a:off x="5053614" y="3375976"/>
              <a:ext cx="496290" cy="465377"/>
            </a:xfrm>
            <a:prstGeom prst="ellipse">
              <a:avLst/>
            </a:prstGeom>
            <a:solidFill>
              <a:srgbClr val="558ED5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44" dirty="0"/>
                <a:t>3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560577" y="3409518"/>
              <a:ext cx="6636665" cy="3317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3716" lvl="1">
                <a:spcBef>
                  <a:spcPts val="38"/>
                </a:spcBef>
                <a:tabLst>
                  <a:tab pos="470458" algn="l"/>
                </a:tabLst>
              </a:pPr>
              <a:r>
                <a:rPr lang="en-US" sz="1728" spc="92" dirty="0" err="1">
                  <a:latin typeface="Century Gothic"/>
                  <a:cs typeface="Century Gothic"/>
                </a:rPr>
                <a:t>Gerakan</a:t>
              </a:r>
              <a:r>
                <a:rPr lang="en-US" sz="1728" spc="92" dirty="0">
                  <a:latin typeface="Century Gothic"/>
                  <a:cs typeface="Century Gothic"/>
                </a:rPr>
                <a:t> </a:t>
              </a:r>
              <a:r>
                <a:rPr lang="en-US" sz="1728" b="1" spc="92" dirty="0" err="1">
                  <a:solidFill>
                    <a:srgbClr val="0070C0"/>
                  </a:solidFill>
                  <a:latin typeface="Century Gothic"/>
                  <a:cs typeface="Century Gothic"/>
                </a:rPr>
                <a:t>Penguatan</a:t>
              </a:r>
              <a:r>
                <a:rPr lang="en-US" sz="1728" b="1" spc="92" dirty="0">
                  <a:solidFill>
                    <a:srgbClr val="0070C0"/>
                  </a:solidFill>
                  <a:latin typeface="Century Gothic"/>
                  <a:cs typeface="Century Gothic"/>
                </a:rPr>
                <a:t> </a:t>
              </a:r>
              <a:r>
                <a:rPr lang="en-US" sz="1728" b="1" spc="92" dirty="0" err="1">
                  <a:solidFill>
                    <a:srgbClr val="0070C0"/>
                  </a:solidFill>
                  <a:latin typeface="Century Gothic"/>
                  <a:cs typeface="Century Gothic"/>
                </a:rPr>
                <a:t>Pendidikan</a:t>
              </a:r>
              <a:r>
                <a:rPr lang="en-US" sz="1728" b="1" spc="92" dirty="0">
                  <a:solidFill>
                    <a:srgbClr val="0070C0"/>
                  </a:solidFill>
                  <a:latin typeface="Century Gothic"/>
                  <a:cs typeface="Century Gothic"/>
                </a:rPr>
                <a:t> </a:t>
              </a:r>
              <a:r>
                <a:rPr lang="en-US" sz="1728" b="1" spc="92" dirty="0" err="1">
                  <a:solidFill>
                    <a:srgbClr val="0070C0"/>
                  </a:solidFill>
                  <a:latin typeface="Century Gothic"/>
                  <a:cs typeface="Century Gothic"/>
                </a:rPr>
                <a:t>Karakter</a:t>
              </a:r>
              <a:r>
                <a:rPr lang="en-US" sz="1728" b="1" spc="92" dirty="0">
                  <a:solidFill>
                    <a:srgbClr val="0070C0"/>
                  </a:solidFill>
                  <a:latin typeface="Century Gothic"/>
                  <a:cs typeface="Century Gothic"/>
                </a:rPr>
                <a:t> (PPK)</a:t>
              </a:r>
              <a:r>
                <a:rPr lang="en-US" sz="1728" b="1" spc="76" dirty="0">
                  <a:solidFill>
                    <a:srgbClr val="0070C0"/>
                  </a:solidFill>
                  <a:latin typeface="Century Gothic"/>
                  <a:cs typeface="Century Gothic"/>
                </a:rPr>
                <a:t>.</a:t>
              </a:r>
              <a:endParaRPr lang="en-US" sz="1728" dirty="0">
                <a:solidFill>
                  <a:srgbClr val="0070C0"/>
                </a:solidFill>
                <a:latin typeface="Century Gothic"/>
                <a:cs typeface="Century Gothic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1289" y="224517"/>
            <a:ext cx="2841364" cy="244840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837077" y="3766572"/>
            <a:ext cx="78541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3716">
              <a:spcBef>
                <a:spcPts val="313"/>
              </a:spcBef>
            </a:pPr>
            <a:r>
              <a:rPr lang="en-US" sz="3600" b="1" spc="-6" dirty="0" err="1">
                <a:solidFill>
                  <a:srgbClr val="E46C0A"/>
                </a:solidFill>
                <a:latin typeface="Century Gothic"/>
                <a:cs typeface="Century Gothic"/>
              </a:rPr>
              <a:t>Gerakan</a:t>
            </a:r>
            <a:r>
              <a:rPr lang="en-US" sz="3600" b="1" spc="-6" dirty="0">
                <a:solidFill>
                  <a:srgbClr val="E46C0A"/>
                </a:solidFill>
                <a:latin typeface="Century Gothic"/>
                <a:cs typeface="Century Gothic"/>
              </a:rPr>
              <a:t> </a:t>
            </a:r>
            <a:r>
              <a:rPr lang="en-US" sz="3600" b="1" spc="-6" dirty="0" err="1">
                <a:solidFill>
                  <a:srgbClr val="E46C0A"/>
                </a:solidFill>
                <a:latin typeface="Century Gothic"/>
                <a:cs typeface="Century Gothic"/>
              </a:rPr>
              <a:t>Nasional</a:t>
            </a:r>
            <a:r>
              <a:rPr lang="en-US" sz="3600" b="1" spc="-6" dirty="0">
                <a:solidFill>
                  <a:srgbClr val="E46C0A"/>
                </a:solidFill>
                <a:latin typeface="Century Gothic"/>
                <a:cs typeface="Century Gothic"/>
              </a:rPr>
              <a:t> </a:t>
            </a:r>
            <a:r>
              <a:rPr lang="en-US" sz="3600" b="1" spc="-6" dirty="0" err="1">
                <a:solidFill>
                  <a:srgbClr val="E46C0A"/>
                </a:solidFill>
                <a:latin typeface="Century Gothic"/>
                <a:cs typeface="Century Gothic"/>
              </a:rPr>
              <a:t>Revolusi</a:t>
            </a:r>
            <a:r>
              <a:rPr lang="en-US" sz="3600" b="1" spc="-6" dirty="0">
                <a:solidFill>
                  <a:srgbClr val="E46C0A"/>
                </a:solidFill>
                <a:latin typeface="Century Gothic"/>
                <a:cs typeface="Century Gothic"/>
              </a:rPr>
              <a:t> Mental</a:t>
            </a:r>
            <a:endParaRPr lang="en-US" sz="3600" dirty="0">
              <a:latin typeface="Century Gothic"/>
              <a:cs typeface="Century Gothic"/>
            </a:endParaRPr>
          </a:p>
        </p:txBody>
      </p:sp>
      <p:grpSp>
        <p:nvGrpSpPr>
          <p:cNvPr id="13" name="Group 17"/>
          <p:cNvGrpSpPr/>
          <p:nvPr/>
        </p:nvGrpSpPr>
        <p:grpSpPr>
          <a:xfrm>
            <a:off x="5435748" y="5755690"/>
            <a:ext cx="3437947" cy="502607"/>
            <a:chOff x="5053614" y="3375976"/>
            <a:chExt cx="3183284" cy="465377"/>
          </a:xfrm>
        </p:grpSpPr>
        <p:sp>
          <p:nvSpPr>
            <p:cNvPr id="19" name="Oval 18"/>
            <p:cNvSpPr/>
            <p:nvPr/>
          </p:nvSpPr>
          <p:spPr>
            <a:xfrm>
              <a:off x="5053614" y="3375976"/>
              <a:ext cx="496290" cy="465377"/>
            </a:xfrm>
            <a:prstGeom prst="ellipse">
              <a:avLst/>
            </a:prstGeom>
            <a:solidFill>
              <a:srgbClr val="558ED5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44" dirty="0"/>
                <a:t>3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571249" y="3397454"/>
              <a:ext cx="2665649" cy="3317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3716" lvl="1">
                <a:spcBef>
                  <a:spcPts val="32"/>
                </a:spcBef>
                <a:tabLst>
                  <a:tab pos="470458" algn="l"/>
                </a:tabLst>
              </a:pPr>
              <a:r>
                <a:rPr lang="en-US" sz="1728" spc="54" dirty="0" err="1">
                  <a:latin typeface="Century Gothic"/>
                  <a:cs typeface="Century Gothic"/>
                </a:rPr>
                <a:t>Gotong</a:t>
              </a:r>
              <a:r>
                <a:rPr lang="en-US" sz="1728" spc="54" dirty="0">
                  <a:latin typeface="Century Gothic"/>
                  <a:cs typeface="Century Gothic"/>
                </a:rPr>
                <a:t> </a:t>
              </a:r>
              <a:r>
                <a:rPr lang="en-US" sz="1728" spc="54" dirty="0" err="1">
                  <a:latin typeface="Century Gothic"/>
                  <a:cs typeface="Century Gothic"/>
                </a:rPr>
                <a:t>Royong</a:t>
              </a:r>
              <a:endParaRPr lang="en-US" sz="1728" b="1" dirty="0">
                <a:solidFill>
                  <a:schemeClr val="tx2">
                    <a:lumMod val="60000"/>
                    <a:lumOff val="40000"/>
                  </a:schemeClr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18" name="Group 20"/>
          <p:cNvGrpSpPr/>
          <p:nvPr/>
        </p:nvGrpSpPr>
        <p:grpSpPr>
          <a:xfrm>
            <a:off x="5435748" y="5145106"/>
            <a:ext cx="4097750" cy="502607"/>
            <a:chOff x="5042941" y="2635900"/>
            <a:chExt cx="3794213" cy="465377"/>
          </a:xfrm>
        </p:grpSpPr>
        <p:sp>
          <p:nvSpPr>
            <p:cNvPr id="22" name="Oval 21"/>
            <p:cNvSpPr/>
            <p:nvPr/>
          </p:nvSpPr>
          <p:spPr>
            <a:xfrm>
              <a:off x="5042941" y="2635900"/>
              <a:ext cx="496290" cy="465377"/>
            </a:xfrm>
            <a:prstGeom prst="ellipse">
              <a:avLst/>
            </a:prstGeom>
            <a:solidFill>
              <a:srgbClr val="558ED5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44" dirty="0"/>
                <a:t>2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560577" y="2679436"/>
              <a:ext cx="3276577" cy="3317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3716" lvl="1">
                <a:spcBef>
                  <a:spcPts val="32"/>
                </a:spcBef>
                <a:tabLst>
                  <a:tab pos="470458" algn="l"/>
                </a:tabLst>
              </a:pPr>
              <a:r>
                <a:rPr lang="en-US" sz="1728" spc="43" dirty="0" err="1">
                  <a:latin typeface="Century Gothic"/>
                  <a:cs typeface="Century Gothic"/>
                </a:rPr>
                <a:t>Kerja</a:t>
              </a:r>
              <a:r>
                <a:rPr lang="en-US" sz="1728" spc="43" dirty="0">
                  <a:latin typeface="Century Gothic"/>
                  <a:cs typeface="Century Gothic"/>
                </a:rPr>
                <a:t> </a:t>
              </a:r>
              <a:r>
                <a:rPr lang="en-US" sz="1728" spc="43" dirty="0" err="1">
                  <a:latin typeface="Century Gothic"/>
                  <a:cs typeface="Century Gothic"/>
                </a:rPr>
                <a:t>Keras</a:t>
              </a:r>
              <a:r>
                <a:rPr lang="en-US" sz="1728" spc="43" dirty="0">
                  <a:latin typeface="Century Gothic"/>
                  <a:cs typeface="Century Gothic"/>
                </a:rPr>
                <a:t> (</a:t>
              </a:r>
              <a:r>
                <a:rPr lang="en-US" sz="1728" spc="43" dirty="0" err="1">
                  <a:latin typeface="Century Gothic"/>
                  <a:cs typeface="Century Gothic"/>
                </a:rPr>
                <a:t>Etos</a:t>
              </a:r>
              <a:r>
                <a:rPr lang="en-US" sz="1728" spc="43" dirty="0">
                  <a:latin typeface="Century Gothic"/>
                  <a:cs typeface="Century Gothic"/>
                </a:rPr>
                <a:t> </a:t>
              </a:r>
              <a:r>
                <a:rPr lang="en-US" sz="1728" spc="43" dirty="0" err="1">
                  <a:latin typeface="Century Gothic"/>
                  <a:cs typeface="Century Gothic"/>
                </a:rPr>
                <a:t>Kerja</a:t>
              </a:r>
              <a:r>
                <a:rPr lang="en-US" sz="1728" spc="43" dirty="0">
                  <a:latin typeface="Century Gothic"/>
                  <a:cs typeface="Century Gothic"/>
                </a:rPr>
                <a:t>)</a:t>
              </a:r>
              <a:endParaRPr lang="en-US" sz="1728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21" name="Group 23"/>
          <p:cNvGrpSpPr/>
          <p:nvPr/>
        </p:nvGrpSpPr>
        <p:grpSpPr>
          <a:xfrm>
            <a:off x="5435748" y="4527164"/>
            <a:ext cx="4086223" cy="502607"/>
            <a:chOff x="5042941" y="1898670"/>
            <a:chExt cx="3783540" cy="465377"/>
          </a:xfrm>
        </p:grpSpPr>
        <p:sp>
          <p:nvSpPr>
            <p:cNvPr id="25" name="Oval 24"/>
            <p:cNvSpPr/>
            <p:nvPr/>
          </p:nvSpPr>
          <p:spPr>
            <a:xfrm>
              <a:off x="5042941" y="1898670"/>
              <a:ext cx="496290" cy="465377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44" dirty="0"/>
                <a:t>1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549904" y="1958849"/>
              <a:ext cx="3276577" cy="3317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3716" lvl="1">
                <a:tabLst>
                  <a:tab pos="470458" algn="l"/>
                </a:tabLst>
              </a:pPr>
              <a:r>
                <a:rPr lang="en-US" sz="1728" spc="71" dirty="0" err="1">
                  <a:latin typeface="Century Gothic"/>
                  <a:cs typeface="Century Gothic"/>
                </a:rPr>
                <a:t>Integritas</a:t>
              </a:r>
              <a:endParaRPr lang="en-US" sz="1728" dirty="0">
                <a:latin typeface="Century Gothic"/>
                <a:cs typeface="Century Gothic"/>
              </a:endParaRPr>
            </a:p>
          </p:txBody>
        </p:sp>
      </p:grpSp>
      <p:pic>
        <p:nvPicPr>
          <p:cNvPr id="24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05" y="317272"/>
            <a:ext cx="1968964" cy="76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3628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36722" y="2264661"/>
            <a:ext cx="8554550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920" b="1" i="1" dirty="0">
              <a:latin typeface="Century Gothic" panose="020B0502020202020204" pitchFamily="34" charset="0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36723" y="1240112"/>
            <a:ext cx="8177887" cy="4081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400" b="1" dirty="0">
                <a:latin typeface="Century Gothic" pitchFamily="34" charset="0"/>
              </a:rPr>
              <a:t>Guru yang baik bagaikan petani. </a:t>
            </a:r>
          </a:p>
          <a:p>
            <a:pPr algn="ctr"/>
            <a:r>
              <a:rPr lang="id-ID" sz="2400" b="1" dirty="0">
                <a:latin typeface="Century Gothic" pitchFamily="34" charset="0"/>
              </a:rPr>
              <a:t>Mereka menyiapkan bahan </a:t>
            </a:r>
          </a:p>
          <a:p>
            <a:pPr algn="ctr"/>
            <a:r>
              <a:rPr lang="id-ID" sz="2400" b="1" dirty="0">
                <a:latin typeface="Century Gothic" pitchFamily="34" charset="0"/>
              </a:rPr>
              <a:t>dan lahan belajar di kelas, </a:t>
            </a:r>
          </a:p>
          <a:p>
            <a:pPr algn="ctr"/>
            <a:r>
              <a:rPr lang="id-ID" sz="2400" b="1" dirty="0">
                <a:latin typeface="Century Gothic" pitchFamily="34" charset="0"/>
              </a:rPr>
              <a:t>memelihara bibit penerus bangsa, </a:t>
            </a:r>
          </a:p>
          <a:p>
            <a:pPr algn="ctr"/>
            <a:r>
              <a:rPr lang="id-ID" sz="2400" b="1" dirty="0">
                <a:latin typeface="Century Gothic" pitchFamily="34" charset="0"/>
              </a:rPr>
              <a:t>menyirami mereka dengan ilmu, </a:t>
            </a:r>
          </a:p>
          <a:p>
            <a:pPr algn="ctr"/>
            <a:r>
              <a:rPr lang="id-ID" sz="2400" b="1" dirty="0">
                <a:latin typeface="Century Gothic" pitchFamily="34" charset="0"/>
              </a:rPr>
              <a:t>dan memupuk jiwa mereka </a:t>
            </a:r>
          </a:p>
          <a:p>
            <a:pPr algn="ctr"/>
            <a:r>
              <a:rPr lang="id-ID" sz="2400" b="1" dirty="0">
                <a:latin typeface="Century Gothic" pitchFamily="34" charset="0"/>
              </a:rPr>
              <a:t>dengan </a:t>
            </a:r>
            <a:r>
              <a:rPr lang="id-ID" sz="2400" b="1" u="sng" dirty="0">
                <a:latin typeface="Century Gothic" pitchFamily="34" charset="0"/>
              </a:rPr>
              <a:t>karakter</a:t>
            </a:r>
            <a:r>
              <a:rPr lang="id-ID" sz="2400" b="1" dirty="0">
                <a:latin typeface="Century Gothic" pitchFamily="34" charset="0"/>
              </a:rPr>
              <a:t> yang luhur. </a:t>
            </a:r>
          </a:p>
          <a:p>
            <a:pPr algn="ctr"/>
            <a:r>
              <a:rPr lang="id-ID" sz="2400" b="1" dirty="0">
                <a:latin typeface="Century Gothic" pitchFamily="34" charset="0"/>
              </a:rPr>
              <a:t>Guru yang ikhlas adalah petani </a:t>
            </a:r>
          </a:p>
          <a:p>
            <a:pPr algn="ctr"/>
            <a:r>
              <a:rPr lang="id-ID" sz="2400" b="1" dirty="0">
                <a:latin typeface="Century Gothic" pitchFamily="34" charset="0"/>
              </a:rPr>
              <a:t>yang mencetak peradaban.</a:t>
            </a:r>
          </a:p>
          <a:p>
            <a:pPr algn="ctr"/>
            <a:br>
              <a:rPr lang="id-ID" sz="2400" b="1" dirty="0">
                <a:latin typeface="Century Gothic" pitchFamily="34" charset="0"/>
              </a:rPr>
            </a:br>
            <a:r>
              <a:rPr lang="id-ID" sz="1920" b="1" i="1" dirty="0">
                <a:latin typeface="Century Gothic" pitchFamily="34" charset="0"/>
              </a:rPr>
              <a:t>Ahmad Fuadi, Sastrawan</a:t>
            </a:r>
            <a:endParaRPr lang="id-ID" sz="2400" b="1" i="1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3046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52" b="2946"/>
          <a:stretch/>
        </p:blipFill>
        <p:spPr>
          <a:xfrm>
            <a:off x="335667" y="190499"/>
            <a:ext cx="11522596" cy="64770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721" y="487598"/>
            <a:ext cx="11575054" cy="465346"/>
          </a:xfrm>
          <a:prstGeom prst="rect">
            <a:avLst/>
          </a:prstGeom>
          <a:solidFill>
            <a:srgbClr val="3382C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6" name="TextBox 5"/>
          <p:cNvSpPr txBox="1"/>
          <p:nvPr/>
        </p:nvSpPr>
        <p:spPr>
          <a:xfrm>
            <a:off x="8195263" y="447085"/>
            <a:ext cx="2792752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id-ID" sz="2800" b="1" noProof="1">
                <a:solidFill>
                  <a:srgbClr val="FFFFFF"/>
                </a:solidFill>
                <a:latin typeface="Century Gothic"/>
                <a:cs typeface="Century Gothic"/>
              </a:rPr>
              <a:t>Terima Kasih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478432" y="6445902"/>
            <a:ext cx="1803690" cy="20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720" noProof="1">
                <a:latin typeface="Century Gothic"/>
                <a:cs typeface="Century Gothic"/>
              </a:rPr>
              <a:t>foto: anakbersinar.com</a:t>
            </a:r>
          </a:p>
        </p:txBody>
      </p:sp>
    </p:spTree>
    <p:extLst>
      <p:ext uri="{BB962C8B-B14F-4D97-AF65-F5344CB8AC3E}">
        <p14:creationId xmlns:p14="http://schemas.microsoft.com/office/powerpoint/2010/main" val="96700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6754" y="1759167"/>
            <a:ext cx="11516658" cy="4401205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Century Gothic"/>
                <a:cs typeface="Century Gothic"/>
              </a:rPr>
              <a:t>Arie</a:t>
            </a:r>
            <a:r>
              <a:rPr lang="en-US" sz="4000" b="1" dirty="0">
                <a:latin typeface="Century Gothic"/>
                <a:cs typeface="Century Gothic"/>
              </a:rPr>
              <a:t> </a:t>
            </a:r>
            <a:r>
              <a:rPr lang="en-US" sz="4000" b="1" dirty="0" err="1">
                <a:latin typeface="Century Gothic"/>
                <a:cs typeface="Century Gothic"/>
              </a:rPr>
              <a:t>Budhiman</a:t>
            </a:r>
            <a:r>
              <a:rPr lang="en-US" sz="4000" b="1" dirty="0">
                <a:latin typeface="Century Gothic"/>
                <a:cs typeface="Century Gothic"/>
              </a:rPr>
              <a:t> </a:t>
            </a:r>
            <a:endParaRPr lang="en-US" sz="4000" b="1" dirty="0">
              <a:latin typeface="Century Gothic"/>
              <a:cs typeface="Century Gothic"/>
              <a:sym typeface="Wingdings" panose="05000000000000000000" pitchFamily="2" charset="2"/>
            </a:endParaRP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Century Gothic"/>
                <a:cs typeface="Century Gothic"/>
                <a:sym typeface="Wingdings" panose="05000000000000000000" pitchFamily="2" charset="2"/>
              </a:rPr>
              <a:t>arie.budhiman@kemdikbud.go.id</a:t>
            </a:r>
          </a:p>
          <a:p>
            <a:pPr algn="ctr"/>
            <a:endParaRPr lang="en-US" sz="2000" b="1" dirty="0">
              <a:latin typeface="Century Gothic"/>
              <a:cs typeface="Century Gothic"/>
              <a:sym typeface="Wingdings" panose="05000000000000000000" pitchFamily="2" charset="2"/>
            </a:endParaRPr>
          </a:p>
          <a:p>
            <a:pPr algn="ctr"/>
            <a:endParaRPr lang="en-US" sz="2000" b="1" dirty="0">
              <a:latin typeface="Century Gothic"/>
              <a:cs typeface="Century Gothic"/>
              <a:sym typeface="Wingdings" panose="05000000000000000000" pitchFamily="2" charset="2"/>
            </a:endParaRPr>
          </a:p>
          <a:p>
            <a:pPr algn="ctr"/>
            <a:r>
              <a:rPr lang="en-US" sz="4000" b="1" dirty="0">
                <a:latin typeface="Century Gothic"/>
                <a:cs typeface="Century Gothic"/>
              </a:rPr>
              <a:t>Portal</a:t>
            </a: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Century Gothic"/>
                <a:cs typeface="Century Gothic"/>
                <a:sym typeface="Wingdings" panose="05000000000000000000" pitchFamily="2" charset="2"/>
              </a:rPr>
              <a:t>cerdasberkarakter.kemdikbud.go.id</a:t>
            </a:r>
          </a:p>
          <a:p>
            <a:pPr algn="ctr"/>
            <a:endParaRPr lang="en-US" sz="4000" b="1" dirty="0">
              <a:solidFill>
                <a:srgbClr val="0070C0"/>
              </a:solidFill>
              <a:latin typeface="Century Gothic"/>
              <a:cs typeface="Century Gothic"/>
            </a:endParaRPr>
          </a:p>
          <a:p>
            <a:pPr algn="ctr"/>
            <a:endParaRPr lang="en-US" sz="4000" b="1" dirty="0">
              <a:latin typeface="Century Gothic"/>
              <a:cs typeface="Century Gothic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6714" y="432880"/>
            <a:ext cx="10940095" cy="75713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320" b="1" dirty="0">
                <a:solidFill>
                  <a:srgbClr val="0070C0"/>
                </a:solidFill>
                <a:latin typeface="Century Gothic"/>
                <a:cs typeface="Century Gothic"/>
              </a:rPr>
              <a:t>SURAT ELEKTRONIK</a:t>
            </a: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576715" y="1254931"/>
            <a:ext cx="10994355" cy="0"/>
          </a:xfrm>
          <a:prstGeom prst="line">
            <a:avLst/>
          </a:prstGeom>
          <a:ln>
            <a:solidFill>
              <a:srgbClr val="3382C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571" y="322745"/>
            <a:ext cx="1968964" cy="76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5255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61371" y="540222"/>
            <a:ext cx="11001737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2400" b="1" dirty="0">
                <a:solidFill>
                  <a:srgbClr val="0070C0"/>
                </a:solidFill>
              </a:rPr>
              <a:t>1. Model </a:t>
            </a:r>
            <a:r>
              <a:rPr lang="en-ID" sz="2400" b="1" dirty="0" err="1">
                <a:solidFill>
                  <a:srgbClr val="0070C0"/>
                </a:solidFill>
              </a:rPr>
              <a:t>Pembelajaran</a:t>
            </a:r>
            <a:r>
              <a:rPr lang="en-ID" sz="2400" b="1" dirty="0">
                <a:solidFill>
                  <a:srgbClr val="0070C0"/>
                </a:solidFill>
              </a:rPr>
              <a:t> </a:t>
            </a:r>
            <a:r>
              <a:rPr lang="en-ID" sz="2400" b="1" i="1" dirty="0">
                <a:solidFill>
                  <a:srgbClr val="0070C0"/>
                </a:solidFill>
              </a:rPr>
              <a:t>Problem Based Learning</a:t>
            </a:r>
            <a:r>
              <a:rPr lang="id-ID" sz="2400" b="1" i="1" dirty="0">
                <a:solidFill>
                  <a:srgbClr val="0070C0"/>
                </a:solidFill>
              </a:rPr>
              <a:t> (PBL)</a:t>
            </a:r>
            <a:endParaRPr lang="en-US" sz="2400" b="1" i="1" dirty="0">
              <a:solidFill>
                <a:srgbClr val="0070C0"/>
              </a:solidFill>
            </a:endParaRPr>
          </a:p>
          <a:p>
            <a:r>
              <a:rPr lang="en-ID" sz="1600" dirty="0" err="1"/>
              <a:t>Merupakan</a:t>
            </a:r>
            <a:r>
              <a:rPr lang="en-ID" sz="1600" dirty="0"/>
              <a:t> </a:t>
            </a:r>
            <a:r>
              <a:rPr lang="en-ID" sz="1600" dirty="0" err="1"/>
              <a:t>pembelajaran</a:t>
            </a:r>
            <a:r>
              <a:rPr lang="en-ID" sz="1600" dirty="0"/>
              <a:t> yang </a:t>
            </a:r>
            <a:r>
              <a:rPr lang="en-ID" sz="1600" dirty="0" err="1"/>
              <a:t>menggunakan</a:t>
            </a:r>
            <a:r>
              <a:rPr lang="en-ID" sz="1600" dirty="0"/>
              <a:t> </a:t>
            </a:r>
            <a:r>
              <a:rPr lang="en-ID" sz="1600" dirty="0" err="1"/>
              <a:t>berbagai</a:t>
            </a:r>
            <a:r>
              <a:rPr lang="en-ID" sz="1600" dirty="0"/>
              <a:t> </a:t>
            </a:r>
            <a:r>
              <a:rPr lang="en-ID" sz="1600" dirty="0" err="1"/>
              <a:t>kemampuan</a:t>
            </a:r>
            <a:r>
              <a:rPr lang="en-ID" sz="1600" dirty="0"/>
              <a:t> </a:t>
            </a:r>
            <a:r>
              <a:rPr lang="en-ID" sz="1600" dirty="0" err="1"/>
              <a:t>berpikir</a:t>
            </a:r>
            <a:r>
              <a:rPr lang="en-ID" sz="1600" dirty="0"/>
              <a:t> </a:t>
            </a:r>
            <a:r>
              <a:rPr lang="en-ID" sz="1600" dirty="0" err="1"/>
              <a:t>dari</a:t>
            </a:r>
            <a:r>
              <a:rPr lang="en-ID" sz="1600" dirty="0"/>
              <a:t> </a:t>
            </a:r>
            <a:r>
              <a:rPr lang="en-ID" sz="1600" dirty="0" err="1"/>
              <a:t>peserta</a:t>
            </a:r>
            <a:r>
              <a:rPr lang="en-ID" sz="1600" dirty="0"/>
              <a:t> </a:t>
            </a:r>
            <a:r>
              <a:rPr lang="en-ID" sz="1600" dirty="0" err="1"/>
              <a:t>didik</a:t>
            </a:r>
            <a:r>
              <a:rPr lang="en-ID" sz="1600" dirty="0"/>
              <a:t> </a:t>
            </a:r>
            <a:r>
              <a:rPr lang="en-ID" sz="1600" dirty="0" err="1"/>
              <a:t>secara</a:t>
            </a:r>
            <a:r>
              <a:rPr lang="en-ID" sz="1600" dirty="0"/>
              <a:t> </a:t>
            </a:r>
            <a:r>
              <a:rPr lang="en-ID" sz="1600" dirty="0" err="1"/>
              <a:t>individu</a:t>
            </a:r>
            <a:r>
              <a:rPr lang="en-ID" sz="1600" dirty="0"/>
              <a:t> </a:t>
            </a:r>
            <a:r>
              <a:rPr lang="en-ID" sz="1600" dirty="0" err="1"/>
              <a:t>maupun</a:t>
            </a:r>
            <a:r>
              <a:rPr lang="en-ID" sz="1600" dirty="0"/>
              <a:t> </a:t>
            </a:r>
            <a:r>
              <a:rPr lang="en-ID" sz="1600" dirty="0" err="1"/>
              <a:t>kelompok</a:t>
            </a:r>
            <a:r>
              <a:rPr lang="en-ID" sz="1600" dirty="0"/>
              <a:t> </a:t>
            </a:r>
            <a:r>
              <a:rPr lang="en-ID" sz="1600" dirty="0" err="1"/>
              <a:t>serta</a:t>
            </a:r>
            <a:r>
              <a:rPr lang="en-ID" sz="1600" dirty="0"/>
              <a:t> </a:t>
            </a:r>
            <a:r>
              <a:rPr lang="en-ID" sz="1600" dirty="0" err="1"/>
              <a:t>lingkungan</a:t>
            </a:r>
            <a:r>
              <a:rPr lang="en-ID" sz="1600" dirty="0"/>
              <a:t> </a:t>
            </a:r>
            <a:r>
              <a:rPr lang="en-ID" sz="1600" dirty="0" err="1"/>
              <a:t>nyata</a:t>
            </a:r>
            <a:r>
              <a:rPr lang="en-ID" sz="1600" dirty="0"/>
              <a:t> </a:t>
            </a:r>
            <a:r>
              <a:rPr lang="en-ID" sz="1600" dirty="0" err="1"/>
              <a:t>untuk</a:t>
            </a:r>
            <a:r>
              <a:rPr lang="en-ID" sz="1600" dirty="0"/>
              <a:t> </a:t>
            </a:r>
            <a:r>
              <a:rPr lang="en-ID" sz="1600" dirty="0" err="1"/>
              <a:t>mengatasi</a:t>
            </a:r>
            <a:r>
              <a:rPr lang="en-ID" sz="1600" dirty="0"/>
              <a:t> </a:t>
            </a:r>
            <a:r>
              <a:rPr lang="en-ID" sz="1600" dirty="0" err="1"/>
              <a:t>permasalahan</a:t>
            </a:r>
            <a:r>
              <a:rPr lang="en-ID" sz="1600" dirty="0"/>
              <a:t> </a:t>
            </a:r>
            <a:r>
              <a:rPr lang="en-ID" sz="1600" dirty="0" err="1"/>
              <a:t>sehingga</a:t>
            </a:r>
            <a:r>
              <a:rPr lang="en-ID" sz="1600" dirty="0"/>
              <a:t> </a:t>
            </a:r>
            <a:r>
              <a:rPr lang="en-ID" sz="1600" dirty="0" err="1"/>
              <a:t>bermakna</a:t>
            </a:r>
            <a:r>
              <a:rPr lang="en-ID" sz="1600" dirty="0"/>
              <a:t>, </a:t>
            </a:r>
            <a:r>
              <a:rPr lang="en-ID" sz="1600" dirty="0" err="1"/>
              <a:t>relevan</a:t>
            </a:r>
            <a:r>
              <a:rPr lang="id-ID" sz="1600" dirty="0"/>
              <a:t>,</a:t>
            </a:r>
            <a:r>
              <a:rPr lang="en-ID" sz="1600" dirty="0"/>
              <a:t> </a:t>
            </a:r>
            <a:r>
              <a:rPr lang="en-ID" sz="1600" dirty="0" err="1"/>
              <a:t>dan</a:t>
            </a:r>
            <a:r>
              <a:rPr lang="en-ID" sz="1600" dirty="0"/>
              <a:t> </a:t>
            </a:r>
            <a:r>
              <a:rPr lang="en-ID" sz="1600" dirty="0" err="1"/>
              <a:t>kontekstual</a:t>
            </a:r>
            <a:r>
              <a:rPr lang="en-ID" sz="1600" dirty="0"/>
              <a:t> (Tan </a:t>
            </a:r>
            <a:r>
              <a:rPr lang="en-ID" sz="1600" dirty="0" err="1"/>
              <a:t>OnnSeng</a:t>
            </a:r>
            <a:r>
              <a:rPr lang="en-ID" sz="1600" dirty="0"/>
              <a:t>, 2000)</a:t>
            </a:r>
            <a:r>
              <a:rPr lang="id-ID" sz="1600" dirty="0"/>
              <a:t>.</a:t>
            </a:r>
            <a:endParaRPr lang="en-US" sz="1600" dirty="0"/>
          </a:p>
          <a:p>
            <a:r>
              <a:rPr lang="en-ID" sz="1600" b="1" dirty="0" err="1">
                <a:solidFill>
                  <a:srgbClr val="0070C0"/>
                </a:solidFill>
              </a:rPr>
              <a:t>Tujuan</a:t>
            </a:r>
            <a:r>
              <a:rPr lang="en-ID" sz="1600" b="1" dirty="0">
                <a:solidFill>
                  <a:srgbClr val="0070C0"/>
                </a:solidFill>
              </a:rPr>
              <a:t> PBL </a:t>
            </a:r>
            <a:r>
              <a:rPr lang="en-ID" sz="1600" b="1" dirty="0" err="1">
                <a:solidFill>
                  <a:srgbClr val="0070C0"/>
                </a:solidFill>
              </a:rPr>
              <a:t>adalah</a:t>
            </a:r>
            <a:r>
              <a:rPr lang="en-ID" sz="1600" b="1" dirty="0">
                <a:solidFill>
                  <a:srgbClr val="0070C0"/>
                </a:solidFill>
              </a:rPr>
              <a:t> </a:t>
            </a:r>
            <a:r>
              <a:rPr lang="en-ID" sz="1600" b="1" dirty="0" err="1">
                <a:solidFill>
                  <a:srgbClr val="0070C0"/>
                </a:solidFill>
              </a:rPr>
              <a:t>untuk</a:t>
            </a:r>
            <a:r>
              <a:rPr lang="en-ID" sz="1600" b="1" dirty="0">
                <a:solidFill>
                  <a:srgbClr val="0070C0"/>
                </a:solidFill>
              </a:rPr>
              <a:t> </a:t>
            </a:r>
            <a:r>
              <a:rPr lang="en-ID" sz="1600" b="1" dirty="0" err="1">
                <a:solidFill>
                  <a:srgbClr val="0070C0"/>
                </a:solidFill>
              </a:rPr>
              <a:t>meningkatkan</a:t>
            </a:r>
            <a:r>
              <a:rPr lang="en-ID" sz="1600" b="1" dirty="0">
                <a:solidFill>
                  <a:srgbClr val="0070C0"/>
                </a:solidFill>
              </a:rPr>
              <a:t> </a:t>
            </a:r>
            <a:r>
              <a:rPr lang="en-ID" sz="1600" b="1" dirty="0" err="1">
                <a:solidFill>
                  <a:srgbClr val="0070C0"/>
                </a:solidFill>
              </a:rPr>
              <a:t>kemampuan</a:t>
            </a:r>
            <a:r>
              <a:rPr lang="en-ID" sz="1600" b="1" dirty="0">
                <a:solidFill>
                  <a:srgbClr val="0070C0"/>
                </a:solidFill>
              </a:rPr>
              <a:t> </a:t>
            </a:r>
            <a:r>
              <a:rPr lang="en-ID" sz="1600" b="1" dirty="0" err="1">
                <a:solidFill>
                  <a:srgbClr val="0070C0"/>
                </a:solidFill>
              </a:rPr>
              <a:t>dalam</a:t>
            </a:r>
            <a:r>
              <a:rPr lang="en-ID" sz="1600" b="1" dirty="0">
                <a:solidFill>
                  <a:srgbClr val="0070C0"/>
                </a:solidFill>
              </a:rPr>
              <a:t> </a:t>
            </a:r>
            <a:r>
              <a:rPr lang="en-ID" sz="1600" b="1" dirty="0" err="1">
                <a:solidFill>
                  <a:srgbClr val="0070C0"/>
                </a:solidFill>
              </a:rPr>
              <a:t>menerapkan</a:t>
            </a:r>
            <a:r>
              <a:rPr lang="en-ID" sz="1600" b="1" dirty="0">
                <a:solidFill>
                  <a:srgbClr val="0070C0"/>
                </a:solidFill>
              </a:rPr>
              <a:t> </a:t>
            </a:r>
            <a:r>
              <a:rPr lang="en-ID" sz="1600" b="1" dirty="0" err="1">
                <a:solidFill>
                  <a:srgbClr val="0070C0"/>
                </a:solidFill>
              </a:rPr>
              <a:t>konsep-konsep</a:t>
            </a:r>
            <a:r>
              <a:rPr lang="en-ID" sz="1600" b="1" dirty="0">
                <a:solidFill>
                  <a:srgbClr val="0070C0"/>
                </a:solidFill>
              </a:rPr>
              <a:t> </a:t>
            </a:r>
            <a:r>
              <a:rPr lang="en-ID" sz="1600" b="1" dirty="0" err="1">
                <a:solidFill>
                  <a:srgbClr val="0070C0"/>
                </a:solidFill>
              </a:rPr>
              <a:t>pada</a:t>
            </a:r>
            <a:r>
              <a:rPr lang="en-ID" sz="1600" b="1" dirty="0">
                <a:solidFill>
                  <a:srgbClr val="0070C0"/>
                </a:solidFill>
              </a:rPr>
              <a:t> </a:t>
            </a:r>
            <a:r>
              <a:rPr lang="en-ID" sz="1600" b="1" dirty="0" err="1">
                <a:solidFill>
                  <a:srgbClr val="0070C0"/>
                </a:solidFill>
              </a:rPr>
              <a:t>permasalahan</a:t>
            </a:r>
            <a:r>
              <a:rPr lang="en-ID" sz="1600" b="1" dirty="0">
                <a:solidFill>
                  <a:srgbClr val="0070C0"/>
                </a:solidFill>
              </a:rPr>
              <a:t> </a:t>
            </a:r>
            <a:r>
              <a:rPr lang="en-ID" sz="1600" b="1" dirty="0" err="1">
                <a:solidFill>
                  <a:srgbClr val="0070C0"/>
                </a:solidFill>
              </a:rPr>
              <a:t>baru</a:t>
            </a:r>
            <a:r>
              <a:rPr lang="en-ID" sz="1600" b="1" dirty="0">
                <a:solidFill>
                  <a:srgbClr val="0070C0"/>
                </a:solidFill>
              </a:rPr>
              <a:t>/</a:t>
            </a:r>
            <a:r>
              <a:rPr lang="en-ID" sz="1600" b="1" dirty="0" err="1">
                <a:solidFill>
                  <a:srgbClr val="0070C0"/>
                </a:solidFill>
              </a:rPr>
              <a:t>nyata</a:t>
            </a:r>
            <a:r>
              <a:rPr lang="en-ID" sz="1600" b="1" dirty="0">
                <a:solidFill>
                  <a:srgbClr val="0070C0"/>
                </a:solidFill>
              </a:rPr>
              <a:t>, </a:t>
            </a:r>
            <a:r>
              <a:rPr lang="en-ID" sz="1600" b="1" dirty="0" err="1">
                <a:solidFill>
                  <a:srgbClr val="0070C0"/>
                </a:solidFill>
              </a:rPr>
              <a:t>pengintegrasian</a:t>
            </a:r>
            <a:r>
              <a:rPr lang="en-ID" sz="1600" b="1" dirty="0">
                <a:solidFill>
                  <a:srgbClr val="0070C0"/>
                </a:solidFill>
              </a:rPr>
              <a:t> </a:t>
            </a:r>
            <a:r>
              <a:rPr lang="en-ID" sz="1600" b="1" dirty="0" err="1">
                <a:solidFill>
                  <a:srgbClr val="0070C0"/>
                </a:solidFill>
              </a:rPr>
              <a:t>konsep</a:t>
            </a:r>
            <a:r>
              <a:rPr lang="en-ID" sz="1600" b="1" dirty="0">
                <a:solidFill>
                  <a:srgbClr val="0070C0"/>
                </a:solidFill>
              </a:rPr>
              <a:t> </a:t>
            </a:r>
            <a:r>
              <a:rPr lang="en-ID" sz="1600" b="1" i="1" dirty="0">
                <a:solidFill>
                  <a:srgbClr val="0070C0"/>
                </a:solidFill>
              </a:rPr>
              <a:t>High Order Thinking Skills</a:t>
            </a:r>
            <a:r>
              <a:rPr lang="en-ID" sz="1600" b="1" dirty="0">
                <a:solidFill>
                  <a:srgbClr val="0070C0"/>
                </a:solidFill>
              </a:rPr>
              <a:t> (</a:t>
            </a:r>
            <a:r>
              <a:rPr lang="en-ID" sz="1600" b="1" i="1" dirty="0">
                <a:solidFill>
                  <a:srgbClr val="0070C0"/>
                </a:solidFill>
              </a:rPr>
              <a:t>HOT’s</a:t>
            </a:r>
            <a:r>
              <a:rPr lang="en-ID" sz="1600" b="1" dirty="0">
                <a:solidFill>
                  <a:srgbClr val="0070C0"/>
                </a:solidFill>
              </a:rPr>
              <a:t>), </a:t>
            </a:r>
            <a:r>
              <a:rPr lang="en-ID" sz="1600" b="1" dirty="0" err="1">
                <a:solidFill>
                  <a:srgbClr val="0070C0"/>
                </a:solidFill>
              </a:rPr>
              <a:t>keinginan</a:t>
            </a:r>
            <a:r>
              <a:rPr lang="en-ID" sz="1600" b="1" dirty="0">
                <a:solidFill>
                  <a:srgbClr val="0070C0"/>
                </a:solidFill>
              </a:rPr>
              <a:t> </a:t>
            </a:r>
            <a:r>
              <a:rPr lang="en-ID" sz="1600" b="1" dirty="0" err="1">
                <a:solidFill>
                  <a:srgbClr val="0070C0"/>
                </a:solidFill>
              </a:rPr>
              <a:t>dalam</a:t>
            </a:r>
            <a:r>
              <a:rPr lang="en-ID" sz="1600" b="1" dirty="0">
                <a:solidFill>
                  <a:srgbClr val="0070C0"/>
                </a:solidFill>
              </a:rPr>
              <a:t> </a:t>
            </a:r>
            <a:r>
              <a:rPr lang="en-ID" sz="1600" b="1" dirty="0" err="1">
                <a:solidFill>
                  <a:srgbClr val="0070C0"/>
                </a:solidFill>
              </a:rPr>
              <a:t>belajar</a:t>
            </a:r>
            <a:r>
              <a:rPr lang="en-ID" sz="1600" b="1" dirty="0">
                <a:solidFill>
                  <a:srgbClr val="0070C0"/>
                </a:solidFill>
              </a:rPr>
              <a:t>, </a:t>
            </a:r>
            <a:r>
              <a:rPr lang="en-ID" sz="1600" b="1" dirty="0" err="1">
                <a:solidFill>
                  <a:srgbClr val="0070C0"/>
                </a:solidFill>
              </a:rPr>
              <a:t>mengarahkan</a:t>
            </a:r>
            <a:r>
              <a:rPr lang="en-ID" sz="1600" b="1" dirty="0">
                <a:solidFill>
                  <a:srgbClr val="0070C0"/>
                </a:solidFill>
              </a:rPr>
              <a:t> </a:t>
            </a:r>
            <a:r>
              <a:rPr lang="en-ID" sz="1600" b="1" dirty="0" err="1">
                <a:solidFill>
                  <a:srgbClr val="0070C0"/>
                </a:solidFill>
              </a:rPr>
              <a:t>belajar</a:t>
            </a:r>
            <a:r>
              <a:rPr lang="en-ID" sz="1600" b="1" dirty="0">
                <a:solidFill>
                  <a:srgbClr val="0070C0"/>
                </a:solidFill>
              </a:rPr>
              <a:t> </a:t>
            </a:r>
            <a:r>
              <a:rPr lang="en-ID" sz="1600" b="1" dirty="0" err="1">
                <a:solidFill>
                  <a:srgbClr val="0070C0"/>
                </a:solidFill>
              </a:rPr>
              <a:t>diri</a:t>
            </a:r>
            <a:r>
              <a:rPr lang="en-ID" sz="1600" b="1" dirty="0">
                <a:solidFill>
                  <a:srgbClr val="0070C0"/>
                </a:solidFill>
              </a:rPr>
              <a:t> </a:t>
            </a:r>
            <a:r>
              <a:rPr lang="en-ID" sz="1600" b="1" dirty="0" err="1">
                <a:solidFill>
                  <a:srgbClr val="0070C0"/>
                </a:solidFill>
              </a:rPr>
              <a:t>sendiri</a:t>
            </a:r>
            <a:r>
              <a:rPr lang="en-ID" sz="1600" b="1" dirty="0">
                <a:solidFill>
                  <a:srgbClr val="0070C0"/>
                </a:solidFill>
              </a:rPr>
              <a:t> </a:t>
            </a:r>
            <a:r>
              <a:rPr lang="en-ID" sz="1600" b="1" dirty="0" err="1">
                <a:solidFill>
                  <a:srgbClr val="0070C0"/>
                </a:solidFill>
              </a:rPr>
              <a:t>dan</a:t>
            </a:r>
            <a:r>
              <a:rPr lang="en-ID" sz="1600" b="1" dirty="0">
                <a:solidFill>
                  <a:srgbClr val="0070C0"/>
                </a:solidFill>
              </a:rPr>
              <a:t> </a:t>
            </a:r>
            <a:r>
              <a:rPr lang="en-ID" sz="1600" b="1" dirty="0" err="1">
                <a:solidFill>
                  <a:srgbClr val="0070C0"/>
                </a:solidFill>
              </a:rPr>
              <a:t>keterampilan</a:t>
            </a:r>
            <a:r>
              <a:rPr lang="en-ID" sz="1600" b="1" dirty="0">
                <a:solidFill>
                  <a:srgbClr val="0070C0"/>
                </a:solidFill>
              </a:rPr>
              <a:t>(Norman and Schmidt).</a:t>
            </a:r>
            <a:endParaRPr lang="en-US" sz="1600" b="1" dirty="0">
              <a:solidFill>
                <a:srgbClr val="0070C0"/>
              </a:solidFill>
            </a:endParaRPr>
          </a:p>
          <a:p>
            <a:endParaRPr lang="en-ID" dirty="0"/>
          </a:p>
          <a:p>
            <a:r>
              <a:rPr lang="en-ID" sz="2400" b="1" dirty="0">
                <a:solidFill>
                  <a:srgbClr val="0070C0"/>
                </a:solidFill>
              </a:rPr>
              <a:t>2. Model </a:t>
            </a:r>
            <a:r>
              <a:rPr lang="en-ID" sz="2400" b="1" dirty="0" err="1">
                <a:solidFill>
                  <a:srgbClr val="0070C0"/>
                </a:solidFill>
              </a:rPr>
              <a:t>pembelajaran</a:t>
            </a:r>
            <a:r>
              <a:rPr lang="en-ID" sz="2400" b="1" dirty="0">
                <a:solidFill>
                  <a:srgbClr val="0070C0"/>
                </a:solidFill>
              </a:rPr>
              <a:t> </a:t>
            </a:r>
            <a:r>
              <a:rPr lang="en-ID" sz="2400" b="1" i="1" dirty="0">
                <a:solidFill>
                  <a:srgbClr val="0070C0"/>
                </a:solidFill>
              </a:rPr>
              <a:t>Project Based Learning (P</a:t>
            </a:r>
            <a:r>
              <a:rPr lang="id-ID" sz="2400" b="1" i="1" dirty="0">
                <a:solidFill>
                  <a:srgbClr val="0070C0"/>
                </a:solidFill>
              </a:rPr>
              <a:t>j</a:t>
            </a:r>
            <a:r>
              <a:rPr lang="en-ID" sz="2400" b="1" i="1" dirty="0">
                <a:solidFill>
                  <a:srgbClr val="0070C0"/>
                </a:solidFill>
              </a:rPr>
              <a:t>BL). </a:t>
            </a:r>
            <a:endParaRPr lang="en-ID" sz="24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ID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Merupakan</a:t>
            </a:r>
            <a:r>
              <a:rPr lang="en-ID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pembelajaran</a:t>
            </a:r>
            <a:r>
              <a:rPr lang="en-ID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dengan</a:t>
            </a:r>
            <a:r>
              <a:rPr lang="en-ID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menggunakan</a:t>
            </a:r>
            <a:r>
              <a:rPr lang="en-ID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proyek</a:t>
            </a:r>
            <a:r>
              <a:rPr lang="en-ID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nyata</a:t>
            </a:r>
            <a:r>
              <a:rPr lang="en-ID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dalam</a:t>
            </a:r>
            <a:r>
              <a:rPr lang="en-ID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kehidupan</a:t>
            </a:r>
            <a:r>
              <a:rPr lang="en-ID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didasarkan</a:t>
            </a:r>
            <a:r>
              <a:rPr lang="en-ID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pada</a:t>
            </a:r>
            <a:r>
              <a:rPr lang="en-ID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motivasi</a:t>
            </a:r>
            <a:r>
              <a:rPr lang="en-ID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tinggi</a:t>
            </a:r>
            <a:r>
              <a:rPr lang="en-ID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pertanyaan</a:t>
            </a:r>
            <a:r>
              <a:rPr lang="en-ID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menantang</a:t>
            </a:r>
            <a:r>
              <a:rPr lang="en-ID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tugas-tugas</a:t>
            </a:r>
            <a:r>
              <a:rPr lang="en-ID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atau</a:t>
            </a:r>
            <a:r>
              <a:rPr lang="en-ID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permasalahan</a:t>
            </a:r>
            <a:r>
              <a:rPr lang="en-ID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untuk</a:t>
            </a:r>
            <a:r>
              <a:rPr lang="en-ID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membentuk</a:t>
            </a:r>
            <a:r>
              <a:rPr lang="en-ID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penguasaan</a:t>
            </a:r>
            <a:r>
              <a:rPr lang="en-ID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kompetensi</a:t>
            </a:r>
            <a:r>
              <a:rPr lang="en-ID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dilakukan</a:t>
            </a:r>
            <a:r>
              <a:rPr lang="en-ID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secara</a:t>
            </a:r>
            <a:r>
              <a:rPr lang="en-ID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kerjasama</a:t>
            </a:r>
            <a:r>
              <a:rPr lang="en-ID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dalam</a:t>
            </a:r>
            <a:r>
              <a:rPr lang="en-ID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upaya</a:t>
            </a:r>
            <a:r>
              <a:rPr lang="en-ID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memecahkan</a:t>
            </a:r>
            <a:r>
              <a:rPr lang="en-ID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masalah</a:t>
            </a:r>
            <a:r>
              <a:rPr lang="en-ID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ID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Barel</a:t>
            </a:r>
            <a:r>
              <a:rPr lang="en-ID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2000 and Baron 2011)</a:t>
            </a:r>
            <a:r>
              <a:rPr lang="id-ID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ID" sz="16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Tujuan</a:t>
            </a:r>
            <a:r>
              <a:rPr lang="en-ID" sz="1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Project Based Learning  </a:t>
            </a:r>
            <a:r>
              <a:rPr lang="en-ID" sz="16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adalah</a:t>
            </a:r>
            <a:r>
              <a:rPr lang="en-ID" sz="1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meningkatkan</a:t>
            </a:r>
            <a:r>
              <a:rPr lang="en-ID" sz="1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motivasi</a:t>
            </a:r>
            <a:r>
              <a:rPr lang="en-ID" sz="1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belajar</a:t>
            </a:r>
            <a:r>
              <a:rPr lang="en-ID" sz="1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team work, </a:t>
            </a:r>
            <a:r>
              <a:rPr lang="en-ID" sz="16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keterampilan</a:t>
            </a:r>
            <a:r>
              <a:rPr lang="en-ID" sz="1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kolaborasi</a:t>
            </a:r>
            <a:r>
              <a:rPr lang="en-ID" sz="1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dalam</a:t>
            </a:r>
            <a:r>
              <a:rPr lang="en-ID" sz="1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pencapaian</a:t>
            </a:r>
            <a:r>
              <a:rPr lang="en-ID" sz="1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kemampuan</a:t>
            </a:r>
            <a:r>
              <a:rPr lang="en-ID" sz="1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akademik</a:t>
            </a:r>
            <a:r>
              <a:rPr lang="en-ID" sz="1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level </a:t>
            </a:r>
            <a:r>
              <a:rPr lang="en-ID" sz="16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tinggi</a:t>
            </a:r>
            <a:r>
              <a:rPr lang="en-ID" sz="1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ID" sz="16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taksonomi</a:t>
            </a:r>
            <a:r>
              <a:rPr lang="en-ID" sz="1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tingkat</a:t>
            </a:r>
            <a:r>
              <a:rPr lang="en-ID" sz="1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kreativitas</a:t>
            </a:r>
            <a:r>
              <a:rPr lang="en-ID" sz="1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sz="16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dibutuhkan</a:t>
            </a:r>
            <a:r>
              <a:rPr lang="en-ID" sz="1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pada</a:t>
            </a:r>
            <a:r>
              <a:rPr lang="en-ID" sz="1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abad</a:t>
            </a:r>
            <a:r>
              <a:rPr lang="en-ID" sz="1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21 (Cole &amp; </a:t>
            </a:r>
            <a:r>
              <a:rPr lang="en-ID" sz="16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Wasburn</a:t>
            </a:r>
            <a:r>
              <a:rPr lang="en-ID" sz="1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Moses, 2010).</a:t>
            </a:r>
          </a:p>
          <a:p>
            <a:endParaRPr lang="en-ID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ID" sz="2400" b="1" dirty="0">
                <a:solidFill>
                  <a:srgbClr val="0070C0"/>
                </a:solidFill>
              </a:rPr>
              <a:t>3. Model </a:t>
            </a:r>
            <a:r>
              <a:rPr lang="en-ID" sz="2400" b="1" dirty="0" err="1">
                <a:solidFill>
                  <a:srgbClr val="0070C0"/>
                </a:solidFill>
              </a:rPr>
              <a:t>Pembelajaran</a:t>
            </a:r>
            <a:r>
              <a:rPr lang="en-ID" sz="2400" b="1" dirty="0">
                <a:solidFill>
                  <a:srgbClr val="0070C0"/>
                </a:solidFill>
              </a:rPr>
              <a:t> </a:t>
            </a:r>
            <a:r>
              <a:rPr lang="en-ID" sz="2400" b="1" dirty="0" err="1">
                <a:solidFill>
                  <a:srgbClr val="0070C0"/>
                </a:solidFill>
              </a:rPr>
              <a:t>Penyingkapan</a:t>
            </a:r>
            <a:r>
              <a:rPr lang="en-ID" sz="2400" b="1" dirty="0">
                <a:solidFill>
                  <a:srgbClr val="0070C0"/>
                </a:solidFill>
              </a:rPr>
              <a:t> (</a:t>
            </a:r>
            <a:r>
              <a:rPr lang="en-ID" sz="2400" b="1" dirty="0" err="1">
                <a:solidFill>
                  <a:srgbClr val="0070C0"/>
                </a:solidFill>
              </a:rPr>
              <a:t>penemuan</a:t>
            </a:r>
            <a:r>
              <a:rPr lang="en-ID" sz="2400" b="1" dirty="0">
                <a:solidFill>
                  <a:srgbClr val="0070C0"/>
                </a:solidFill>
              </a:rPr>
              <a:t> </a:t>
            </a:r>
            <a:r>
              <a:rPr lang="en-ID" sz="2400" b="1" dirty="0" err="1">
                <a:solidFill>
                  <a:srgbClr val="0070C0"/>
                </a:solidFill>
              </a:rPr>
              <a:t>dan</a:t>
            </a:r>
            <a:r>
              <a:rPr lang="en-ID" sz="2400" b="1" dirty="0">
                <a:solidFill>
                  <a:srgbClr val="0070C0"/>
                </a:solidFill>
              </a:rPr>
              <a:t> </a:t>
            </a:r>
            <a:r>
              <a:rPr lang="en-ID" sz="2400" b="1" dirty="0" err="1">
                <a:solidFill>
                  <a:srgbClr val="0070C0"/>
                </a:solidFill>
              </a:rPr>
              <a:t>pencarian</a:t>
            </a:r>
            <a:r>
              <a:rPr lang="en-ID" sz="2400" b="1" dirty="0">
                <a:solidFill>
                  <a:srgbClr val="0070C0"/>
                </a:solidFill>
              </a:rPr>
              <a:t>/</a:t>
            </a:r>
            <a:r>
              <a:rPr lang="en-ID" sz="2400" b="1" dirty="0" err="1">
                <a:solidFill>
                  <a:srgbClr val="0070C0"/>
                </a:solidFill>
              </a:rPr>
              <a:t>penelitian</a:t>
            </a:r>
            <a:r>
              <a:rPr lang="en-ID" sz="2400" b="1" dirty="0">
                <a:solidFill>
                  <a:srgbClr val="0070C0"/>
                </a:solidFill>
              </a:rPr>
              <a:t>)</a:t>
            </a:r>
            <a:endParaRPr lang="en-ID" sz="24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ID" sz="1600" dirty="0"/>
              <a:t>Model </a:t>
            </a:r>
            <a:r>
              <a:rPr lang="en-ID" sz="1600" dirty="0" err="1"/>
              <a:t>pembelajaran</a:t>
            </a:r>
            <a:r>
              <a:rPr lang="en-ID" sz="1600" dirty="0"/>
              <a:t> </a:t>
            </a:r>
            <a:r>
              <a:rPr lang="en-ID" sz="1600" dirty="0" err="1"/>
              <a:t>penyingkapan</a:t>
            </a:r>
            <a:r>
              <a:rPr lang="en-ID" sz="1600" dirty="0"/>
              <a:t> (</a:t>
            </a:r>
            <a:r>
              <a:rPr lang="en-ID" sz="1600" i="1" dirty="0"/>
              <a:t>Discovery Learning) </a:t>
            </a:r>
            <a:r>
              <a:rPr lang="en-ID" sz="1600" dirty="0" err="1"/>
              <a:t>adalah</a:t>
            </a:r>
            <a:r>
              <a:rPr lang="en-ID" sz="1600" dirty="0"/>
              <a:t> </a:t>
            </a:r>
            <a:r>
              <a:rPr lang="en-ID" sz="1600" dirty="0" err="1"/>
              <a:t>memahami</a:t>
            </a:r>
            <a:r>
              <a:rPr lang="en-ID" sz="1600" dirty="0"/>
              <a:t> </a:t>
            </a:r>
            <a:r>
              <a:rPr lang="en-ID" sz="1600" dirty="0" err="1"/>
              <a:t>konsep</a:t>
            </a:r>
            <a:r>
              <a:rPr lang="en-ID" sz="1600" dirty="0"/>
              <a:t>, </a:t>
            </a:r>
            <a:r>
              <a:rPr lang="en-ID" sz="1600" dirty="0" err="1"/>
              <a:t>arti</a:t>
            </a:r>
            <a:r>
              <a:rPr lang="en-ID" sz="1600" dirty="0"/>
              <a:t>, </a:t>
            </a:r>
            <a:r>
              <a:rPr lang="en-ID" sz="1600" dirty="0" err="1"/>
              <a:t>dan</a:t>
            </a:r>
            <a:r>
              <a:rPr lang="en-ID" sz="1600" dirty="0"/>
              <a:t> </a:t>
            </a:r>
            <a:r>
              <a:rPr lang="en-ID" sz="1600" dirty="0" err="1"/>
              <a:t>hubungan</a:t>
            </a:r>
            <a:r>
              <a:rPr lang="en-ID" sz="1600" dirty="0"/>
              <a:t>, </a:t>
            </a:r>
            <a:r>
              <a:rPr lang="en-ID" sz="1600" dirty="0" err="1"/>
              <a:t>melalui</a:t>
            </a:r>
            <a:r>
              <a:rPr lang="en-ID" sz="1600" dirty="0"/>
              <a:t> proses </a:t>
            </a:r>
            <a:r>
              <a:rPr lang="en-ID" sz="1600" dirty="0" err="1"/>
              <a:t>intuitif</a:t>
            </a:r>
            <a:r>
              <a:rPr lang="en-ID" sz="1600" dirty="0"/>
              <a:t> </a:t>
            </a:r>
            <a:r>
              <a:rPr lang="en-ID" sz="1600" dirty="0" err="1"/>
              <a:t>untuk</a:t>
            </a:r>
            <a:r>
              <a:rPr lang="en-ID" sz="1600" dirty="0"/>
              <a:t> </a:t>
            </a:r>
            <a:r>
              <a:rPr lang="en-ID" sz="1600" dirty="0" err="1"/>
              <a:t>akhirnya</a:t>
            </a:r>
            <a:r>
              <a:rPr lang="en-ID" sz="1600" dirty="0"/>
              <a:t> </a:t>
            </a:r>
            <a:r>
              <a:rPr lang="en-ID" sz="1600" dirty="0" err="1"/>
              <a:t>sampai</a:t>
            </a:r>
            <a:r>
              <a:rPr lang="en-ID" sz="1600" dirty="0"/>
              <a:t> </a:t>
            </a:r>
            <a:r>
              <a:rPr lang="en-ID" sz="1600" dirty="0" err="1"/>
              <a:t>kepada</a:t>
            </a:r>
            <a:r>
              <a:rPr lang="en-ID" sz="1600" dirty="0"/>
              <a:t> </a:t>
            </a:r>
            <a:r>
              <a:rPr lang="en-ID" sz="1600" dirty="0" err="1"/>
              <a:t>suatu</a:t>
            </a:r>
            <a:r>
              <a:rPr lang="en-ID" sz="1600" dirty="0"/>
              <a:t> </a:t>
            </a:r>
            <a:r>
              <a:rPr lang="en-ID" sz="1600" dirty="0" err="1"/>
              <a:t>kesimpulan</a:t>
            </a:r>
            <a:r>
              <a:rPr lang="en-ID" sz="1600" dirty="0"/>
              <a:t> (</a:t>
            </a:r>
            <a:r>
              <a:rPr lang="en-ID" sz="1600" dirty="0" err="1"/>
              <a:t>Budiningsih</a:t>
            </a:r>
            <a:r>
              <a:rPr lang="en-ID" sz="1600" dirty="0"/>
              <a:t>, 2005:43). </a:t>
            </a:r>
            <a:r>
              <a:rPr lang="en-ID" sz="1600" i="1" dirty="0"/>
              <a:t>Discovery </a:t>
            </a:r>
            <a:r>
              <a:rPr lang="en-ID" sz="1600" dirty="0" err="1"/>
              <a:t>terjadi</a:t>
            </a:r>
            <a:r>
              <a:rPr lang="en-ID" sz="1600" dirty="0"/>
              <a:t> </a:t>
            </a:r>
            <a:r>
              <a:rPr lang="en-ID" sz="1600" dirty="0" err="1"/>
              <a:t>bila</a:t>
            </a:r>
            <a:r>
              <a:rPr lang="en-ID" sz="1600" dirty="0"/>
              <a:t> </a:t>
            </a:r>
            <a:r>
              <a:rPr lang="en-ID" sz="1600" dirty="0" err="1"/>
              <a:t>individu</a:t>
            </a:r>
            <a:r>
              <a:rPr lang="en-ID" sz="1600" dirty="0"/>
              <a:t> </a:t>
            </a:r>
            <a:r>
              <a:rPr lang="en-ID" sz="1600" dirty="0" err="1"/>
              <a:t>terlibat</a:t>
            </a:r>
            <a:r>
              <a:rPr lang="en-ID" sz="1600" dirty="0"/>
              <a:t>, </a:t>
            </a:r>
            <a:r>
              <a:rPr lang="en-ID" sz="1600" dirty="0" err="1"/>
              <a:t>terutama</a:t>
            </a:r>
            <a:r>
              <a:rPr lang="en-ID" sz="1600" dirty="0"/>
              <a:t> </a:t>
            </a:r>
            <a:r>
              <a:rPr lang="en-ID" sz="1600" dirty="0" err="1"/>
              <a:t>dalam</a:t>
            </a:r>
            <a:r>
              <a:rPr lang="en-ID" sz="1600" dirty="0"/>
              <a:t> </a:t>
            </a:r>
            <a:r>
              <a:rPr lang="en-ID" sz="1600" dirty="0" err="1"/>
              <a:t>penggunaan</a:t>
            </a:r>
            <a:r>
              <a:rPr lang="en-ID" sz="1600" dirty="0"/>
              <a:t> proses </a:t>
            </a:r>
            <a:r>
              <a:rPr lang="en-ID" sz="1600" dirty="0" err="1"/>
              <a:t>mentalnya</a:t>
            </a:r>
            <a:r>
              <a:rPr lang="en-ID" sz="1600" dirty="0"/>
              <a:t> </a:t>
            </a:r>
            <a:r>
              <a:rPr lang="en-ID" sz="1600" dirty="0" err="1"/>
              <a:t>untuk</a:t>
            </a:r>
            <a:r>
              <a:rPr lang="en-ID" sz="1600" dirty="0"/>
              <a:t> </a:t>
            </a:r>
            <a:r>
              <a:rPr lang="en-ID" sz="1600" dirty="0" err="1"/>
              <a:t>menemukan</a:t>
            </a:r>
            <a:r>
              <a:rPr lang="en-ID" sz="1600" dirty="0"/>
              <a:t> </a:t>
            </a:r>
            <a:r>
              <a:rPr lang="en-ID" sz="1600" dirty="0" err="1"/>
              <a:t>beberapa</a:t>
            </a:r>
            <a:r>
              <a:rPr lang="en-ID" sz="1600" dirty="0"/>
              <a:t> </a:t>
            </a:r>
            <a:r>
              <a:rPr lang="en-ID" sz="1600" dirty="0" err="1"/>
              <a:t>konsep</a:t>
            </a:r>
            <a:r>
              <a:rPr lang="en-ID" sz="1600" dirty="0"/>
              <a:t> </a:t>
            </a:r>
            <a:r>
              <a:rPr lang="en-ID" sz="1600" dirty="0" err="1"/>
              <a:t>dan</a:t>
            </a:r>
            <a:r>
              <a:rPr lang="en-ID" sz="1600" dirty="0"/>
              <a:t> </a:t>
            </a:r>
            <a:r>
              <a:rPr lang="en-ID" sz="1600" dirty="0" err="1"/>
              <a:t>prinsip</a:t>
            </a:r>
            <a:r>
              <a:rPr lang="en-ID" sz="1600" dirty="0"/>
              <a:t>.</a:t>
            </a:r>
            <a:endParaRPr lang="en-US" sz="1600" dirty="0"/>
          </a:p>
          <a:p>
            <a:r>
              <a:rPr lang="en-ID" sz="1600" b="1" i="1" dirty="0">
                <a:solidFill>
                  <a:srgbClr val="0070C0"/>
                </a:solidFill>
              </a:rPr>
              <a:t>Discovery </a:t>
            </a:r>
            <a:r>
              <a:rPr lang="en-ID" sz="1600" b="1" dirty="0" err="1">
                <a:solidFill>
                  <a:srgbClr val="0070C0"/>
                </a:solidFill>
              </a:rPr>
              <a:t>dilakukan</a:t>
            </a:r>
            <a:r>
              <a:rPr lang="en-ID" sz="1600" b="1" dirty="0">
                <a:solidFill>
                  <a:srgbClr val="0070C0"/>
                </a:solidFill>
              </a:rPr>
              <a:t> </a:t>
            </a:r>
            <a:r>
              <a:rPr lang="en-ID" sz="1600" b="1" dirty="0" err="1">
                <a:solidFill>
                  <a:srgbClr val="0070C0"/>
                </a:solidFill>
              </a:rPr>
              <a:t>melalui</a:t>
            </a:r>
            <a:r>
              <a:rPr lang="en-ID" sz="1600" b="1" dirty="0">
                <a:solidFill>
                  <a:srgbClr val="0070C0"/>
                </a:solidFill>
              </a:rPr>
              <a:t> </a:t>
            </a:r>
            <a:r>
              <a:rPr lang="en-ID" sz="1600" b="1" dirty="0" err="1">
                <a:solidFill>
                  <a:srgbClr val="0070C0"/>
                </a:solidFill>
              </a:rPr>
              <a:t>observasi</a:t>
            </a:r>
            <a:r>
              <a:rPr lang="en-ID" sz="1600" b="1" dirty="0">
                <a:solidFill>
                  <a:srgbClr val="0070C0"/>
                </a:solidFill>
              </a:rPr>
              <a:t>, </a:t>
            </a:r>
            <a:r>
              <a:rPr lang="en-ID" sz="1600" b="1" dirty="0" err="1">
                <a:solidFill>
                  <a:srgbClr val="0070C0"/>
                </a:solidFill>
              </a:rPr>
              <a:t>klasifikasi</a:t>
            </a:r>
            <a:r>
              <a:rPr lang="en-ID" sz="1600" b="1" dirty="0">
                <a:solidFill>
                  <a:srgbClr val="0070C0"/>
                </a:solidFill>
              </a:rPr>
              <a:t>, </a:t>
            </a:r>
            <a:r>
              <a:rPr lang="en-ID" sz="1600" b="1" dirty="0" err="1">
                <a:solidFill>
                  <a:srgbClr val="0070C0"/>
                </a:solidFill>
              </a:rPr>
              <a:t>pengukuran</a:t>
            </a:r>
            <a:r>
              <a:rPr lang="en-ID" sz="1600" b="1" dirty="0">
                <a:solidFill>
                  <a:srgbClr val="0070C0"/>
                </a:solidFill>
              </a:rPr>
              <a:t>, </a:t>
            </a:r>
            <a:r>
              <a:rPr lang="en-ID" sz="1600" b="1" dirty="0" err="1">
                <a:solidFill>
                  <a:srgbClr val="0070C0"/>
                </a:solidFill>
              </a:rPr>
              <a:t>prediksi</a:t>
            </a:r>
            <a:r>
              <a:rPr lang="en-ID" sz="1600" b="1" dirty="0">
                <a:solidFill>
                  <a:srgbClr val="0070C0"/>
                </a:solidFill>
              </a:rPr>
              <a:t>, </a:t>
            </a:r>
            <a:r>
              <a:rPr lang="en-ID" sz="1600" b="1" dirty="0" err="1">
                <a:solidFill>
                  <a:srgbClr val="0070C0"/>
                </a:solidFill>
              </a:rPr>
              <a:t>penentuan</a:t>
            </a:r>
            <a:r>
              <a:rPr lang="en-ID" sz="1600" b="1" dirty="0">
                <a:solidFill>
                  <a:srgbClr val="0070C0"/>
                </a:solidFill>
              </a:rPr>
              <a:t> </a:t>
            </a:r>
            <a:r>
              <a:rPr lang="en-ID" sz="1600" b="1" dirty="0" err="1">
                <a:solidFill>
                  <a:srgbClr val="0070C0"/>
                </a:solidFill>
              </a:rPr>
              <a:t>dan</a:t>
            </a:r>
            <a:r>
              <a:rPr lang="en-ID" sz="1600" b="1" dirty="0">
                <a:solidFill>
                  <a:srgbClr val="0070C0"/>
                </a:solidFill>
              </a:rPr>
              <a:t> </a:t>
            </a:r>
            <a:r>
              <a:rPr lang="en-ID" sz="1600" b="1" i="1" dirty="0" err="1">
                <a:solidFill>
                  <a:srgbClr val="0070C0"/>
                </a:solidFill>
              </a:rPr>
              <a:t>inferi</a:t>
            </a:r>
            <a:r>
              <a:rPr lang="en-ID" sz="1600" b="1" dirty="0">
                <a:solidFill>
                  <a:srgbClr val="0070C0"/>
                </a:solidFill>
              </a:rPr>
              <a:t>. Proses </a:t>
            </a:r>
            <a:r>
              <a:rPr lang="en-ID" sz="1600" b="1" dirty="0" err="1">
                <a:solidFill>
                  <a:srgbClr val="0070C0"/>
                </a:solidFill>
              </a:rPr>
              <a:t>tersebut</a:t>
            </a:r>
            <a:r>
              <a:rPr lang="en-ID" sz="1600" b="1" dirty="0">
                <a:solidFill>
                  <a:srgbClr val="0070C0"/>
                </a:solidFill>
              </a:rPr>
              <a:t> </a:t>
            </a:r>
            <a:r>
              <a:rPr lang="en-ID" sz="1600" b="1" dirty="0" err="1">
                <a:solidFill>
                  <a:srgbClr val="0070C0"/>
                </a:solidFill>
              </a:rPr>
              <a:t>disebut</a:t>
            </a:r>
            <a:r>
              <a:rPr lang="en-ID" sz="1600" b="1" dirty="0">
                <a:solidFill>
                  <a:srgbClr val="0070C0"/>
                </a:solidFill>
              </a:rPr>
              <a:t> </a:t>
            </a:r>
            <a:r>
              <a:rPr lang="en-ID" sz="1600" b="1" i="1" dirty="0">
                <a:solidFill>
                  <a:srgbClr val="0070C0"/>
                </a:solidFill>
              </a:rPr>
              <a:t>cognitive process </a:t>
            </a:r>
            <a:r>
              <a:rPr lang="en-ID" sz="1600" b="1" dirty="0" err="1">
                <a:solidFill>
                  <a:srgbClr val="0070C0"/>
                </a:solidFill>
              </a:rPr>
              <a:t>sedangkan</a:t>
            </a:r>
            <a:r>
              <a:rPr lang="en-ID" sz="1600" b="1" dirty="0">
                <a:solidFill>
                  <a:srgbClr val="0070C0"/>
                </a:solidFill>
              </a:rPr>
              <a:t> </a:t>
            </a:r>
            <a:r>
              <a:rPr lang="en-ID" sz="1600" b="1" i="1" dirty="0">
                <a:solidFill>
                  <a:srgbClr val="0070C0"/>
                </a:solidFill>
              </a:rPr>
              <a:t>discovery </a:t>
            </a:r>
            <a:r>
              <a:rPr lang="en-ID" sz="1600" b="1" dirty="0" err="1">
                <a:solidFill>
                  <a:srgbClr val="0070C0"/>
                </a:solidFill>
              </a:rPr>
              <a:t>itu</a:t>
            </a:r>
            <a:r>
              <a:rPr lang="en-ID" sz="1600" b="1" dirty="0">
                <a:solidFill>
                  <a:srgbClr val="0070C0"/>
                </a:solidFill>
              </a:rPr>
              <a:t> </a:t>
            </a:r>
            <a:r>
              <a:rPr lang="en-ID" sz="1600" b="1" dirty="0" err="1">
                <a:solidFill>
                  <a:srgbClr val="0070C0"/>
                </a:solidFill>
              </a:rPr>
              <a:t>sendiri</a:t>
            </a:r>
            <a:r>
              <a:rPr lang="en-ID" sz="1600" b="1" dirty="0">
                <a:solidFill>
                  <a:srgbClr val="0070C0"/>
                </a:solidFill>
              </a:rPr>
              <a:t> </a:t>
            </a:r>
            <a:r>
              <a:rPr lang="en-ID" sz="1600" b="1" dirty="0" err="1">
                <a:solidFill>
                  <a:srgbClr val="0070C0"/>
                </a:solidFill>
              </a:rPr>
              <a:t>adalah</a:t>
            </a:r>
            <a:r>
              <a:rPr lang="en-ID" sz="1600" b="1" dirty="0">
                <a:solidFill>
                  <a:srgbClr val="0070C0"/>
                </a:solidFill>
              </a:rPr>
              <a:t> </a:t>
            </a:r>
            <a:r>
              <a:rPr lang="en-ID" sz="1600" b="1" i="1" dirty="0">
                <a:solidFill>
                  <a:srgbClr val="0070C0"/>
                </a:solidFill>
              </a:rPr>
              <a:t>the mental process of </a:t>
            </a:r>
            <a:r>
              <a:rPr lang="en-ID" sz="1600" b="1" i="1" dirty="0" err="1">
                <a:solidFill>
                  <a:srgbClr val="0070C0"/>
                </a:solidFill>
              </a:rPr>
              <a:t>assimilatingconcepts</a:t>
            </a:r>
            <a:r>
              <a:rPr lang="en-ID" sz="1600" b="1" i="1" dirty="0">
                <a:solidFill>
                  <a:srgbClr val="0070C0"/>
                </a:solidFill>
              </a:rPr>
              <a:t> and principles in the mind (</a:t>
            </a:r>
            <a:r>
              <a:rPr lang="en-ID" sz="1600" b="1" dirty="0">
                <a:solidFill>
                  <a:srgbClr val="0070C0"/>
                </a:solidFill>
              </a:rPr>
              <a:t>Robert B. </a:t>
            </a:r>
            <a:r>
              <a:rPr lang="en-ID" sz="1600" b="1" dirty="0" err="1">
                <a:solidFill>
                  <a:srgbClr val="0070C0"/>
                </a:solidFill>
              </a:rPr>
              <a:t>Sund</a:t>
            </a:r>
            <a:r>
              <a:rPr lang="en-ID" sz="1600" b="1" dirty="0">
                <a:solidFill>
                  <a:srgbClr val="0070C0"/>
                </a:solidFill>
              </a:rPr>
              <a:t> </a:t>
            </a:r>
            <a:r>
              <a:rPr lang="en-ID" sz="1600" b="1" dirty="0" err="1">
                <a:solidFill>
                  <a:srgbClr val="0070C0"/>
                </a:solidFill>
              </a:rPr>
              <a:t>dalam</a:t>
            </a:r>
            <a:r>
              <a:rPr lang="en-ID" sz="1600" b="1" dirty="0">
                <a:solidFill>
                  <a:srgbClr val="0070C0"/>
                </a:solidFill>
              </a:rPr>
              <a:t> Malik, 2001:219).</a:t>
            </a:r>
            <a:endParaRPr lang="en-US" sz="1600" b="1" dirty="0">
              <a:solidFill>
                <a:srgbClr val="0070C0"/>
              </a:solidFill>
            </a:endParaRPr>
          </a:p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1672114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Arrow 10"/>
          <p:cNvSpPr/>
          <p:nvPr/>
        </p:nvSpPr>
        <p:spPr>
          <a:xfrm>
            <a:off x="768680" y="1772780"/>
            <a:ext cx="8025068" cy="3523573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/>
            <a:endParaRPr lang="id-ID" sz="1435" dirty="0">
              <a:solidFill>
                <a:prstClr val="white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11836" y="3376652"/>
            <a:ext cx="1898650" cy="528637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id-ID" dirty="0">
                <a:latin typeface="Helvetica Neue" charset="0"/>
                <a:ea typeface="Helvetica Neue" charset="0"/>
                <a:cs typeface="Helvetica Neue" charset="0"/>
              </a:rPr>
              <a:t>Tujuan PPK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228274" y="2063553"/>
            <a:ext cx="2194129" cy="681068"/>
          </a:xfrm>
          <a:prstGeom prst="rect">
            <a:avLst/>
          </a:prstGeom>
        </p:spPr>
        <p:txBody>
          <a:bodyPr vert="horz" lIns="82296" tIns="41148" rIns="82296" bIns="4114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097280">
              <a:lnSpc>
                <a:spcPct val="100000"/>
              </a:lnSpc>
              <a:spcBef>
                <a:spcPts val="0"/>
              </a:spcBef>
              <a:buNone/>
            </a:pPr>
            <a:r>
              <a:rPr lang="id-ID" sz="1620" b="1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Implementasi nilai</a:t>
            </a:r>
          </a:p>
          <a:p>
            <a:pPr marL="0" indent="0" algn="ctr" defTabSz="1097280">
              <a:lnSpc>
                <a:spcPct val="100000"/>
              </a:lnSpc>
              <a:spcBef>
                <a:spcPts val="0"/>
              </a:spcBef>
              <a:buNone/>
            </a:pPr>
            <a:r>
              <a:rPr lang="id-ID" sz="1620" b="1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GNRM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9234328" y="2217079"/>
            <a:ext cx="2277352" cy="326286"/>
          </a:xfrm>
          <a:prstGeom prst="rect">
            <a:avLst/>
          </a:prstGeom>
        </p:spPr>
        <p:txBody>
          <a:bodyPr vert="horz" lIns="82296" tIns="41148" rIns="82296" bIns="41148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097280">
              <a:spcBef>
                <a:spcPts val="1200"/>
              </a:spcBef>
              <a:buNone/>
            </a:pPr>
            <a:r>
              <a:rPr lang="id-ID" sz="1620" b="1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Isi Modul PPK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699857" y="3013153"/>
            <a:ext cx="1365113" cy="107836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horz" lIns="82296" tIns="41148" rIns="82296" bIns="41148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274320" defTabSz="109728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id-ID" sz="162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Olah raga</a:t>
            </a:r>
          </a:p>
          <a:p>
            <a:pPr marL="274320" indent="-274320" defTabSz="109728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id-ID" sz="162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Olah pikir</a:t>
            </a:r>
          </a:p>
          <a:p>
            <a:pPr marL="274320" indent="-274320" defTabSz="109728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id-ID" sz="162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Olah rasa</a:t>
            </a:r>
          </a:p>
          <a:p>
            <a:pPr marL="274320" indent="-274320" defTabSz="109728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id-ID" sz="162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Olah hati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306830" y="2036772"/>
            <a:ext cx="2523955" cy="838844"/>
          </a:xfrm>
          <a:prstGeom prst="rect">
            <a:avLst/>
          </a:prstGeom>
        </p:spPr>
        <p:txBody>
          <a:bodyPr vert="horz" lIns="82296" tIns="41148" rIns="82296" bIns="41148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097280">
              <a:lnSpc>
                <a:spcPct val="100000"/>
              </a:lnSpc>
              <a:spcBef>
                <a:spcPts val="0"/>
              </a:spcBef>
              <a:buNone/>
            </a:pPr>
            <a:r>
              <a:rPr lang="id-ID" sz="1620" b="1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Pengembangan kapasitas</a:t>
            </a:r>
            <a:r>
              <a:rPr lang="en-US" sz="1620" b="1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620" b="1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pelaku</a:t>
            </a:r>
            <a:r>
              <a:rPr lang="en-US" sz="1620" b="1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 PPK</a:t>
            </a:r>
            <a:endParaRPr lang="id-ID" sz="1620" b="1" dirty="0">
              <a:solidFill>
                <a:prstClr val="black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0" indent="0" defTabSz="1097280">
              <a:lnSpc>
                <a:spcPct val="100000"/>
              </a:lnSpc>
              <a:spcBef>
                <a:spcPts val="0"/>
              </a:spcBef>
              <a:buNone/>
            </a:pPr>
            <a:endParaRPr lang="id-ID" sz="1620" dirty="0">
              <a:solidFill>
                <a:prstClr val="black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53397" y="2017558"/>
            <a:ext cx="1776413" cy="595919"/>
          </a:xfrm>
          <a:prstGeom prst="rect">
            <a:avLst/>
          </a:prstGeom>
        </p:spPr>
        <p:txBody>
          <a:bodyPr vert="horz" lIns="82296" tIns="41148" rIns="82296" bIns="4114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097280">
              <a:lnSpc>
                <a:spcPct val="100000"/>
              </a:lnSpc>
              <a:spcBef>
                <a:spcPts val="0"/>
              </a:spcBef>
              <a:buNone/>
            </a:pPr>
            <a:r>
              <a:rPr lang="id-ID" sz="162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   </a:t>
            </a:r>
            <a:r>
              <a:rPr lang="id-ID" sz="1620" b="1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4 Dimensi </a:t>
            </a:r>
          </a:p>
          <a:p>
            <a:pPr marL="0" indent="0" defTabSz="1097280">
              <a:lnSpc>
                <a:spcPct val="100000"/>
              </a:lnSpc>
              <a:spcBef>
                <a:spcPts val="0"/>
              </a:spcBef>
              <a:buNone/>
            </a:pPr>
            <a:r>
              <a:rPr lang="id-ID" sz="1620" b="1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pengembangan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8894648" y="2542065"/>
            <a:ext cx="2708472" cy="374520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82296" tIns="41148" rIns="82296" bIns="41148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defTabSz="109728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id-ID" sz="180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Kebijakan &amp; Konsep Dasar PPK</a:t>
            </a:r>
          </a:p>
          <a:p>
            <a:pPr marL="342900" indent="-342900" defTabSz="109728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id-ID" sz="180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Kepemimpinan dan Manajemen Sekolah</a:t>
            </a:r>
          </a:p>
          <a:p>
            <a:pPr marL="342900" indent="-342900" defTabSz="109728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id-ID" sz="180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PPK Berbasis Kelas</a:t>
            </a:r>
          </a:p>
          <a:p>
            <a:pPr marL="342900" indent="-342900" defTabSz="109728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id-ID" sz="180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PPK Berbasis Budaya Sekolah</a:t>
            </a:r>
            <a:endParaRPr lang="en-US" sz="1800" dirty="0">
              <a:solidFill>
                <a:prstClr val="black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342900" indent="-342900" defTabSz="109728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id-ID" sz="180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PPK Berbasis </a:t>
            </a:r>
            <a:r>
              <a:rPr lang="en-US" sz="180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id-ID" sz="180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Masyarakat</a:t>
            </a:r>
            <a:endParaRPr lang="en-US" sz="1800" dirty="0">
              <a:solidFill>
                <a:prstClr val="black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342900" indent="-342900" defTabSz="109728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id-ID" sz="180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As</a:t>
            </a:r>
            <a:r>
              <a:rPr lang="en-US" sz="180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s</a:t>
            </a:r>
            <a:r>
              <a:rPr lang="id-ID" sz="180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esment, Monitor dan Evaluasi PPK</a:t>
            </a:r>
            <a:endParaRPr lang="en-US" sz="1800" dirty="0">
              <a:solidFill>
                <a:prstClr val="black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342900" indent="-342900" defTabSz="109728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id-ID" sz="180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Desain Rencana Tindak Lanjut (RTL)</a:t>
            </a:r>
            <a:endParaRPr lang="id-ID" sz="1440" dirty="0">
              <a:solidFill>
                <a:prstClr val="black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145424" y="5182850"/>
            <a:ext cx="4653982" cy="140707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82296" tIns="41148" rIns="82296" bIns="4114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274320" defTabSz="109728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id-ID" sz="171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Pelatihan langsung (</a:t>
            </a:r>
            <a:r>
              <a:rPr lang="id-ID" sz="1710" i="1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on site</a:t>
            </a:r>
            <a:r>
              <a:rPr lang="id-ID" sz="171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)</a:t>
            </a:r>
          </a:p>
          <a:p>
            <a:pPr marL="274320" indent="-274320" defTabSz="109728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id-ID" sz="171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Pendampingan langsung</a:t>
            </a:r>
          </a:p>
          <a:p>
            <a:pPr marL="274320" indent="-274320" defTabSz="109728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id-ID" sz="171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Penyediaan sumber-sumber pelatihan di dunia maya, modul pelatihan, video pembelajaran, dll (dalam jaringan/daring)</a:t>
            </a:r>
          </a:p>
        </p:txBody>
      </p:sp>
      <p:sp>
        <p:nvSpPr>
          <p:cNvPr id="12" name="Left Arrow 11"/>
          <p:cNvSpPr/>
          <p:nvPr/>
        </p:nvSpPr>
        <p:spPr>
          <a:xfrm>
            <a:off x="6909805" y="5156827"/>
            <a:ext cx="1787809" cy="1404708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/>
            <a:endParaRPr lang="id-ID" sz="1435">
              <a:solidFill>
                <a:prstClr val="white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2480186" y="2798012"/>
            <a:ext cx="1932058" cy="14969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82296" tIns="41148" rIns="82296" bIns="41148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274320" defTabSz="109728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id-ID" sz="180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Religius</a:t>
            </a:r>
          </a:p>
          <a:p>
            <a:pPr marL="274320" indent="-274320" defTabSz="109728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id-ID" sz="180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Nasionalis</a:t>
            </a:r>
          </a:p>
          <a:p>
            <a:pPr marL="274320" indent="-274320" defTabSz="109728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id-ID" sz="180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Mandiri</a:t>
            </a:r>
          </a:p>
          <a:p>
            <a:pPr marL="274320" indent="-274320" defTabSz="109728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id-ID" sz="180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Gotong royong</a:t>
            </a:r>
          </a:p>
          <a:p>
            <a:pPr marL="274320" indent="-274320" defTabSz="109728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id-ID" sz="180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Integritas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6262834" y="3068125"/>
            <a:ext cx="1746456" cy="9644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82296" tIns="41148" rIns="82296" bIns="41148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274320" defTabSz="109728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id-ID" sz="162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Kepala Sekolah</a:t>
            </a:r>
          </a:p>
          <a:p>
            <a:pPr marL="274320" indent="-274320" defTabSz="109728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id-ID" sz="162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Guru</a:t>
            </a:r>
          </a:p>
          <a:p>
            <a:pPr marL="274320" indent="-274320" defTabSz="109728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id-ID" sz="162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Komite Sekolah</a:t>
            </a:r>
          </a:p>
          <a:p>
            <a:pPr marL="274320" indent="-274320" defTabSz="109728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id-ID" sz="162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Orang tua</a:t>
            </a:r>
          </a:p>
          <a:p>
            <a:pPr marL="0" indent="0" defTabSz="1097280">
              <a:lnSpc>
                <a:spcPct val="100000"/>
              </a:lnSpc>
              <a:spcBef>
                <a:spcPts val="0"/>
              </a:spcBef>
              <a:buNone/>
            </a:pPr>
            <a:endParaRPr lang="id-ID" sz="1620" dirty="0">
              <a:solidFill>
                <a:prstClr val="black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7082798" y="5720871"/>
            <a:ext cx="1725215" cy="430364"/>
          </a:xfrm>
          <a:prstGeom prst="rect">
            <a:avLst/>
          </a:prstGeom>
        </p:spPr>
        <p:txBody>
          <a:bodyPr vert="horz" lIns="82296" tIns="41148" rIns="82296" bIns="41148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097280">
              <a:lnSpc>
                <a:spcPct val="100000"/>
              </a:lnSpc>
              <a:spcBef>
                <a:spcPts val="0"/>
              </a:spcBef>
              <a:buNone/>
            </a:pPr>
            <a:r>
              <a:rPr lang="id-ID" sz="1620" b="1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Metode Pelatihan</a:t>
            </a:r>
          </a:p>
        </p:txBody>
      </p:sp>
      <p:sp>
        <p:nvSpPr>
          <p:cNvPr id="22" name="Rectangle 8"/>
          <p:cNvSpPr>
            <a:spLocks noChangeArrowheads="1"/>
          </p:cNvSpPr>
          <p:nvPr/>
        </p:nvSpPr>
        <p:spPr bwMode="auto">
          <a:xfrm>
            <a:off x="609603" y="669942"/>
            <a:ext cx="221664" cy="443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9728" tIns="54864" rIns="109728" bIns="54864" numCol="1" anchor="ctr" anchorCtr="0" compatLnSpc="1">
            <a:prstTxWarp prst="textNoShape">
              <a:avLst/>
            </a:prstTxWarp>
            <a:spAutoFit/>
          </a:bodyPr>
          <a:lstStyle/>
          <a:p>
            <a:pPr defTabSz="548640"/>
            <a:endParaRPr lang="en-US" sz="2160">
              <a:solidFill>
                <a:prstClr val="black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10654" y="259410"/>
            <a:ext cx="511915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8640"/>
            <a:r>
              <a:rPr lang="en-US" sz="2250" b="1" dirty="0">
                <a:solidFill>
                  <a:srgbClr val="0070C0"/>
                </a:solidFill>
                <a:latin typeface="Helvetica Neue" charset="0"/>
                <a:ea typeface="Helvetica Neue" charset="0"/>
                <a:cs typeface="Helvetica Neue" charset="0"/>
              </a:rPr>
              <a:t>KONSEP PELATIHAN PPK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308667" y="704116"/>
            <a:ext cx="5626496" cy="89567"/>
            <a:chOff x="0" y="2631522"/>
            <a:chExt cx="15040549" cy="828013"/>
          </a:xfrm>
        </p:grpSpPr>
        <p:grpSp>
          <p:nvGrpSpPr>
            <p:cNvPr id="30" name="Group 29"/>
            <p:cNvGrpSpPr/>
            <p:nvPr/>
          </p:nvGrpSpPr>
          <p:grpSpPr>
            <a:xfrm>
              <a:off x="0" y="2632049"/>
              <a:ext cx="10872788" cy="827486"/>
              <a:chOff x="3886200" y="942975"/>
              <a:chExt cx="6986588" cy="628650"/>
            </a:xfrm>
            <a:solidFill>
              <a:srgbClr val="277AC0"/>
            </a:solidFill>
          </p:grpSpPr>
          <p:sp>
            <p:nvSpPr>
              <p:cNvPr id="32" name="Rectangle 31"/>
              <p:cNvSpPr/>
              <p:nvPr/>
            </p:nvSpPr>
            <p:spPr>
              <a:xfrm>
                <a:off x="3886200" y="942975"/>
                <a:ext cx="4686300" cy="6286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308610" indent="-308610" algn="ctr" defTabSz="548640">
                  <a:buFont typeface="+mj-lt"/>
                  <a:buAutoNum type="arabicPeriod"/>
                </a:pPr>
                <a:endParaRPr lang="en-US" sz="1435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33" name="Parallelogram 32"/>
              <p:cNvSpPr/>
              <p:nvPr/>
            </p:nvSpPr>
            <p:spPr>
              <a:xfrm>
                <a:off x="7529513" y="942975"/>
                <a:ext cx="3343275" cy="628650"/>
              </a:xfrm>
              <a:prstGeom prst="parallelogram">
                <a:avLst>
                  <a:gd name="adj" fmla="val 7045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308610" indent="-308610" algn="ctr" defTabSz="548640">
                  <a:buFont typeface="+mj-lt"/>
                  <a:buAutoNum type="arabicPeriod"/>
                </a:pPr>
                <a:endParaRPr lang="en-US" sz="1435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  <p:sp>
          <p:nvSpPr>
            <p:cNvPr id="31" name="Parallelogram 30"/>
            <p:cNvSpPr/>
            <p:nvPr/>
          </p:nvSpPr>
          <p:spPr>
            <a:xfrm>
              <a:off x="10276643" y="2631522"/>
              <a:ext cx="4763906" cy="828013"/>
            </a:xfrm>
            <a:prstGeom prst="parallelogram">
              <a:avLst>
                <a:gd name="adj" fmla="val 70455"/>
              </a:avLst>
            </a:prstGeom>
            <a:solidFill>
              <a:srgbClr val="F5A3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08610" indent="-308610" algn="ctr" defTabSz="548640">
                <a:buFont typeface="+mj-lt"/>
                <a:buAutoNum type="arabicPeriod"/>
              </a:pPr>
              <a:endParaRPr lang="en-US" sz="1435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sp>
        <p:nvSpPr>
          <p:cNvPr id="24" name="Content Placeholder 2"/>
          <p:cNvSpPr txBox="1">
            <a:spLocks/>
          </p:cNvSpPr>
          <p:nvPr/>
        </p:nvSpPr>
        <p:spPr>
          <a:xfrm>
            <a:off x="8132699" y="409602"/>
            <a:ext cx="3436193" cy="141341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82296" tIns="41148" rIns="82296" bIns="4114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09728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710" b="1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Isi Modul TOT:</a:t>
            </a:r>
          </a:p>
          <a:p>
            <a:pPr marL="342900" indent="-342900" defTabSz="1097280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en-US" sz="1710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Penguatan</a:t>
            </a:r>
            <a:r>
              <a:rPr lang="en-US" sz="171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710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Konsep</a:t>
            </a:r>
            <a:r>
              <a:rPr lang="en-US" sz="171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 PPK</a:t>
            </a:r>
          </a:p>
          <a:p>
            <a:pPr marL="342900" indent="-342900" defTabSz="1097280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en-US" sz="1710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Manajemen</a:t>
            </a:r>
            <a:r>
              <a:rPr lang="en-US" sz="171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710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Pelatihan</a:t>
            </a:r>
            <a:endParaRPr lang="en-US" sz="1710" dirty="0">
              <a:solidFill>
                <a:prstClr val="black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342900" indent="-342900" defTabSz="1097280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en-US" sz="1710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Praktek</a:t>
            </a:r>
            <a:r>
              <a:rPr lang="en-US" sz="171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710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Adaptasi</a:t>
            </a:r>
            <a:r>
              <a:rPr lang="en-US" sz="171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710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Pelatihan</a:t>
            </a:r>
            <a:endParaRPr lang="en-US" sz="1710" dirty="0">
              <a:solidFill>
                <a:prstClr val="black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342900" indent="-342900" defTabSz="1097280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en-US" sz="1710" i="1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Peer Training</a:t>
            </a:r>
          </a:p>
          <a:p>
            <a:pPr marL="0" indent="0" defTabSz="1097280">
              <a:lnSpc>
                <a:spcPct val="100000"/>
              </a:lnSpc>
              <a:spcBef>
                <a:spcPts val="0"/>
              </a:spcBef>
              <a:buNone/>
            </a:pPr>
            <a:endParaRPr lang="id-ID" sz="1710" i="1" dirty="0">
              <a:solidFill>
                <a:prstClr val="black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6143856" y="947080"/>
            <a:ext cx="1230357" cy="32979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82296" tIns="41148" rIns="82296" bIns="4114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09728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20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Fasilitator</a:t>
            </a:r>
            <a:endParaRPr lang="id-ID" sz="1620" dirty="0">
              <a:solidFill>
                <a:prstClr val="black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cxnSp>
        <p:nvCxnSpPr>
          <p:cNvPr id="26" name="Straight Connector 25"/>
          <p:cNvCxnSpPr>
            <a:cxnSpLocks/>
          </p:cNvCxnSpPr>
          <p:nvPr/>
        </p:nvCxnSpPr>
        <p:spPr>
          <a:xfrm flipH="1">
            <a:off x="6623283" y="1346317"/>
            <a:ext cx="6165" cy="748866"/>
          </a:xfrm>
          <a:prstGeom prst="line">
            <a:avLst/>
          </a:prstGeom>
          <a:ln w="9525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cxnSpLocks/>
          </p:cNvCxnSpPr>
          <p:nvPr/>
        </p:nvCxnSpPr>
        <p:spPr>
          <a:xfrm flipH="1">
            <a:off x="7430944" y="1133550"/>
            <a:ext cx="638096" cy="3099"/>
          </a:xfrm>
          <a:prstGeom prst="line">
            <a:avLst/>
          </a:prstGeom>
          <a:ln w="9525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7132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tangle: Single Corner Snipped 90"/>
          <p:cNvSpPr/>
          <p:nvPr/>
        </p:nvSpPr>
        <p:spPr>
          <a:xfrm>
            <a:off x="8148830" y="3752204"/>
            <a:ext cx="3201040" cy="2260856"/>
          </a:xfrm>
          <a:prstGeom prst="snip1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spcAft>
                <a:spcPts val="1800"/>
              </a:spcAft>
            </a:pPr>
            <a:endParaRPr lang="en-US" sz="13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90" name="Rectangle: Single Corner Snipped 89"/>
          <p:cNvSpPr/>
          <p:nvPr/>
        </p:nvSpPr>
        <p:spPr>
          <a:xfrm>
            <a:off x="4590255" y="3727374"/>
            <a:ext cx="3029579" cy="2285686"/>
          </a:xfrm>
          <a:prstGeom prst="snip1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48640"/>
            <a:endParaRPr lang="en-US" sz="216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9" name="Rectangle: Single Corner Snipped 88"/>
          <p:cNvSpPr/>
          <p:nvPr/>
        </p:nvSpPr>
        <p:spPr>
          <a:xfrm>
            <a:off x="1138590" y="3740300"/>
            <a:ext cx="3038622" cy="2272760"/>
          </a:xfrm>
          <a:prstGeom prst="snip1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48640"/>
            <a:endParaRPr lang="en-US" sz="2160" dirty="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800654871"/>
              </p:ext>
            </p:extLst>
          </p:nvPr>
        </p:nvGraphicFramePr>
        <p:xfrm>
          <a:off x="981559" y="1539802"/>
          <a:ext cx="10219980" cy="20185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itle 5"/>
          <p:cNvSpPr txBox="1">
            <a:spLocks/>
          </p:cNvSpPr>
          <p:nvPr/>
        </p:nvSpPr>
        <p:spPr>
          <a:xfrm>
            <a:off x="8224454" y="4190056"/>
            <a:ext cx="2814143" cy="841045"/>
          </a:xfrm>
          <a:prstGeom prst="rect">
            <a:avLst/>
          </a:prstGeom>
        </p:spPr>
        <p:txBody>
          <a:bodyPr vert="horz" lIns="82296" tIns="41148" rIns="82296" bIns="41148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097280"/>
            <a:endParaRPr lang="en-US" sz="1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"/>
            </a:endParaRPr>
          </a:p>
          <a:p>
            <a:pPr algn="l" defTabSz="1097280"/>
            <a:endParaRPr lang="en-US" sz="1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"/>
            </a:endParaRPr>
          </a:p>
        </p:txBody>
      </p:sp>
      <p:sp>
        <p:nvSpPr>
          <p:cNvPr id="19" name="Title 5"/>
          <p:cNvSpPr txBox="1">
            <a:spLocks/>
          </p:cNvSpPr>
          <p:nvPr/>
        </p:nvSpPr>
        <p:spPr>
          <a:xfrm>
            <a:off x="1267854" y="4487385"/>
            <a:ext cx="2881452" cy="4766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vert="horz" lIns="82296" tIns="41148" rIns="82296" bIns="41148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4163" algn="l" defTabSz="1097280"/>
            <a:r>
              <a:rPr lang="en-US" sz="12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PERUBAHAN PERADABAN MASYARAKAT</a:t>
            </a:r>
          </a:p>
        </p:txBody>
      </p:sp>
      <p:sp>
        <p:nvSpPr>
          <p:cNvPr id="20" name="Title 5"/>
          <p:cNvSpPr txBox="1">
            <a:spLocks/>
          </p:cNvSpPr>
          <p:nvPr/>
        </p:nvSpPr>
        <p:spPr>
          <a:xfrm>
            <a:off x="4657181" y="3712547"/>
            <a:ext cx="2932685" cy="806291"/>
          </a:xfrm>
          <a:prstGeom prst="rect">
            <a:avLst/>
          </a:prstGeom>
        </p:spPr>
        <p:txBody>
          <a:bodyPr vert="horz" lIns="82296" tIns="41148" rIns="82296" bIns="41148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097280"/>
            <a:endParaRPr lang="en-US" sz="1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"/>
            </a:endParaRPr>
          </a:p>
        </p:txBody>
      </p:sp>
      <p:sp>
        <p:nvSpPr>
          <p:cNvPr id="21" name="Title 5"/>
          <p:cNvSpPr txBox="1">
            <a:spLocks/>
          </p:cNvSpPr>
          <p:nvPr/>
        </p:nvSpPr>
        <p:spPr>
          <a:xfrm>
            <a:off x="4653022" y="4572000"/>
            <a:ext cx="2800199" cy="544050"/>
          </a:xfrm>
          <a:prstGeom prst="rect">
            <a:avLst/>
          </a:prstGeom>
        </p:spPr>
        <p:txBody>
          <a:bodyPr vert="horz" lIns="82296" tIns="41148" rIns="82296" bIns="41148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 defTabSz="1097280">
              <a:buFont typeface="Arial" panose="020B0604020202020204" pitchFamily="34" charset="0"/>
              <a:buChar char="•"/>
            </a:pPr>
            <a:r>
              <a:rPr lang="en-US" sz="12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GENERASI EMAS 2045 YANG DIBEKALI KETERAMPILAN ABAD 21</a:t>
            </a:r>
          </a:p>
        </p:txBody>
      </p:sp>
      <p:cxnSp>
        <p:nvCxnSpPr>
          <p:cNvPr id="85" name="Connector: Elbow 84"/>
          <p:cNvCxnSpPr>
            <a:cxnSpLocks/>
          </p:cNvCxnSpPr>
          <p:nvPr/>
        </p:nvCxnSpPr>
        <p:spPr>
          <a:xfrm rot="16200000" flipH="1">
            <a:off x="2358275" y="4123810"/>
            <a:ext cx="4022030" cy="975"/>
          </a:xfrm>
          <a:prstGeom prst="bentConnector3">
            <a:avLst>
              <a:gd name="adj1" fmla="val 50000"/>
            </a:avLst>
          </a:prstGeom>
          <a:ln>
            <a:solidFill>
              <a:schemeClr val="accent3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7" name="Connector: Elbow 96"/>
          <p:cNvCxnSpPr>
            <a:cxnSpLocks/>
          </p:cNvCxnSpPr>
          <p:nvPr/>
        </p:nvCxnSpPr>
        <p:spPr>
          <a:xfrm rot="5400000">
            <a:off x="5820761" y="4114264"/>
            <a:ext cx="3981688" cy="49"/>
          </a:xfrm>
          <a:prstGeom prst="bentConnector3">
            <a:avLst>
              <a:gd name="adj1" fmla="val 50000"/>
            </a:avLst>
          </a:prstGeom>
          <a:ln>
            <a:solidFill>
              <a:schemeClr val="accent3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0" name="Straight Connector 99"/>
          <p:cNvCxnSpPr>
            <a:cxnSpLocks/>
          </p:cNvCxnSpPr>
          <p:nvPr/>
        </p:nvCxnSpPr>
        <p:spPr>
          <a:xfrm flipV="1">
            <a:off x="2395344" y="6119757"/>
            <a:ext cx="7343335" cy="27131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5" name="Connector: Elbow 114"/>
          <p:cNvCxnSpPr>
            <a:cxnSpLocks/>
          </p:cNvCxnSpPr>
          <p:nvPr/>
        </p:nvCxnSpPr>
        <p:spPr>
          <a:xfrm rot="5400000">
            <a:off x="9673454" y="6063452"/>
            <a:ext cx="114667" cy="632"/>
          </a:xfrm>
          <a:prstGeom prst="bentConnector3">
            <a:avLst>
              <a:gd name="adj1" fmla="val 50000"/>
            </a:avLst>
          </a:prstGeom>
          <a:ln>
            <a:solidFill>
              <a:schemeClr val="accent3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8" name="Connector: Elbow 117"/>
          <p:cNvCxnSpPr>
            <a:cxnSpLocks/>
          </p:cNvCxnSpPr>
          <p:nvPr/>
        </p:nvCxnSpPr>
        <p:spPr>
          <a:xfrm rot="5400000">
            <a:off x="5967751" y="6059054"/>
            <a:ext cx="114667" cy="632"/>
          </a:xfrm>
          <a:prstGeom prst="bentConnector3">
            <a:avLst>
              <a:gd name="adj1" fmla="val 50000"/>
            </a:avLst>
          </a:prstGeom>
          <a:ln>
            <a:solidFill>
              <a:schemeClr val="accent3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9" name="Connector: Elbow 118"/>
          <p:cNvCxnSpPr>
            <a:cxnSpLocks/>
          </p:cNvCxnSpPr>
          <p:nvPr/>
        </p:nvCxnSpPr>
        <p:spPr>
          <a:xfrm rot="5400000">
            <a:off x="2354850" y="6070382"/>
            <a:ext cx="114667" cy="632"/>
          </a:xfrm>
          <a:prstGeom prst="bentConnector3">
            <a:avLst>
              <a:gd name="adj1" fmla="val 50000"/>
            </a:avLst>
          </a:prstGeom>
          <a:ln>
            <a:solidFill>
              <a:schemeClr val="accent3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1" name="Title 5"/>
          <p:cNvSpPr txBox="1">
            <a:spLocks/>
          </p:cNvSpPr>
          <p:nvPr/>
        </p:nvSpPr>
        <p:spPr>
          <a:xfrm>
            <a:off x="4674429" y="5189326"/>
            <a:ext cx="2873683" cy="572799"/>
          </a:xfrm>
          <a:prstGeom prst="rect">
            <a:avLst/>
          </a:prstGeom>
        </p:spPr>
        <p:txBody>
          <a:bodyPr vert="horz" lIns="82296" tIns="41148" rIns="82296" bIns="41148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 defTabSz="1097280">
              <a:buFont typeface="Arial" panose="020B0604020202020204" pitchFamily="34" charset="0"/>
              <a:buChar char="•"/>
            </a:pPr>
            <a:r>
              <a:rPr lang="en-US" sz="12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MENGHADAPI KONDISI DEGRADASI </a:t>
            </a:r>
            <a:r>
              <a:rPr lang="en-US" sz="125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MORAL, ETIKA, </a:t>
            </a:r>
            <a:r>
              <a:rPr lang="en-US" sz="12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DAN </a:t>
            </a:r>
            <a:r>
              <a:rPr lang="en-US" sz="125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BUDI PEKERTI</a:t>
            </a:r>
          </a:p>
        </p:txBody>
      </p:sp>
      <p:sp>
        <p:nvSpPr>
          <p:cNvPr id="2" name="Rectangle 1"/>
          <p:cNvSpPr/>
          <p:nvPr/>
        </p:nvSpPr>
        <p:spPr>
          <a:xfrm>
            <a:off x="4649636" y="3780822"/>
            <a:ext cx="3114138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25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PEMBANGUNAN SDM </a:t>
            </a:r>
          </a:p>
          <a:p>
            <a:pPr lvl="0"/>
            <a:r>
              <a:rPr lang="en-US" sz="125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      SEBAGAI FONDASI   </a:t>
            </a:r>
          </a:p>
          <a:p>
            <a:pPr lvl="0"/>
            <a:r>
              <a:rPr lang="en-US" sz="125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      PEMBANGUNAN BANGSA</a:t>
            </a:r>
          </a:p>
        </p:txBody>
      </p:sp>
      <p:sp>
        <p:nvSpPr>
          <p:cNvPr id="32" name="Rectangle 31"/>
          <p:cNvSpPr/>
          <p:nvPr/>
        </p:nvSpPr>
        <p:spPr>
          <a:xfrm>
            <a:off x="8174964" y="3797930"/>
            <a:ext cx="311413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1800"/>
              </a:spcAft>
            </a:pP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GERAKAN PENDIDIKAN DI SEKOLAH UNTUK MEMPERKUAT KARAKTER SISWA MELALUI </a:t>
            </a:r>
            <a:r>
              <a:rPr lang="en-US" sz="1200" b="1" dirty="0">
                <a:solidFill>
                  <a:schemeClr val="accent1"/>
                </a:solidFill>
                <a:latin typeface="Helvetica "/>
              </a:rPr>
              <a:t>HARMONISASI OLAH HATI (ETIK), OLAH RASA (ESTETIK), OLAH PIKIR (LITERASI), DAN OLAH RAGA (KINESTETIK) </a:t>
            </a: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DENGAN DUKUNGAN PELIBATAN PUBLIK DAN KERJA SAMA ANTARA SEKOLAH, KELUARGA, DAN MASYARAKAT YANG MERUPAKAN BAGIAN DARI GERAKAN NASIONAL REVOLUSI MENTAL (GNRM)</a:t>
            </a:r>
          </a:p>
        </p:txBody>
      </p:sp>
      <p:sp>
        <p:nvSpPr>
          <p:cNvPr id="28" name="Title 5"/>
          <p:cNvSpPr txBox="1">
            <a:spLocks/>
          </p:cNvSpPr>
          <p:nvPr/>
        </p:nvSpPr>
        <p:spPr>
          <a:xfrm>
            <a:off x="1287149" y="5120139"/>
            <a:ext cx="2881452" cy="4766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vert="horz" lIns="82296" tIns="41148" rIns="82296" bIns="41148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4163" algn="l" defTabSz="1097280"/>
            <a:r>
              <a:rPr lang="en-US" sz="12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SEMAKIN TEGASNYA FENOMENA ABAD KREATIF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821" y="4490720"/>
            <a:ext cx="473254" cy="473254"/>
          </a:xfrm>
          <a:prstGeom prst="rect">
            <a:avLst/>
          </a:prstGeom>
        </p:spPr>
      </p:pic>
      <p:pic>
        <p:nvPicPr>
          <p:cNvPr id="39" name="Content Placeholder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350" y="364827"/>
            <a:ext cx="1968964" cy="767896"/>
          </a:xfrm>
          <a:prstGeom prst="rect">
            <a:avLst/>
          </a:prstGeom>
        </p:spPr>
      </p:pic>
      <p:sp>
        <p:nvSpPr>
          <p:cNvPr id="44" name="Arrow: Left-Right 43"/>
          <p:cNvSpPr/>
          <p:nvPr/>
        </p:nvSpPr>
        <p:spPr>
          <a:xfrm>
            <a:off x="1524000" y="1564640"/>
            <a:ext cx="9141110" cy="733767"/>
          </a:xfrm>
          <a:prstGeom prst="leftRightArrow">
            <a:avLst/>
          </a:prstGeom>
          <a:solidFill>
            <a:schemeClr val="accent3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3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5" name="Oval 44"/>
          <p:cNvSpPr/>
          <p:nvPr/>
        </p:nvSpPr>
        <p:spPr>
          <a:xfrm>
            <a:off x="2129738" y="1503680"/>
            <a:ext cx="1050342" cy="968248"/>
          </a:xfrm>
          <a:prstGeom prst="ellipse">
            <a:avLst/>
          </a:prstGeom>
          <a:blipFill rotWithShape="1">
            <a:blip r:embed="rId9"/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6" name="Oval 45" descr="Increased participation in civic life"/>
          <p:cNvSpPr/>
          <p:nvPr/>
        </p:nvSpPr>
        <p:spPr>
          <a:xfrm>
            <a:off x="5729426" y="1554480"/>
            <a:ext cx="722174" cy="706933"/>
          </a:xfrm>
          <a:prstGeom prst="ellipse">
            <a:avLst/>
          </a:prstGeom>
          <a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7" name="Oval 46" descr="Class, classroom, room, spearker, teacher icon | Icon search engine"/>
          <p:cNvSpPr/>
          <p:nvPr/>
        </p:nvSpPr>
        <p:spPr>
          <a:xfrm>
            <a:off x="9183827" y="1544320"/>
            <a:ext cx="712013" cy="717093"/>
          </a:xfrm>
          <a:prstGeom prst="ellipse">
            <a:avLst/>
          </a:prstGeom>
          <a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6" name="Rectangle 35"/>
          <p:cNvSpPr/>
          <p:nvPr/>
        </p:nvSpPr>
        <p:spPr>
          <a:xfrm>
            <a:off x="1544320" y="3989755"/>
            <a:ext cx="6096000" cy="477054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097280"/>
            <a:r>
              <a:rPr lang="en-US" sz="12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BERLANGSUNGNYA REVOLUSI </a:t>
            </a:r>
          </a:p>
          <a:p>
            <a:pPr defTabSz="1097280"/>
            <a:r>
              <a:rPr lang="en-US" sz="12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DIGITAL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43309" y="364827"/>
            <a:ext cx="7961478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8640"/>
            <a:r>
              <a:rPr lang="en-US" sz="2160" b="1" dirty="0">
                <a:solidFill>
                  <a:srgbClr val="277AC0"/>
                </a:solidFill>
                <a:latin typeface="Helvetica Neue" charset="0"/>
                <a:ea typeface="Helvetica Neue" charset="0"/>
                <a:cs typeface="Helvetica Neue" charset="0"/>
              </a:rPr>
              <a:t>LATAR BELAKANG</a:t>
            </a:r>
            <a:endParaRPr lang="en-US" sz="2160" b="1" dirty="0">
              <a:solidFill>
                <a:srgbClr val="F5A31C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77792" y="943421"/>
            <a:ext cx="4937906" cy="98790"/>
            <a:chOff x="0" y="2631522"/>
            <a:chExt cx="15040549" cy="828013"/>
          </a:xfrm>
        </p:grpSpPr>
        <p:grpSp>
          <p:nvGrpSpPr>
            <p:cNvPr id="34" name="Group 33"/>
            <p:cNvGrpSpPr/>
            <p:nvPr/>
          </p:nvGrpSpPr>
          <p:grpSpPr>
            <a:xfrm>
              <a:off x="0" y="2632049"/>
              <a:ext cx="10872788" cy="827486"/>
              <a:chOff x="3886200" y="942975"/>
              <a:chExt cx="6986588" cy="628650"/>
            </a:xfrm>
            <a:solidFill>
              <a:srgbClr val="277AC0"/>
            </a:solidFill>
          </p:grpSpPr>
          <p:sp>
            <p:nvSpPr>
              <p:cNvPr id="37" name="Rectangle 36"/>
              <p:cNvSpPr/>
              <p:nvPr/>
            </p:nvSpPr>
            <p:spPr>
              <a:xfrm>
                <a:off x="3886200" y="942975"/>
                <a:ext cx="4686300" cy="6286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308610" indent="-308610" algn="ctr" defTabSz="548640">
                  <a:buFont typeface="+mj-lt"/>
                  <a:buAutoNum type="arabicPeriod"/>
                </a:pPr>
                <a:endParaRPr lang="en-US" sz="1435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38" name="Parallelogram 37"/>
              <p:cNvSpPr/>
              <p:nvPr/>
            </p:nvSpPr>
            <p:spPr>
              <a:xfrm>
                <a:off x="7529513" y="942975"/>
                <a:ext cx="3343275" cy="628650"/>
              </a:xfrm>
              <a:prstGeom prst="parallelogram">
                <a:avLst>
                  <a:gd name="adj" fmla="val 7045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308610" indent="-308610" algn="ctr" defTabSz="548640">
                  <a:buFont typeface="+mj-lt"/>
                  <a:buAutoNum type="arabicPeriod"/>
                </a:pPr>
                <a:endParaRPr lang="en-US" sz="1435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  <p:sp>
          <p:nvSpPr>
            <p:cNvPr id="35" name="Parallelogram 34"/>
            <p:cNvSpPr/>
            <p:nvPr/>
          </p:nvSpPr>
          <p:spPr>
            <a:xfrm>
              <a:off x="10276643" y="2631522"/>
              <a:ext cx="4763906" cy="828013"/>
            </a:xfrm>
            <a:prstGeom prst="parallelogram">
              <a:avLst>
                <a:gd name="adj" fmla="val 70455"/>
              </a:avLst>
            </a:prstGeom>
            <a:solidFill>
              <a:srgbClr val="F5A3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08610" indent="-308610" algn="ctr" defTabSz="548640">
                <a:buFont typeface="+mj-lt"/>
                <a:buAutoNum type="arabicPeriod"/>
              </a:pPr>
              <a:endParaRPr lang="en-US" sz="1435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pic>
        <p:nvPicPr>
          <p:cNvPr id="40" name="Picture 39" descr="Gambar terkait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494" y="5143030"/>
            <a:ext cx="398999" cy="427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40" descr="Hasil gambar untuk icon png digital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672" y="4072151"/>
            <a:ext cx="316426" cy="2961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8675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/>
          <p:cNvSpPr txBox="1">
            <a:spLocks/>
          </p:cNvSpPr>
          <p:nvPr/>
        </p:nvSpPr>
        <p:spPr>
          <a:xfrm>
            <a:off x="625027" y="1307938"/>
            <a:ext cx="10561899" cy="5049047"/>
          </a:xfrm>
          <a:prstGeom prst="rect">
            <a:avLst/>
          </a:prstGeom>
        </p:spPr>
        <p:txBody>
          <a:bodyPr vert="horz" lIns="82296" tIns="41148" rIns="82296" bIns="4114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11480" indent="-411480" algn="just" defTabSz="109728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lphaLcPeriod"/>
            </a:pPr>
            <a:r>
              <a:rPr lang="en-GB" sz="1700" b="1" dirty="0" err="1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Mengembangkan</a:t>
            </a:r>
            <a:r>
              <a:rPr lang="en-GB" sz="1700" b="1" dirty="0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platforma</a:t>
            </a:r>
            <a:r>
              <a:rPr lang="en-GB" sz="1700" b="1" dirty="0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pendidikan</a:t>
            </a:r>
            <a:r>
              <a:rPr lang="en-GB" sz="1700" b="1" dirty="0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nasional</a:t>
            </a:r>
            <a:r>
              <a:rPr lang="en-GB" sz="1700" b="1" dirty="0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yang </a:t>
            </a:r>
            <a:r>
              <a:rPr lang="en-GB" sz="1700" b="1" dirty="0" err="1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meletakkan</a:t>
            </a:r>
            <a:r>
              <a:rPr lang="en-GB" sz="1700" b="1" dirty="0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makna</a:t>
            </a:r>
            <a:r>
              <a:rPr lang="en-GB" sz="1700" b="1" dirty="0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dan</a:t>
            </a:r>
            <a:r>
              <a:rPr lang="en-GB" sz="1700" b="1" dirty="0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nilai</a:t>
            </a:r>
            <a:r>
              <a:rPr lang="en-GB" sz="1700" b="1" dirty="0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karakter</a:t>
            </a:r>
            <a:r>
              <a:rPr lang="en-GB" sz="1700" b="1" dirty="0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sebagai</a:t>
            </a:r>
            <a:r>
              <a:rPr lang="en-GB" sz="1700" b="1" dirty="0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jiwa</a:t>
            </a:r>
            <a:r>
              <a:rPr lang="en-GB" sz="1700" b="1" dirty="0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atau</a:t>
            </a:r>
            <a:r>
              <a:rPr lang="en-GB" sz="1700" b="1" dirty="0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generator </a:t>
            </a:r>
            <a:r>
              <a:rPr lang="en-GB" sz="1700" b="1" dirty="0" err="1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utama</a:t>
            </a:r>
            <a:r>
              <a:rPr lang="en-GB" sz="1700" b="1" dirty="0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penyelenggaraan</a:t>
            </a:r>
            <a:r>
              <a:rPr lang="en-GB" sz="1700" b="1" dirty="0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pendidikan</a:t>
            </a:r>
            <a:r>
              <a:rPr lang="en-GB" sz="1700" b="1" dirty="0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GB" sz="1700" b="1" dirty="0" err="1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dengan</a:t>
            </a:r>
            <a:r>
              <a:rPr lang="en-GB" sz="1700" b="1" dirty="0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memperhatikan</a:t>
            </a:r>
            <a:r>
              <a:rPr lang="en-GB" sz="1700" b="1" dirty="0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kondisi</a:t>
            </a:r>
            <a:r>
              <a:rPr lang="en-GB" sz="1700" b="1" dirty="0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keberagaman</a:t>
            </a:r>
            <a:r>
              <a:rPr lang="en-GB" sz="1700" b="1" dirty="0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satuan</a:t>
            </a:r>
            <a:r>
              <a:rPr lang="en-GB" sz="1700" b="1" dirty="0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pendidikan</a:t>
            </a:r>
            <a:r>
              <a:rPr lang="en-GB" sz="1700" b="1" dirty="0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di </a:t>
            </a:r>
            <a:r>
              <a:rPr lang="en-GB" sz="1700" b="1" dirty="0" err="1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seluruh</a:t>
            </a:r>
            <a:r>
              <a:rPr lang="en-GB" sz="1700" b="1" dirty="0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wilayah</a:t>
            </a:r>
            <a:r>
              <a:rPr lang="en-GB" sz="1700" b="1" dirty="0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Indonesia</a:t>
            </a:r>
          </a:p>
          <a:p>
            <a:pPr marL="411480" indent="-411480" algn="just" defTabSz="109728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lphaLcPeriod"/>
            </a:pPr>
            <a:endParaRPr lang="en-GB" sz="1050" b="1" dirty="0">
              <a:solidFill>
                <a:srgbClr val="277AC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11480" indent="-411480" algn="just" defTabSz="109728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lphaLcPeriod"/>
            </a:pPr>
            <a:r>
              <a:rPr lang="en-GB" sz="1700" b="1" dirty="0" err="1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Membangun</a:t>
            </a:r>
            <a:r>
              <a:rPr lang="en-GB" sz="1700" b="1" dirty="0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dan</a:t>
            </a:r>
            <a:r>
              <a:rPr lang="en-GB" sz="1700" b="1" dirty="0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membekali</a:t>
            </a:r>
            <a:r>
              <a:rPr lang="en-GB" sz="1700" b="1" dirty="0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Generasi</a:t>
            </a:r>
            <a:r>
              <a:rPr lang="en-GB" sz="1700" b="1" dirty="0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Emas</a:t>
            </a:r>
            <a:r>
              <a:rPr lang="en-GB" sz="1700" b="1" dirty="0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Indonesia 2045 </a:t>
            </a:r>
            <a:r>
              <a:rPr lang="en-GB" sz="1700" b="1" dirty="0" err="1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menghadapi</a:t>
            </a:r>
            <a:r>
              <a:rPr lang="en-GB" sz="1700" b="1" dirty="0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dinamika</a:t>
            </a:r>
            <a:r>
              <a:rPr lang="en-GB" sz="1700" b="1" dirty="0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perubahan</a:t>
            </a:r>
            <a:r>
              <a:rPr lang="en-GB" sz="1700" b="1" dirty="0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di masa </a:t>
            </a:r>
            <a:r>
              <a:rPr lang="en-GB" sz="1700" b="1" dirty="0" err="1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depan</a:t>
            </a:r>
            <a:r>
              <a:rPr lang="en-GB" sz="1700" b="1" dirty="0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dengan</a:t>
            </a:r>
            <a:r>
              <a:rPr lang="en-GB" sz="1700" b="1" dirty="0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keterampilan</a:t>
            </a:r>
            <a:r>
              <a:rPr lang="en-GB" sz="1700" b="1" dirty="0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abad</a:t>
            </a:r>
            <a:r>
              <a:rPr lang="en-GB" sz="1700" b="1" dirty="0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21</a:t>
            </a:r>
          </a:p>
          <a:p>
            <a:pPr marL="411480" indent="-411480" algn="just" defTabSz="109728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lphaLcPeriod"/>
            </a:pPr>
            <a:endParaRPr lang="en-GB" sz="1050" b="1" dirty="0">
              <a:solidFill>
                <a:srgbClr val="277AC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11480" indent="-411480" algn="just" defTabSz="109728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lphaLcPeriod"/>
            </a:pPr>
            <a:r>
              <a:rPr lang="en-GB" sz="1700" b="1" dirty="0" err="1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Mengembalikan</a:t>
            </a:r>
            <a:r>
              <a:rPr lang="en-GB" sz="1700" b="1" dirty="0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pendidikan</a:t>
            </a:r>
            <a:r>
              <a:rPr lang="en-GB" sz="1700" b="1" dirty="0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karakter</a:t>
            </a:r>
            <a:r>
              <a:rPr lang="en-GB" sz="1700" b="1" dirty="0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sebagai</a:t>
            </a:r>
            <a:r>
              <a:rPr lang="en-GB" sz="1700" b="1" dirty="0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ruh</a:t>
            </a:r>
            <a:r>
              <a:rPr lang="en-GB" sz="1700" b="1" dirty="0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dan</a:t>
            </a:r>
            <a:r>
              <a:rPr lang="en-GB" sz="1700" b="1" dirty="0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fondasi</a:t>
            </a:r>
            <a:r>
              <a:rPr lang="en-GB" sz="1700" b="1" dirty="0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pendidikan</a:t>
            </a:r>
            <a:r>
              <a:rPr lang="en-GB" sz="1700" b="1" dirty="0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melalui</a:t>
            </a:r>
            <a:r>
              <a:rPr lang="en-US" sz="17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700" b="1" dirty="0" err="1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harmonisasi</a:t>
            </a:r>
            <a:r>
              <a:rPr lang="en-US" sz="17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700" b="1" dirty="0" err="1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olah</a:t>
            </a:r>
            <a:r>
              <a:rPr lang="en-US" sz="17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700" b="1" dirty="0" err="1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hati</a:t>
            </a:r>
            <a:r>
              <a:rPr lang="en-US" sz="17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</a:t>
            </a:r>
            <a:r>
              <a:rPr lang="en-US" sz="1700" b="1" dirty="0" err="1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etik</a:t>
            </a:r>
            <a:r>
              <a:rPr lang="en-US" sz="17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), </a:t>
            </a:r>
            <a:r>
              <a:rPr lang="en-US" sz="1700" b="1" dirty="0" err="1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olah</a:t>
            </a:r>
            <a:r>
              <a:rPr lang="en-US" sz="17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rasa (</a:t>
            </a:r>
            <a:r>
              <a:rPr lang="en-US" sz="1700" b="1" dirty="0" err="1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estetik</a:t>
            </a:r>
            <a:r>
              <a:rPr lang="en-US" sz="17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), </a:t>
            </a:r>
            <a:r>
              <a:rPr lang="en-US" sz="1700" b="1" dirty="0" err="1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olah</a:t>
            </a:r>
            <a:r>
              <a:rPr lang="en-US" sz="17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700" b="1" dirty="0" err="1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pikir</a:t>
            </a:r>
            <a:r>
              <a:rPr lang="en-US" sz="17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</a:t>
            </a:r>
            <a:r>
              <a:rPr lang="en-US" sz="1700" b="1" dirty="0" err="1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literasi</a:t>
            </a:r>
            <a:r>
              <a:rPr lang="en-US" sz="17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), </a:t>
            </a:r>
            <a:r>
              <a:rPr lang="en-US" sz="1700" b="1" dirty="0" err="1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dan</a:t>
            </a:r>
            <a:r>
              <a:rPr lang="en-US" sz="17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700" b="1" dirty="0" err="1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olah</a:t>
            </a:r>
            <a:r>
              <a:rPr lang="en-US" sz="17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raga (</a:t>
            </a:r>
            <a:r>
              <a:rPr lang="en-US" sz="1700" b="1" dirty="0" err="1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kinestetik</a:t>
            </a:r>
            <a:r>
              <a:rPr lang="en-US" sz="17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  <a:endParaRPr lang="en-GB" sz="1700" b="1" dirty="0">
              <a:solidFill>
                <a:srgbClr val="277AC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11480" indent="-411480" algn="just" defTabSz="109728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lphaLcPeriod"/>
            </a:pPr>
            <a:endParaRPr lang="en-GB" sz="1050" b="1" dirty="0">
              <a:solidFill>
                <a:srgbClr val="277AC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11480" indent="-411480" algn="just" defTabSz="109728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lphaLcPeriod"/>
            </a:pPr>
            <a:r>
              <a:rPr lang="en-GB" sz="1700" b="1" dirty="0" err="1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Merevitalisasi</a:t>
            </a:r>
            <a:r>
              <a:rPr lang="en-GB" sz="1700" b="1" dirty="0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dan</a:t>
            </a:r>
            <a:r>
              <a:rPr lang="en-GB" sz="1700" b="1" dirty="0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memperkuat</a:t>
            </a:r>
            <a:r>
              <a:rPr lang="en-GB" sz="1700" b="1" dirty="0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kapasitas</a:t>
            </a:r>
            <a:r>
              <a:rPr lang="en-GB" sz="1700" b="1" dirty="0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ekosistem</a:t>
            </a:r>
            <a:r>
              <a:rPr lang="en-GB" sz="1700" b="1" dirty="0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pendidikan</a:t>
            </a:r>
            <a:r>
              <a:rPr lang="en-GB" sz="1700" b="1" dirty="0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</a:t>
            </a:r>
            <a:r>
              <a:rPr lang="en-GB" sz="1700" b="1" dirty="0" err="1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kepala</a:t>
            </a:r>
            <a:r>
              <a:rPr lang="en-GB" sz="1700" b="1" dirty="0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sekolah</a:t>
            </a:r>
            <a:r>
              <a:rPr lang="en-GB" sz="1700" b="1" dirty="0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guru, </a:t>
            </a:r>
            <a:r>
              <a:rPr lang="en-GB" sz="1700" b="1" dirty="0" err="1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siswa</a:t>
            </a:r>
            <a:r>
              <a:rPr lang="en-GB" sz="1700" b="1" dirty="0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GB" sz="1700" b="1" dirty="0" err="1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pengawas</a:t>
            </a:r>
            <a:r>
              <a:rPr lang="en-GB" sz="1700" b="1" dirty="0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dan</a:t>
            </a:r>
            <a:r>
              <a:rPr lang="en-GB" sz="1700" b="1" dirty="0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komite</a:t>
            </a:r>
            <a:r>
              <a:rPr lang="en-GB" sz="1700" b="1" dirty="0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sekolah</a:t>
            </a:r>
            <a:r>
              <a:rPr lang="en-GB" sz="1700" b="1" dirty="0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</a:t>
            </a:r>
            <a:r>
              <a:rPr lang="en-GB" sz="1700" b="1" dirty="0" err="1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untuk</a:t>
            </a:r>
            <a:r>
              <a:rPr lang="en-GB" sz="1700" b="1" dirty="0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mendukung</a:t>
            </a:r>
            <a:r>
              <a:rPr lang="en-GB" sz="1700" b="1" dirty="0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perluasan</a:t>
            </a:r>
            <a:r>
              <a:rPr lang="en-GB" sz="1700" b="1" dirty="0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implementasi</a:t>
            </a:r>
            <a:r>
              <a:rPr lang="en-GB" sz="1700" b="1" dirty="0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pendidikan</a:t>
            </a:r>
            <a:r>
              <a:rPr lang="en-GB" sz="1700" b="1" dirty="0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karakter</a:t>
            </a:r>
            <a:endParaRPr lang="en-GB" sz="1700" b="1" dirty="0">
              <a:solidFill>
                <a:srgbClr val="277AC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11480" indent="-411480" algn="just" defTabSz="109728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lphaLcPeriod"/>
            </a:pPr>
            <a:endParaRPr lang="en-GB" sz="1050" b="1" dirty="0">
              <a:solidFill>
                <a:srgbClr val="277AC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11480" indent="-411480" algn="just" defTabSz="109728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lphaLcPeriod"/>
            </a:pPr>
            <a:r>
              <a:rPr lang="en-GB" sz="1700" b="1" dirty="0" err="1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Membangun</a:t>
            </a:r>
            <a:r>
              <a:rPr lang="en-GB" sz="1700" b="1" dirty="0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jejaring</a:t>
            </a:r>
            <a:r>
              <a:rPr lang="en-GB" sz="1700" b="1" dirty="0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pelibatan</a:t>
            </a:r>
            <a:r>
              <a:rPr lang="en-GB" sz="1700" b="1" dirty="0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publik</a:t>
            </a:r>
            <a:r>
              <a:rPr lang="en-GB" sz="1700" b="1" dirty="0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sebagai</a:t>
            </a:r>
            <a:r>
              <a:rPr lang="en-GB" sz="1700" b="1" dirty="0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sumber-sumber</a:t>
            </a:r>
            <a:r>
              <a:rPr lang="en-GB" sz="1700" b="1" dirty="0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belajar</a:t>
            </a:r>
            <a:r>
              <a:rPr lang="en-GB" sz="1700" b="1" dirty="0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di </a:t>
            </a:r>
            <a:r>
              <a:rPr lang="en-GB" sz="1700" b="1" dirty="0" err="1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dalam</a:t>
            </a:r>
            <a:r>
              <a:rPr lang="en-GB" sz="1700" b="1" dirty="0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dan</a:t>
            </a:r>
            <a:r>
              <a:rPr lang="en-GB" sz="1700" b="1" dirty="0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di </a:t>
            </a:r>
            <a:r>
              <a:rPr lang="en-GB" sz="1700" b="1" dirty="0" err="1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luar</a:t>
            </a:r>
            <a:r>
              <a:rPr lang="en-GB" sz="1700" b="1" dirty="0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sekolah</a:t>
            </a:r>
            <a:endParaRPr lang="en-GB" sz="1700" b="1" dirty="0">
              <a:solidFill>
                <a:srgbClr val="277AC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11480" indent="-411480" algn="just" defTabSz="109728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lphaLcPeriod"/>
            </a:pPr>
            <a:endParaRPr lang="en-GB" sz="1050" b="1" dirty="0">
              <a:solidFill>
                <a:srgbClr val="277AC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11480" indent="-411480" algn="just" defTabSz="109728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lphaLcPeriod"/>
            </a:pPr>
            <a:r>
              <a:rPr lang="en-GB" sz="1700" b="1" dirty="0" err="1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Melestarikan</a:t>
            </a:r>
            <a:r>
              <a:rPr lang="en-GB" sz="1700" b="1" dirty="0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kebudayaan</a:t>
            </a:r>
            <a:r>
              <a:rPr lang="en-GB" sz="1700" b="1" dirty="0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dan</a:t>
            </a:r>
            <a:r>
              <a:rPr lang="en-GB" sz="1700" b="1" dirty="0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jati</a:t>
            </a:r>
            <a:r>
              <a:rPr lang="en-GB" sz="1700" b="1" dirty="0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diri</a:t>
            </a:r>
            <a:r>
              <a:rPr lang="en-GB" sz="1700" b="1" dirty="0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bangsa</a:t>
            </a:r>
            <a:r>
              <a:rPr lang="en-GB" sz="1700" b="1" dirty="0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Indonesia </a:t>
            </a:r>
            <a:r>
              <a:rPr lang="en-GB" sz="1700" b="1" dirty="0" err="1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dalam</a:t>
            </a:r>
            <a:r>
              <a:rPr lang="en-GB" sz="1700" b="1" dirty="0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mendukung</a:t>
            </a:r>
            <a:r>
              <a:rPr lang="en-GB" sz="1700" b="1" dirty="0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Gerakan</a:t>
            </a:r>
            <a:r>
              <a:rPr lang="en-GB" sz="1700" b="1" dirty="0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Nasional</a:t>
            </a:r>
            <a:r>
              <a:rPr lang="en-GB" sz="1700" b="1" dirty="0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Revolusi</a:t>
            </a:r>
            <a:r>
              <a:rPr lang="en-GB" sz="1700" b="1" dirty="0">
                <a:solidFill>
                  <a:srgbClr val="277A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Mental (GNRM)</a:t>
            </a:r>
            <a:endParaRPr lang="en-GB" sz="1700" dirty="0">
              <a:solidFill>
                <a:srgbClr val="277AC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1430" indent="0" algn="just" defTabSz="1097280">
              <a:lnSpc>
                <a:spcPct val="100000"/>
              </a:lnSpc>
              <a:spcBef>
                <a:spcPts val="0"/>
              </a:spcBef>
              <a:buNone/>
            </a:pPr>
            <a:endParaRPr lang="id-ID" sz="17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28613" indent="-317183" algn="just" defTabSz="109728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lphaLcPeriod" startAt="5"/>
            </a:pPr>
            <a:endParaRPr lang="en-GB" sz="1700" b="1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9022080" y="6356986"/>
            <a:ext cx="2560320" cy="363854"/>
          </a:xfrm>
        </p:spPr>
        <p:txBody>
          <a:bodyPr/>
          <a:lstStyle/>
          <a:p>
            <a:pPr defTabSz="548640"/>
            <a:fld id="{0827BF28-B950-4BA2-B6C2-702EC9D54A6F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548640"/>
              <a:t>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44889" y="608446"/>
            <a:ext cx="4046546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8640"/>
            <a:r>
              <a:rPr lang="en-US" sz="2160" b="1" dirty="0">
                <a:solidFill>
                  <a:srgbClr val="277AC0"/>
                </a:solidFill>
                <a:latin typeface="Helvetica Neue" charset="0"/>
                <a:ea typeface="Helvetica Neue" charset="0"/>
                <a:cs typeface="Helvetica Neue" charset="0"/>
              </a:rPr>
              <a:t>TUJUAN</a:t>
            </a:r>
            <a:endParaRPr lang="en-US" sz="2160" b="1" dirty="0">
              <a:solidFill>
                <a:srgbClr val="F5A31C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25706" y="1022422"/>
            <a:ext cx="6010393" cy="113174"/>
            <a:chOff x="0" y="2631522"/>
            <a:chExt cx="15040549" cy="828013"/>
          </a:xfrm>
        </p:grpSpPr>
        <p:grpSp>
          <p:nvGrpSpPr>
            <p:cNvPr id="7" name="Group 6"/>
            <p:cNvGrpSpPr/>
            <p:nvPr/>
          </p:nvGrpSpPr>
          <p:grpSpPr>
            <a:xfrm>
              <a:off x="0" y="2632049"/>
              <a:ext cx="10872788" cy="827486"/>
              <a:chOff x="3886200" y="942975"/>
              <a:chExt cx="6986588" cy="628650"/>
            </a:xfrm>
            <a:solidFill>
              <a:srgbClr val="277AC0"/>
            </a:solidFill>
          </p:grpSpPr>
          <p:sp>
            <p:nvSpPr>
              <p:cNvPr id="9" name="Rectangle 8"/>
              <p:cNvSpPr/>
              <p:nvPr/>
            </p:nvSpPr>
            <p:spPr>
              <a:xfrm>
                <a:off x="3886200" y="942975"/>
                <a:ext cx="4686300" cy="6286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308610" indent="-308610" algn="ctr" defTabSz="548640">
                  <a:buFont typeface="+mj-lt"/>
                  <a:buAutoNum type="arabicPeriod"/>
                </a:pPr>
                <a:endParaRPr lang="en-US" sz="1435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10" name="Parallelogram 9"/>
              <p:cNvSpPr/>
              <p:nvPr/>
            </p:nvSpPr>
            <p:spPr>
              <a:xfrm>
                <a:off x="7529513" y="942975"/>
                <a:ext cx="3343275" cy="628650"/>
              </a:xfrm>
              <a:prstGeom prst="parallelogram">
                <a:avLst>
                  <a:gd name="adj" fmla="val 7045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308610" indent="-308610" algn="ctr" defTabSz="548640">
                  <a:buFont typeface="+mj-lt"/>
                  <a:buAutoNum type="arabicPeriod"/>
                </a:pPr>
                <a:endParaRPr lang="en-US" sz="1435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  <p:sp>
          <p:nvSpPr>
            <p:cNvPr id="8" name="Parallelogram 7"/>
            <p:cNvSpPr/>
            <p:nvPr/>
          </p:nvSpPr>
          <p:spPr>
            <a:xfrm>
              <a:off x="10276643" y="2631522"/>
              <a:ext cx="4763906" cy="828013"/>
            </a:xfrm>
            <a:prstGeom prst="parallelogram">
              <a:avLst>
                <a:gd name="adj" fmla="val 70455"/>
              </a:avLst>
            </a:prstGeom>
            <a:solidFill>
              <a:srgbClr val="F5A3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08610" indent="-308610" algn="ctr" defTabSz="548640">
                <a:buFont typeface="+mj-lt"/>
                <a:buAutoNum type="arabicPeriod"/>
              </a:pPr>
              <a:endParaRPr lang="en-US" sz="1435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pic>
        <p:nvPicPr>
          <p:cNvPr id="1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350" y="364827"/>
            <a:ext cx="1968964" cy="76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00447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497005" y="228600"/>
            <a:ext cx="9144000" cy="914400"/>
          </a:xfrm>
          <a:solidFill>
            <a:srgbClr val="0070C0"/>
          </a:solidFill>
        </p:spPr>
        <p:txBody>
          <a:bodyPr>
            <a:noAutofit/>
          </a:bodyPr>
          <a:lstStyle/>
          <a:p>
            <a:pPr>
              <a:defRPr/>
            </a:pPr>
            <a:r>
              <a:rPr lang="id-ID" sz="3600" b="1" dirty="0">
                <a:solidFill>
                  <a:schemeClr val="bg1"/>
                </a:solidFill>
              </a:rPr>
              <a:t>Tujuan Pendidikan Nasional</a:t>
            </a:r>
            <a:br>
              <a:rPr lang="id-ID" sz="3600" b="1" dirty="0">
                <a:solidFill>
                  <a:schemeClr val="bg1"/>
                </a:solidFill>
              </a:rPr>
            </a:br>
            <a:r>
              <a:rPr lang="id-ID" sz="2800" b="1" dirty="0">
                <a:solidFill>
                  <a:schemeClr val="bg1"/>
                </a:solidFill>
              </a:rPr>
              <a:t>(Pasal 3 UU No 20 Sisdiknas Tahun 2003)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7411" name="Content Placeholder 2"/>
          <p:cNvSpPr>
            <a:spLocks noGrp="1"/>
          </p:cNvSpPr>
          <p:nvPr>
            <p:ph idx="4294967295"/>
          </p:nvPr>
        </p:nvSpPr>
        <p:spPr>
          <a:xfrm>
            <a:off x="1522064" y="1143000"/>
            <a:ext cx="9144000" cy="2087563"/>
          </a:xfrm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pPr marL="400050" lvl="1" indent="0">
              <a:buNone/>
            </a:pPr>
            <a:r>
              <a:rPr lang="id-ID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</a:t>
            </a:r>
            <a:r>
              <a:rPr lang="en-U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erkembangnya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potensi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peserta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didik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agar </a:t>
            </a:r>
            <a:r>
              <a:rPr lang="en-U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menjadi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manusia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yang</a:t>
            </a:r>
            <a:r>
              <a:rPr lang="id-ID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</a:t>
            </a:r>
            <a:r>
              <a:rPr lang="en-U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eriman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dan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bertakwa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kepada</a:t>
            </a:r>
            <a:r>
              <a:rPr lang="id-ID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Tuhan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Yang </a:t>
            </a:r>
            <a:r>
              <a:rPr lang="en-U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Maha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Esa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berakhlak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mulia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sehat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berilmu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cakap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kreatif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mandiri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dan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menjadi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warga</a:t>
            </a:r>
            <a:r>
              <a:rPr lang="id-ID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negara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yang </a:t>
            </a:r>
            <a:r>
              <a:rPr lang="en-U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demokratis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serta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bertanggung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jawab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4" name="Down Arrow 3"/>
          <p:cNvSpPr/>
          <p:nvPr/>
        </p:nvSpPr>
        <p:spPr>
          <a:xfrm>
            <a:off x="5330825" y="2895600"/>
            <a:ext cx="1462088" cy="260350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Monotype Sorts" pitchFamily="2" charset="2"/>
              <a:buNone/>
              <a:defRPr/>
            </a:pPr>
            <a:endParaRPr lang="id-ID" sz="360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5548656"/>
              </p:ext>
            </p:extLst>
          </p:nvPr>
        </p:nvGraphicFramePr>
        <p:xfrm>
          <a:off x="1908176" y="3302000"/>
          <a:ext cx="8375085" cy="256032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9275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474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d-ID" sz="2400" b="0" dirty="0"/>
                        <a:t>Sikap Spiritual </a:t>
                      </a:r>
                    </a:p>
                  </a:txBody>
                  <a:tcPr marL="84406" marR="84406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 err="1"/>
                        <a:t>Beriman</a:t>
                      </a:r>
                      <a:r>
                        <a:rPr lang="en-US" sz="2400" b="0" dirty="0"/>
                        <a:t> </a:t>
                      </a:r>
                      <a:r>
                        <a:rPr lang="en-US" sz="2400" b="0" dirty="0" err="1"/>
                        <a:t>dan</a:t>
                      </a:r>
                      <a:r>
                        <a:rPr lang="en-US" sz="2400" b="0" dirty="0"/>
                        <a:t> </a:t>
                      </a:r>
                      <a:r>
                        <a:rPr lang="en-US" sz="2400" b="0" dirty="0" err="1"/>
                        <a:t>bertakwa</a:t>
                      </a:r>
                      <a:r>
                        <a:rPr lang="en-US" sz="2400" b="0" dirty="0"/>
                        <a:t> </a:t>
                      </a:r>
                      <a:r>
                        <a:rPr lang="en-US" sz="2400" b="0" dirty="0" err="1"/>
                        <a:t>kepada</a:t>
                      </a:r>
                      <a:r>
                        <a:rPr lang="id-ID" sz="2400" b="0" dirty="0"/>
                        <a:t> </a:t>
                      </a:r>
                      <a:r>
                        <a:rPr lang="en-US" sz="2400" b="0" dirty="0" err="1"/>
                        <a:t>Tuhan</a:t>
                      </a:r>
                      <a:r>
                        <a:rPr lang="en-US" sz="2400" b="0" dirty="0"/>
                        <a:t> Yang </a:t>
                      </a:r>
                      <a:r>
                        <a:rPr lang="en-US" sz="2400" b="0" dirty="0" err="1"/>
                        <a:t>Maha</a:t>
                      </a:r>
                      <a:r>
                        <a:rPr lang="en-US" sz="2400" b="0" dirty="0"/>
                        <a:t> </a:t>
                      </a:r>
                      <a:r>
                        <a:rPr lang="en-US" sz="2400" b="0" dirty="0" err="1"/>
                        <a:t>Esa</a:t>
                      </a:r>
                      <a:endParaRPr lang="id-ID" sz="2400" b="0" dirty="0"/>
                    </a:p>
                  </a:txBody>
                  <a:tcPr marL="84406" marR="84406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d-ID" sz="2400" b="0" dirty="0"/>
                        <a:t>Sikap Sosial </a:t>
                      </a:r>
                    </a:p>
                  </a:txBody>
                  <a:tcPr marL="84406" marR="84406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 err="1"/>
                        <a:t>Berakhlak</a:t>
                      </a:r>
                      <a:r>
                        <a:rPr lang="en-US" sz="2400" b="0" dirty="0"/>
                        <a:t> </a:t>
                      </a:r>
                      <a:r>
                        <a:rPr lang="en-US" sz="2400" b="0" dirty="0" err="1"/>
                        <a:t>mulia</a:t>
                      </a:r>
                      <a:r>
                        <a:rPr lang="en-US" sz="2400" b="0" dirty="0"/>
                        <a:t>, </a:t>
                      </a:r>
                      <a:r>
                        <a:rPr lang="id-ID" sz="2400" b="0" dirty="0"/>
                        <a:t>sehat, </a:t>
                      </a:r>
                      <a:r>
                        <a:rPr lang="en-US" sz="2400" b="0" dirty="0" err="1"/>
                        <a:t>mandiri</a:t>
                      </a:r>
                      <a:r>
                        <a:rPr lang="en-US" sz="2400" b="0" dirty="0"/>
                        <a:t>, </a:t>
                      </a:r>
                      <a:r>
                        <a:rPr lang="en-US" sz="2400" b="0" dirty="0" err="1"/>
                        <a:t>dan</a:t>
                      </a:r>
                      <a:r>
                        <a:rPr lang="en-US" sz="2400" b="0" dirty="0"/>
                        <a:t> </a:t>
                      </a:r>
                      <a:r>
                        <a:rPr lang="en-US" sz="2400" b="0" dirty="0" err="1"/>
                        <a:t>demokratis</a:t>
                      </a:r>
                      <a:r>
                        <a:rPr lang="en-US" sz="2400" b="0" dirty="0"/>
                        <a:t> </a:t>
                      </a:r>
                      <a:r>
                        <a:rPr lang="en-US" sz="2400" b="0" dirty="0" err="1"/>
                        <a:t>serta</a:t>
                      </a:r>
                      <a:r>
                        <a:rPr lang="en-US" sz="2400" b="0" dirty="0"/>
                        <a:t> </a:t>
                      </a:r>
                      <a:r>
                        <a:rPr lang="en-US" sz="2400" b="0" dirty="0" err="1"/>
                        <a:t>bertanggung</a:t>
                      </a:r>
                      <a:r>
                        <a:rPr lang="en-US" sz="2400" b="0" dirty="0"/>
                        <a:t> </a:t>
                      </a:r>
                      <a:r>
                        <a:rPr lang="en-US" sz="2400" b="0" dirty="0" err="1"/>
                        <a:t>jawab</a:t>
                      </a:r>
                      <a:endParaRPr lang="id-ID" sz="2400" b="0" dirty="0"/>
                    </a:p>
                  </a:txBody>
                  <a:tcPr marL="84406" marR="84406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d-ID" sz="2400" b="0" dirty="0">
                          <a:solidFill>
                            <a:schemeClr val="bg1"/>
                          </a:solidFill>
                        </a:rPr>
                        <a:t>Pengetahuan</a:t>
                      </a:r>
                    </a:p>
                  </a:txBody>
                  <a:tcPr marL="84406" marR="84406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 err="1">
                          <a:solidFill>
                            <a:schemeClr val="bg1"/>
                          </a:solidFill>
                        </a:rPr>
                        <a:t>Berilmu</a:t>
                      </a:r>
                      <a:endParaRPr lang="id-ID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84406" marR="84406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d-ID" sz="2400" b="0" dirty="0">
                          <a:solidFill>
                            <a:schemeClr val="bg1"/>
                          </a:solidFill>
                        </a:rPr>
                        <a:t>Keterampilan</a:t>
                      </a:r>
                    </a:p>
                  </a:txBody>
                  <a:tcPr marL="84406" marR="84406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err="1">
                          <a:solidFill>
                            <a:schemeClr val="bg1"/>
                          </a:solidFill>
                        </a:rPr>
                        <a:t>Cakap</a:t>
                      </a:r>
                      <a:r>
                        <a:rPr lang="id-ID" sz="2400" b="0" dirty="0">
                          <a:solidFill>
                            <a:schemeClr val="bg1"/>
                          </a:solidFill>
                        </a:rPr>
                        <a:t> dan </a:t>
                      </a:r>
                      <a:r>
                        <a:rPr lang="en-US" sz="2400" b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bg1"/>
                          </a:solidFill>
                        </a:rPr>
                        <a:t>kreatif</a:t>
                      </a:r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84406" marR="84406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1524000" y="3254376"/>
            <a:ext cx="9144000" cy="177482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Monotype Sorts" pitchFamily="2" charset="2"/>
              <a:buNone/>
              <a:defRPr/>
            </a:pPr>
            <a:endParaRPr lang="en-US" sz="3600"/>
          </a:p>
        </p:txBody>
      </p:sp>
      <p:sp>
        <p:nvSpPr>
          <p:cNvPr id="9" name="TextBox 8"/>
          <p:cNvSpPr txBox="1"/>
          <p:nvPr/>
        </p:nvSpPr>
        <p:spPr>
          <a:xfrm>
            <a:off x="1905000" y="5943601"/>
            <a:ext cx="8440738" cy="64611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>
              <a:buFont typeface="Monotype Sorts" pitchFamily="2" charset="2"/>
              <a:buNone/>
              <a:defRPr/>
            </a:pPr>
            <a:r>
              <a:rPr lang="en-AU" sz="3600" dirty="0"/>
              <a:t>.... </a:t>
            </a:r>
            <a:r>
              <a:rPr lang="en-AU" sz="3600" dirty="0" err="1"/>
              <a:t>memanusiakan</a:t>
            </a:r>
            <a:r>
              <a:rPr lang="en-AU" sz="3600" dirty="0"/>
              <a:t> </a:t>
            </a:r>
            <a:r>
              <a:rPr lang="en-AU" sz="3600" dirty="0" err="1"/>
              <a:t>manusia</a:t>
            </a:r>
            <a:r>
              <a:rPr lang="en-AU" sz="3600" dirty="0"/>
              <a:t> ......</a:t>
            </a:r>
          </a:p>
        </p:txBody>
      </p:sp>
    </p:spTree>
    <p:extLst>
      <p:ext uri="{BB962C8B-B14F-4D97-AF65-F5344CB8AC3E}">
        <p14:creationId xmlns:p14="http://schemas.microsoft.com/office/powerpoint/2010/main" val="1435304264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/>
          <p:cNvSpPr txBox="1">
            <a:spLocks/>
          </p:cNvSpPr>
          <p:nvPr/>
        </p:nvSpPr>
        <p:spPr>
          <a:xfrm>
            <a:off x="589529" y="950346"/>
            <a:ext cx="10838133" cy="56788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500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a.   </a:t>
            </a:r>
            <a:r>
              <a:rPr lang="en-GB" sz="22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Undang-Undang</a:t>
            </a:r>
            <a:r>
              <a:rPr lang="en-GB" sz="22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No. 20 </a:t>
            </a:r>
            <a:r>
              <a:rPr lang="en-GB" sz="22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Tahun</a:t>
            </a:r>
            <a:r>
              <a:rPr lang="en-GB" sz="22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2003 </a:t>
            </a:r>
            <a:r>
              <a:rPr lang="en-GB" sz="22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Pasal</a:t>
            </a:r>
            <a:r>
              <a:rPr lang="en-GB" sz="22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3</a:t>
            </a:r>
            <a:endParaRPr lang="en-GB" sz="2200" dirty="0">
              <a:solidFill>
                <a:srgbClr val="277AC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365116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500" dirty="0">
                <a:latin typeface="Helvetica Neue" charset="0"/>
                <a:ea typeface="Helvetica Neue" charset="0"/>
                <a:cs typeface="Helvetica Neue" charset="0"/>
              </a:rPr>
              <a:t>“</a:t>
            </a:r>
            <a:r>
              <a:rPr lang="en-GB" sz="1500" dirty="0" err="1">
                <a:latin typeface="Helvetica Neue" charset="0"/>
                <a:ea typeface="Helvetica Neue" charset="0"/>
                <a:cs typeface="Helvetica Neue" charset="0"/>
              </a:rPr>
              <a:t>Pendidikan</a:t>
            </a:r>
            <a:r>
              <a:rPr lang="en-GB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500" dirty="0" err="1">
                <a:latin typeface="Helvetica Neue" charset="0"/>
                <a:ea typeface="Helvetica Neue" charset="0"/>
                <a:cs typeface="Helvetica Neue" charset="0"/>
              </a:rPr>
              <a:t>nasional</a:t>
            </a:r>
            <a:r>
              <a:rPr lang="en-GB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500" dirty="0" err="1">
                <a:latin typeface="Helvetica Neue" charset="0"/>
                <a:ea typeface="Helvetica Neue" charset="0"/>
                <a:cs typeface="Helvetica Neue" charset="0"/>
              </a:rPr>
              <a:t>berfungsi</a:t>
            </a:r>
            <a:r>
              <a:rPr lang="en-GB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500" dirty="0" err="1">
                <a:latin typeface="Helvetica Neue" charset="0"/>
                <a:ea typeface="Helvetica Neue" charset="0"/>
                <a:cs typeface="Helvetica Neue" charset="0"/>
              </a:rPr>
              <a:t>mengembangkan</a:t>
            </a:r>
            <a:r>
              <a:rPr lang="en-GB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500" b="1" dirty="0" err="1">
                <a:latin typeface="Helvetica Neue" charset="0"/>
                <a:ea typeface="Helvetica Neue" charset="0"/>
                <a:cs typeface="Helvetica Neue" charset="0"/>
              </a:rPr>
              <a:t>kemampuan</a:t>
            </a:r>
            <a:r>
              <a:rPr lang="en-GB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500" dirty="0" err="1">
                <a:latin typeface="Helvetica Neue" charset="0"/>
                <a:ea typeface="Helvetica Neue" charset="0"/>
                <a:cs typeface="Helvetica Neue" charset="0"/>
              </a:rPr>
              <a:t>dan</a:t>
            </a:r>
            <a:r>
              <a:rPr lang="en-GB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500" dirty="0" err="1">
                <a:latin typeface="Helvetica Neue" charset="0"/>
                <a:ea typeface="Helvetica Neue" charset="0"/>
                <a:cs typeface="Helvetica Neue" charset="0"/>
              </a:rPr>
              <a:t>membentuk</a:t>
            </a:r>
            <a:r>
              <a:rPr lang="en-GB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500" b="1" dirty="0" err="1">
                <a:latin typeface="Helvetica Neue" charset="0"/>
                <a:ea typeface="Helvetica Neue" charset="0"/>
                <a:cs typeface="Helvetica Neue" charset="0"/>
              </a:rPr>
              <a:t>watak</a:t>
            </a:r>
            <a:r>
              <a:rPr lang="en-GB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500" dirty="0" err="1">
                <a:latin typeface="Helvetica Neue" charset="0"/>
                <a:ea typeface="Helvetica Neue" charset="0"/>
                <a:cs typeface="Helvetica Neue" charset="0"/>
              </a:rPr>
              <a:t>serta</a:t>
            </a:r>
            <a:r>
              <a:rPr lang="en-GB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500" b="1" dirty="0" err="1">
                <a:latin typeface="Helvetica Neue" charset="0"/>
                <a:ea typeface="Helvetica Neue" charset="0"/>
                <a:cs typeface="Helvetica Neue" charset="0"/>
              </a:rPr>
              <a:t>peradaban</a:t>
            </a:r>
            <a:r>
              <a:rPr lang="en-GB" sz="1500" b="1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500" b="1" dirty="0" err="1">
                <a:latin typeface="Helvetica Neue" charset="0"/>
                <a:ea typeface="Helvetica Neue" charset="0"/>
                <a:cs typeface="Helvetica Neue" charset="0"/>
              </a:rPr>
              <a:t>bangsa</a:t>
            </a:r>
            <a:r>
              <a:rPr lang="en-GB" sz="1500" b="1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500" dirty="0">
                <a:latin typeface="Helvetica Neue" charset="0"/>
                <a:ea typeface="Helvetica Neue" charset="0"/>
                <a:cs typeface="Helvetica Neue" charset="0"/>
              </a:rPr>
              <a:t>yang </a:t>
            </a:r>
            <a:r>
              <a:rPr lang="en-GB" sz="1500" dirty="0" err="1">
                <a:latin typeface="Helvetica Neue" charset="0"/>
                <a:ea typeface="Helvetica Neue" charset="0"/>
                <a:cs typeface="Helvetica Neue" charset="0"/>
              </a:rPr>
              <a:t>bermartabat</a:t>
            </a:r>
            <a:r>
              <a:rPr lang="en-GB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500" dirty="0" err="1">
                <a:latin typeface="Helvetica Neue" charset="0"/>
                <a:ea typeface="Helvetica Neue" charset="0"/>
                <a:cs typeface="Helvetica Neue" charset="0"/>
              </a:rPr>
              <a:t>dalam</a:t>
            </a:r>
            <a:r>
              <a:rPr lang="en-GB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500" dirty="0" err="1">
                <a:latin typeface="Helvetica Neue" charset="0"/>
                <a:ea typeface="Helvetica Neue" charset="0"/>
                <a:cs typeface="Helvetica Neue" charset="0"/>
              </a:rPr>
              <a:t>rangka</a:t>
            </a:r>
            <a:r>
              <a:rPr lang="en-GB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500" dirty="0" err="1">
                <a:latin typeface="Helvetica Neue" charset="0"/>
                <a:ea typeface="Helvetica Neue" charset="0"/>
                <a:cs typeface="Helvetica Neue" charset="0"/>
              </a:rPr>
              <a:t>mencerdaskan</a:t>
            </a:r>
            <a:r>
              <a:rPr lang="en-GB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500" dirty="0" err="1">
                <a:latin typeface="Helvetica Neue" charset="0"/>
                <a:ea typeface="Helvetica Neue" charset="0"/>
                <a:cs typeface="Helvetica Neue" charset="0"/>
              </a:rPr>
              <a:t>kehidupan</a:t>
            </a:r>
            <a:r>
              <a:rPr lang="en-GB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500" dirty="0" err="1">
                <a:latin typeface="Helvetica Neue" charset="0"/>
                <a:ea typeface="Helvetica Neue" charset="0"/>
                <a:cs typeface="Helvetica Neue" charset="0"/>
              </a:rPr>
              <a:t>bangsa</a:t>
            </a:r>
            <a:r>
              <a:rPr lang="en-GB" sz="1500" dirty="0">
                <a:latin typeface="Helvetica Neue" charset="0"/>
                <a:ea typeface="Helvetica Neue" charset="0"/>
                <a:cs typeface="Helvetica Neue" charset="0"/>
              </a:rPr>
              <a:t>, </a:t>
            </a:r>
            <a:r>
              <a:rPr lang="en-GB" sz="1500" dirty="0" err="1">
                <a:latin typeface="Helvetica Neue" charset="0"/>
                <a:ea typeface="Helvetica Neue" charset="0"/>
                <a:cs typeface="Helvetica Neue" charset="0"/>
              </a:rPr>
              <a:t>bertujuan</a:t>
            </a:r>
            <a:r>
              <a:rPr lang="en-GB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500" dirty="0" err="1">
                <a:latin typeface="Helvetica Neue" charset="0"/>
                <a:ea typeface="Helvetica Neue" charset="0"/>
                <a:cs typeface="Helvetica Neue" charset="0"/>
              </a:rPr>
              <a:t>untuk</a:t>
            </a:r>
            <a:r>
              <a:rPr lang="en-GB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500" dirty="0" err="1">
                <a:latin typeface="Helvetica Neue" charset="0"/>
                <a:ea typeface="Helvetica Neue" charset="0"/>
                <a:cs typeface="Helvetica Neue" charset="0"/>
              </a:rPr>
              <a:t>berkembangnya</a:t>
            </a:r>
            <a:r>
              <a:rPr lang="en-GB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500" dirty="0" err="1">
                <a:latin typeface="Helvetica Neue" charset="0"/>
                <a:ea typeface="Helvetica Neue" charset="0"/>
                <a:cs typeface="Helvetica Neue" charset="0"/>
              </a:rPr>
              <a:t>potensi</a:t>
            </a:r>
            <a:r>
              <a:rPr lang="en-GB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500" dirty="0" err="1">
                <a:latin typeface="Helvetica Neue" charset="0"/>
                <a:ea typeface="Helvetica Neue" charset="0"/>
                <a:cs typeface="Helvetica Neue" charset="0"/>
              </a:rPr>
              <a:t>peserta</a:t>
            </a:r>
            <a:r>
              <a:rPr lang="en-GB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500" dirty="0" err="1">
                <a:latin typeface="Helvetica Neue" charset="0"/>
                <a:ea typeface="Helvetica Neue" charset="0"/>
                <a:cs typeface="Helvetica Neue" charset="0"/>
              </a:rPr>
              <a:t>didik</a:t>
            </a:r>
            <a:r>
              <a:rPr lang="en-GB" sz="1500" dirty="0">
                <a:latin typeface="Helvetica Neue" charset="0"/>
                <a:ea typeface="Helvetica Neue" charset="0"/>
                <a:cs typeface="Helvetica Neue" charset="0"/>
              </a:rPr>
              <a:t> agar </a:t>
            </a:r>
            <a:r>
              <a:rPr lang="en-GB" sz="1500" dirty="0" err="1">
                <a:latin typeface="Helvetica Neue" charset="0"/>
                <a:ea typeface="Helvetica Neue" charset="0"/>
                <a:cs typeface="Helvetica Neue" charset="0"/>
              </a:rPr>
              <a:t>menjadi</a:t>
            </a:r>
            <a:r>
              <a:rPr lang="en-GB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500" b="1" dirty="0" err="1">
                <a:latin typeface="Helvetica Neue" charset="0"/>
                <a:ea typeface="Helvetica Neue" charset="0"/>
                <a:cs typeface="Helvetica Neue" charset="0"/>
              </a:rPr>
              <a:t>manusia</a:t>
            </a:r>
            <a:r>
              <a:rPr lang="en-GB" sz="1500" b="1" dirty="0">
                <a:latin typeface="Helvetica Neue" charset="0"/>
                <a:ea typeface="Helvetica Neue" charset="0"/>
                <a:cs typeface="Helvetica Neue" charset="0"/>
              </a:rPr>
              <a:t> yang </a:t>
            </a:r>
            <a:r>
              <a:rPr lang="en-GB" sz="1500" b="1" dirty="0" err="1">
                <a:latin typeface="Helvetica Neue" charset="0"/>
                <a:ea typeface="Helvetica Neue" charset="0"/>
                <a:cs typeface="Helvetica Neue" charset="0"/>
              </a:rPr>
              <a:t>beriman</a:t>
            </a:r>
            <a:r>
              <a:rPr lang="en-GB" sz="1500" b="1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500" b="1" dirty="0" err="1">
                <a:latin typeface="Helvetica Neue" charset="0"/>
                <a:ea typeface="Helvetica Neue" charset="0"/>
                <a:cs typeface="Helvetica Neue" charset="0"/>
              </a:rPr>
              <a:t>dan</a:t>
            </a:r>
            <a:r>
              <a:rPr lang="en-GB" sz="1500" b="1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500" b="1" dirty="0" err="1">
                <a:latin typeface="Helvetica Neue" charset="0"/>
                <a:ea typeface="Helvetica Neue" charset="0"/>
                <a:cs typeface="Helvetica Neue" charset="0"/>
              </a:rPr>
              <a:t>bertakwa</a:t>
            </a:r>
            <a:r>
              <a:rPr lang="en-GB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500" dirty="0" err="1">
                <a:latin typeface="Helvetica Neue" charset="0"/>
                <a:ea typeface="Helvetica Neue" charset="0"/>
                <a:cs typeface="Helvetica Neue" charset="0"/>
              </a:rPr>
              <a:t>kepada</a:t>
            </a:r>
            <a:r>
              <a:rPr lang="en-GB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500" dirty="0" err="1">
                <a:latin typeface="Helvetica Neue" charset="0"/>
                <a:ea typeface="Helvetica Neue" charset="0"/>
                <a:cs typeface="Helvetica Neue" charset="0"/>
              </a:rPr>
              <a:t>Tuhan</a:t>
            </a:r>
            <a:r>
              <a:rPr lang="en-GB" sz="1500" dirty="0">
                <a:latin typeface="Helvetica Neue" charset="0"/>
                <a:ea typeface="Helvetica Neue" charset="0"/>
                <a:cs typeface="Helvetica Neue" charset="0"/>
              </a:rPr>
              <a:t> Yang </a:t>
            </a:r>
            <a:r>
              <a:rPr lang="en-GB" sz="1500" dirty="0" err="1">
                <a:latin typeface="Helvetica Neue" charset="0"/>
                <a:ea typeface="Helvetica Neue" charset="0"/>
                <a:cs typeface="Helvetica Neue" charset="0"/>
              </a:rPr>
              <a:t>Maha</a:t>
            </a:r>
            <a:r>
              <a:rPr lang="en-GB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500" dirty="0" err="1">
                <a:latin typeface="Helvetica Neue" charset="0"/>
                <a:ea typeface="Helvetica Neue" charset="0"/>
                <a:cs typeface="Helvetica Neue" charset="0"/>
              </a:rPr>
              <a:t>Esa</a:t>
            </a:r>
            <a:r>
              <a:rPr lang="en-GB" sz="1500" dirty="0">
                <a:latin typeface="Helvetica Neue" charset="0"/>
                <a:ea typeface="Helvetica Neue" charset="0"/>
                <a:cs typeface="Helvetica Neue" charset="0"/>
              </a:rPr>
              <a:t>, </a:t>
            </a:r>
            <a:r>
              <a:rPr lang="en-GB" sz="1500" b="1" dirty="0" err="1">
                <a:latin typeface="Helvetica Neue" charset="0"/>
                <a:ea typeface="Helvetica Neue" charset="0"/>
                <a:cs typeface="Helvetica Neue" charset="0"/>
              </a:rPr>
              <a:t>berakhlak</a:t>
            </a:r>
            <a:r>
              <a:rPr lang="en-GB" sz="1500" b="1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500" b="1" dirty="0" err="1">
                <a:latin typeface="Helvetica Neue" charset="0"/>
                <a:ea typeface="Helvetica Neue" charset="0"/>
                <a:cs typeface="Helvetica Neue" charset="0"/>
              </a:rPr>
              <a:t>mulia</a:t>
            </a:r>
            <a:r>
              <a:rPr lang="en-GB" sz="1500" dirty="0">
                <a:latin typeface="Helvetica Neue" charset="0"/>
                <a:ea typeface="Helvetica Neue" charset="0"/>
                <a:cs typeface="Helvetica Neue" charset="0"/>
              </a:rPr>
              <a:t>, </a:t>
            </a:r>
            <a:r>
              <a:rPr lang="en-GB" sz="1500" b="1" dirty="0" err="1">
                <a:latin typeface="Helvetica Neue" charset="0"/>
                <a:ea typeface="Helvetica Neue" charset="0"/>
                <a:cs typeface="Helvetica Neue" charset="0"/>
              </a:rPr>
              <a:t>sehat</a:t>
            </a:r>
            <a:r>
              <a:rPr lang="en-GB" sz="1500" b="1" dirty="0">
                <a:latin typeface="Helvetica Neue" charset="0"/>
                <a:ea typeface="Helvetica Neue" charset="0"/>
                <a:cs typeface="Helvetica Neue" charset="0"/>
              </a:rPr>
              <a:t>,</a:t>
            </a:r>
            <a:r>
              <a:rPr lang="en-GB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500" b="1" dirty="0" err="1">
                <a:latin typeface="Helvetica Neue" charset="0"/>
                <a:ea typeface="Helvetica Neue" charset="0"/>
                <a:cs typeface="Helvetica Neue" charset="0"/>
              </a:rPr>
              <a:t>berilmu</a:t>
            </a:r>
            <a:r>
              <a:rPr lang="en-GB" sz="1500" dirty="0">
                <a:latin typeface="Helvetica Neue" charset="0"/>
                <a:ea typeface="Helvetica Neue" charset="0"/>
                <a:cs typeface="Helvetica Neue" charset="0"/>
              </a:rPr>
              <a:t>, </a:t>
            </a:r>
            <a:r>
              <a:rPr lang="en-GB" sz="1500" dirty="0" err="1">
                <a:latin typeface="Helvetica Neue" charset="0"/>
                <a:ea typeface="Helvetica Neue" charset="0"/>
                <a:cs typeface="Helvetica Neue" charset="0"/>
              </a:rPr>
              <a:t>cakap</a:t>
            </a:r>
            <a:r>
              <a:rPr lang="en-GB" sz="1500" dirty="0">
                <a:latin typeface="Helvetica Neue" charset="0"/>
                <a:ea typeface="Helvetica Neue" charset="0"/>
                <a:cs typeface="Helvetica Neue" charset="0"/>
              </a:rPr>
              <a:t>, </a:t>
            </a:r>
            <a:r>
              <a:rPr lang="en-GB" sz="1500" dirty="0" err="1">
                <a:latin typeface="Helvetica Neue" charset="0"/>
                <a:ea typeface="Helvetica Neue" charset="0"/>
                <a:cs typeface="Helvetica Neue" charset="0"/>
              </a:rPr>
              <a:t>kreatif</a:t>
            </a:r>
            <a:r>
              <a:rPr lang="en-GB" sz="1500" dirty="0">
                <a:latin typeface="Helvetica Neue" charset="0"/>
                <a:ea typeface="Helvetica Neue" charset="0"/>
                <a:cs typeface="Helvetica Neue" charset="0"/>
              </a:rPr>
              <a:t>, </a:t>
            </a:r>
            <a:r>
              <a:rPr lang="en-GB" sz="1500" dirty="0" err="1">
                <a:latin typeface="Helvetica Neue" charset="0"/>
                <a:ea typeface="Helvetica Neue" charset="0"/>
                <a:cs typeface="Helvetica Neue" charset="0"/>
              </a:rPr>
              <a:t>mandiri</a:t>
            </a:r>
            <a:r>
              <a:rPr lang="en-GB" sz="1500" dirty="0">
                <a:latin typeface="Helvetica Neue" charset="0"/>
                <a:ea typeface="Helvetica Neue" charset="0"/>
                <a:cs typeface="Helvetica Neue" charset="0"/>
              </a:rPr>
              <a:t>, </a:t>
            </a:r>
            <a:r>
              <a:rPr lang="en-GB" sz="1500" dirty="0" err="1">
                <a:latin typeface="Helvetica Neue" charset="0"/>
                <a:ea typeface="Helvetica Neue" charset="0"/>
                <a:cs typeface="Helvetica Neue" charset="0"/>
              </a:rPr>
              <a:t>dan</a:t>
            </a:r>
            <a:r>
              <a:rPr lang="en-GB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500" dirty="0" err="1">
                <a:latin typeface="Helvetica Neue" charset="0"/>
                <a:ea typeface="Helvetica Neue" charset="0"/>
                <a:cs typeface="Helvetica Neue" charset="0"/>
              </a:rPr>
              <a:t>menjadi</a:t>
            </a:r>
            <a:r>
              <a:rPr lang="en-GB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500" dirty="0" err="1">
                <a:latin typeface="Helvetica Neue" charset="0"/>
                <a:ea typeface="Helvetica Neue" charset="0"/>
                <a:cs typeface="Helvetica Neue" charset="0"/>
              </a:rPr>
              <a:t>warga</a:t>
            </a:r>
            <a:r>
              <a:rPr lang="en-GB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500" dirty="0" err="1">
                <a:latin typeface="Helvetica Neue" charset="0"/>
                <a:ea typeface="Helvetica Neue" charset="0"/>
                <a:cs typeface="Helvetica Neue" charset="0"/>
              </a:rPr>
              <a:t>negara</a:t>
            </a:r>
            <a:r>
              <a:rPr lang="en-GB" sz="1500" dirty="0">
                <a:latin typeface="Helvetica Neue" charset="0"/>
                <a:ea typeface="Helvetica Neue" charset="0"/>
                <a:cs typeface="Helvetica Neue" charset="0"/>
              </a:rPr>
              <a:t> yang </a:t>
            </a:r>
            <a:r>
              <a:rPr lang="en-GB" sz="1500" dirty="0" err="1">
                <a:latin typeface="Helvetica Neue" charset="0"/>
                <a:ea typeface="Helvetica Neue" charset="0"/>
                <a:cs typeface="Helvetica Neue" charset="0"/>
              </a:rPr>
              <a:t>demokratis</a:t>
            </a:r>
            <a:r>
              <a:rPr lang="en-GB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500" dirty="0" err="1">
                <a:latin typeface="Helvetica Neue" charset="0"/>
                <a:ea typeface="Helvetica Neue" charset="0"/>
                <a:cs typeface="Helvetica Neue" charset="0"/>
              </a:rPr>
              <a:t>serta</a:t>
            </a:r>
            <a:r>
              <a:rPr lang="en-GB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500" dirty="0" err="1">
                <a:latin typeface="Helvetica Neue" charset="0"/>
                <a:ea typeface="Helvetica Neue" charset="0"/>
                <a:cs typeface="Helvetica Neue" charset="0"/>
              </a:rPr>
              <a:t>bertanggung</a:t>
            </a:r>
            <a:r>
              <a:rPr lang="en-GB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500" dirty="0" err="1">
                <a:latin typeface="Helvetica Neue" charset="0"/>
                <a:ea typeface="Helvetica Neue" charset="0"/>
                <a:cs typeface="Helvetica Neue" charset="0"/>
              </a:rPr>
              <a:t>jawab</a:t>
            </a:r>
            <a:r>
              <a:rPr lang="en-GB" sz="1500" dirty="0">
                <a:latin typeface="Helvetica Neue" charset="0"/>
                <a:ea typeface="Helvetica Neue" charset="0"/>
                <a:cs typeface="Helvetica Neue" charset="0"/>
              </a:rPr>
              <a:t>.”</a:t>
            </a:r>
          </a:p>
          <a:p>
            <a:pPr marL="365116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en-GB" sz="800" b="1" dirty="0">
              <a:latin typeface="Helvetica Neue" charset="0"/>
              <a:ea typeface="Helvetica Neue" charset="0"/>
              <a:cs typeface="Helvetica Neue" charset="0"/>
            </a:endParaRPr>
          </a:p>
          <a:p>
            <a:pPr marL="365116" indent="-352417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500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b.   </a:t>
            </a:r>
            <a:r>
              <a:rPr lang="id-ID" sz="22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Agenda </a:t>
            </a:r>
            <a:r>
              <a:rPr lang="id-ID" sz="22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Nawacita</a:t>
            </a:r>
            <a:r>
              <a:rPr lang="id-ID" sz="22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No. 8</a:t>
            </a:r>
            <a:endParaRPr lang="id-ID" sz="2200" dirty="0">
              <a:solidFill>
                <a:srgbClr val="277AC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365116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Penguatan</a:t>
            </a:r>
            <a:r>
              <a:rPr lang="id-ID" sz="1500" dirty="0">
                <a:latin typeface="Helvetica Neue" charset="0"/>
                <a:ea typeface="Helvetica Neue" charset="0"/>
                <a:cs typeface="Helvetica Neue" charset="0"/>
              </a:rPr>
              <a:t> revolusi </a:t>
            </a:r>
            <a:r>
              <a:rPr lang="id-ID" sz="1500" b="1" dirty="0">
                <a:latin typeface="Helvetica Neue" charset="0"/>
                <a:ea typeface="Helvetica Neue" charset="0"/>
                <a:cs typeface="Helvetica Neue" charset="0"/>
              </a:rPr>
              <a:t>karakter bangsa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melalui</a:t>
            </a:r>
            <a:r>
              <a:rPr lang="id-ID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id-ID" sz="1500" b="1" dirty="0">
                <a:latin typeface="Helvetica Neue" charset="0"/>
                <a:ea typeface="Helvetica Neue" charset="0"/>
                <a:cs typeface="Helvetica Neue" charset="0"/>
              </a:rPr>
              <a:t>budi pekerti</a:t>
            </a:r>
            <a:r>
              <a:rPr lang="id-ID" sz="1500" dirty="0">
                <a:latin typeface="Helvetica Neue" charset="0"/>
                <a:ea typeface="Helvetica Neue" charset="0"/>
                <a:cs typeface="Helvetica Neue" charset="0"/>
              </a:rPr>
              <a:t> dan </a:t>
            </a:r>
            <a:r>
              <a:rPr lang="id-ID" sz="1500" b="1" dirty="0">
                <a:latin typeface="Helvetica Neue" charset="0"/>
                <a:ea typeface="Helvetica Neue" charset="0"/>
                <a:cs typeface="Helvetica Neue" charset="0"/>
              </a:rPr>
              <a:t>pembangunan karakter</a:t>
            </a:r>
            <a:r>
              <a:rPr lang="id-ID" sz="1500" dirty="0">
                <a:latin typeface="Helvetica Neue" charset="0"/>
                <a:ea typeface="Helvetica Neue" charset="0"/>
                <a:cs typeface="Helvetica Neue" charset="0"/>
              </a:rPr>
              <a:t> peserta didik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sebagai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bagian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dari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revolusi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mental</a:t>
            </a:r>
            <a:r>
              <a:rPr lang="id-ID" sz="1500" dirty="0">
                <a:latin typeface="Helvetica Neue" charset="0"/>
                <a:ea typeface="Helvetica Neue" charset="0"/>
                <a:cs typeface="Helvetica Neue" charset="0"/>
              </a:rPr>
              <a:t>.</a:t>
            </a:r>
          </a:p>
          <a:p>
            <a:pPr marL="342882" indent="-342882" algn="just">
              <a:lnSpc>
                <a:spcPct val="100000"/>
              </a:lnSpc>
              <a:spcBef>
                <a:spcPts val="0"/>
              </a:spcBef>
              <a:buFontTx/>
              <a:buAutoNum type="alphaLcPeriod"/>
            </a:pPr>
            <a:endParaRPr lang="id-ID" sz="933" dirty="0">
              <a:latin typeface="Helvetica Neue" charset="0"/>
              <a:ea typeface="Helvetica Neue" charset="0"/>
              <a:cs typeface="Helvetica Neue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id-ID" sz="1500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c.   </a:t>
            </a:r>
            <a:r>
              <a:rPr lang="id-ID" sz="22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Trisakti</a:t>
            </a:r>
            <a:endParaRPr lang="id-ID" sz="2200" dirty="0">
              <a:solidFill>
                <a:srgbClr val="277AC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0" indent="365116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id-ID" sz="1500" dirty="0">
                <a:latin typeface="Helvetica Neue" charset="0"/>
                <a:ea typeface="Helvetica Neue" charset="0"/>
                <a:cs typeface="Helvetica Neue" charset="0"/>
              </a:rPr>
              <a:t>Mewujudkan Generasi yang </a:t>
            </a:r>
            <a:r>
              <a:rPr lang="id-ID" sz="1500" b="1" dirty="0" err="1">
                <a:latin typeface="Helvetica Neue" charset="0"/>
                <a:ea typeface="Helvetica Neue" charset="0"/>
                <a:cs typeface="Helvetica Neue" charset="0"/>
              </a:rPr>
              <a:t>Berkepribadian</a:t>
            </a:r>
            <a:r>
              <a:rPr lang="id-ID" sz="1500" b="1" dirty="0">
                <a:latin typeface="Helvetica Neue" charset="0"/>
                <a:ea typeface="Helvetica Neue" charset="0"/>
                <a:cs typeface="Helvetica Neue" charset="0"/>
              </a:rPr>
              <a:t> dalam Kebudayaan</a:t>
            </a:r>
            <a:r>
              <a:rPr lang="id-ID" sz="1500" dirty="0">
                <a:latin typeface="Helvetica Neue" charset="0"/>
                <a:ea typeface="Helvetica Neue" charset="0"/>
                <a:cs typeface="Helvetica Neue" charset="0"/>
              </a:rPr>
              <a:t>.</a:t>
            </a:r>
          </a:p>
          <a:p>
            <a:pPr marL="0" indent="365116" algn="just">
              <a:lnSpc>
                <a:spcPct val="100000"/>
              </a:lnSpc>
              <a:spcBef>
                <a:spcPts val="0"/>
              </a:spcBef>
              <a:buNone/>
            </a:pPr>
            <a:endParaRPr lang="id-ID" sz="933" dirty="0">
              <a:latin typeface="Helvetica Neue" charset="0"/>
              <a:ea typeface="Helvetica Neue" charset="0"/>
              <a:cs typeface="Helvetica Neue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500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d.   </a:t>
            </a:r>
            <a:r>
              <a:rPr lang="en-GB" sz="22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RPJMN 2015-2019</a:t>
            </a:r>
            <a:endParaRPr lang="en-GB" sz="2200" dirty="0">
              <a:solidFill>
                <a:srgbClr val="277AC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312731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id-ID" sz="1500" dirty="0">
                <a:latin typeface="Helvetica Neue" charset="0"/>
                <a:ea typeface="Helvetica Neue" charset="0"/>
                <a:cs typeface="Helvetica Neue" charset="0"/>
              </a:rPr>
              <a:t>“</a:t>
            </a:r>
            <a:r>
              <a:rPr lang="en-US" sz="1500" b="1" dirty="0" err="1">
                <a:latin typeface="Helvetica Neue" charset="0"/>
                <a:ea typeface="Helvetica Neue" charset="0"/>
                <a:cs typeface="Helvetica Neue" charset="0"/>
              </a:rPr>
              <a:t>Penguatan</a:t>
            </a:r>
            <a:r>
              <a:rPr lang="en-US" sz="1500" b="1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0" b="1" dirty="0" err="1">
                <a:latin typeface="Helvetica Neue" charset="0"/>
                <a:ea typeface="Helvetica Neue" charset="0"/>
                <a:cs typeface="Helvetica Neue" charset="0"/>
              </a:rPr>
              <a:t>pendidikan</a:t>
            </a:r>
            <a:r>
              <a:rPr lang="en-US" sz="1500" b="1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0" b="1" dirty="0" err="1">
                <a:latin typeface="Helvetica Neue" charset="0"/>
                <a:ea typeface="Helvetica Neue" charset="0"/>
                <a:cs typeface="Helvetica Neue" charset="0"/>
              </a:rPr>
              <a:t>karakter</a:t>
            </a:r>
            <a:r>
              <a:rPr lang="en-US" sz="1500" b="1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pada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anak-anak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usia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sekolah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pada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semua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jenjang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pendidikan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untuk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memperkuat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nilai-nilai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moral,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akhlak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,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dan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kepribadian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peserta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didik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dengan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memperkuat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pendidikan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karakter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yang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terintegrasi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ke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dalam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mata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pelajaran</a:t>
            </a:r>
            <a:r>
              <a:rPr lang="id-ID" sz="1500" dirty="0">
                <a:latin typeface="Helvetica Neue" charset="0"/>
                <a:ea typeface="Helvetica Neue" charset="0"/>
                <a:cs typeface="Helvetica Neue" charset="0"/>
              </a:rPr>
              <a:t>”</a:t>
            </a:r>
            <a:r>
              <a:rPr lang="en-GB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</a:p>
          <a:p>
            <a:pPr marL="312731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en-GB" sz="1067" dirty="0">
              <a:solidFill>
                <a:srgbClr val="277AC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14288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500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e.   </a:t>
            </a:r>
            <a:r>
              <a:rPr lang="en-GB" sz="22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Mempersiapkan</a:t>
            </a:r>
            <a:r>
              <a:rPr lang="en-GB" sz="22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22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Generasi</a:t>
            </a:r>
            <a:r>
              <a:rPr lang="en-GB" sz="22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22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Emas</a:t>
            </a:r>
            <a:r>
              <a:rPr lang="en-GB" sz="22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2045</a:t>
            </a:r>
          </a:p>
          <a:p>
            <a:pPr marL="320667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yang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bertaqwa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,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nasionalis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,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tangguh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,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mandiri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,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dan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memiliki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keunggulan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bersaing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secara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global.</a:t>
            </a:r>
            <a:endParaRPr lang="id-ID" sz="1500" dirty="0">
              <a:latin typeface="Helvetica Neue" charset="0"/>
              <a:ea typeface="Helvetica Neue" charset="0"/>
              <a:cs typeface="Helvetica Neue" charset="0"/>
            </a:endParaRPr>
          </a:p>
          <a:p>
            <a:pPr marL="365116" indent="39687" algn="just">
              <a:lnSpc>
                <a:spcPct val="100000"/>
              </a:lnSpc>
              <a:spcBef>
                <a:spcPts val="0"/>
              </a:spcBef>
              <a:buNone/>
            </a:pPr>
            <a:endParaRPr lang="id-ID" sz="1067" b="1" dirty="0">
              <a:latin typeface="Helvetica Neue" charset="0"/>
              <a:ea typeface="Helvetica Neue" charset="0"/>
              <a:cs typeface="Helvetica Neue" charset="0"/>
            </a:endParaRPr>
          </a:p>
          <a:p>
            <a:pPr marL="1270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500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f.    </a:t>
            </a:r>
            <a:r>
              <a:rPr lang="en-GB" sz="22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Arahan</a:t>
            </a:r>
            <a:r>
              <a:rPr lang="en-GB" sz="22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22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Khusus</a:t>
            </a:r>
            <a:r>
              <a:rPr lang="en-GB" sz="22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22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Presiden</a:t>
            </a:r>
            <a:r>
              <a:rPr lang="en-GB" sz="22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22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kepada</a:t>
            </a:r>
            <a:r>
              <a:rPr lang="en-GB" sz="22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22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Mendikbud</a:t>
            </a:r>
            <a:r>
              <a:rPr lang="en-GB" sz="22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500" dirty="0" err="1">
                <a:latin typeface="Helvetica Neue" charset="0"/>
                <a:ea typeface="Helvetica Neue" charset="0"/>
                <a:cs typeface="Helvetica Neue" charset="0"/>
              </a:rPr>
              <a:t>untuk</a:t>
            </a:r>
            <a:r>
              <a:rPr lang="en-GB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500" dirty="0" err="1">
                <a:latin typeface="Helvetica Neue" charset="0"/>
                <a:ea typeface="Helvetica Neue" charset="0"/>
                <a:cs typeface="Helvetica Neue" charset="0"/>
              </a:rPr>
              <a:t>memperkuat</a:t>
            </a:r>
            <a:r>
              <a:rPr lang="en-GB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500" dirty="0" err="1">
                <a:latin typeface="Helvetica Neue" charset="0"/>
                <a:ea typeface="Helvetica Neue" charset="0"/>
                <a:cs typeface="Helvetica Neue" charset="0"/>
              </a:rPr>
              <a:t>pendidikan</a:t>
            </a:r>
            <a:r>
              <a:rPr lang="en-GB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500" dirty="0" err="1">
                <a:latin typeface="Helvetica Neue" charset="0"/>
                <a:ea typeface="Helvetica Neue" charset="0"/>
                <a:cs typeface="Helvetica Neue" charset="0"/>
              </a:rPr>
              <a:t>karakter</a:t>
            </a:r>
            <a:r>
              <a:rPr lang="id-ID" sz="1500" dirty="0">
                <a:latin typeface="Helvetica Neue" charset="0"/>
                <a:ea typeface="Helvetica Neue" charset="0"/>
                <a:cs typeface="Helvetica Neue" charset="0"/>
              </a:rPr>
              <a:t>.</a:t>
            </a:r>
          </a:p>
          <a:p>
            <a:pPr marL="1270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id-ID" sz="1500" dirty="0">
              <a:latin typeface="Helvetica Neue" charset="0"/>
              <a:ea typeface="Helvetica Neue" charset="0"/>
              <a:cs typeface="Helvetica Neue" charset="0"/>
            </a:endParaRPr>
          </a:p>
          <a:p>
            <a:pPr marL="365116" indent="-352417" algn="just">
              <a:lnSpc>
                <a:spcPct val="100000"/>
              </a:lnSpc>
              <a:spcBef>
                <a:spcPts val="0"/>
              </a:spcBef>
              <a:buAutoNum type="alphaLcPeriod" startAt="5"/>
            </a:pPr>
            <a:endParaRPr lang="en-GB" sz="1500" b="1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9347200" y="6356350"/>
            <a:ext cx="2844800" cy="365125"/>
          </a:xfrm>
        </p:spPr>
        <p:txBody>
          <a:bodyPr/>
          <a:lstStyle/>
          <a:p>
            <a:fld id="{0827BF28-B950-4BA2-B6C2-702EC9D54A6F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89927" y="310087"/>
            <a:ext cx="449616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>
                <a:solidFill>
                  <a:srgbClr val="277AC0"/>
                </a:solidFill>
                <a:latin typeface="Helvetica Neue" charset="0"/>
                <a:ea typeface="Helvetica Neue" charset="0"/>
                <a:cs typeface="Helvetica Neue" charset="0"/>
              </a:rPr>
              <a:t>Rasional</a:t>
            </a:r>
            <a:endParaRPr lang="en-US" sz="2500" b="1" dirty="0">
              <a:solidFill>
                <a:srgbClr val="F5A31C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" y="787173"/>
            <a:ext cx="6251663" cy="99519"/>
            <a:chOff x="0" y="2631522"/>
            <a:chExt cx="15040549" cy="828013"/>
          </a:xfrm>
        </p:grpSpPr>
        <p:grpSp>
          <p:nvGrpSpPr>
            <p:cNvPr id="7" name="Group 6"/>
            <p:cNvGrpSpPr/>
            <p:nvPr/>
          </p:nvGrpSpPr>
          <p:grpSpPr>
            <a:xfrm>
              <a:off x="0" y="2632049"/>
              <a:ext cx="10872788" cy="827486"/>
              <a:chOff x="3886200" y="942975"/>
              <a:chExt cx="6986588" cy="628650"/>
            </a:xfrm>
            <a:solidFill>
              <a:srgbClr val="277AC0"/>
            </a:solidFill>
          </p:grpSpPr>
          <p:sp>
            <p:nvSpPr>
              <p:cNvPr id="9" name="Rectangle 8"/>
              <p:cNvSpPr/>
              <p:nvPr/>
            </p:nvSpPr>
            <p:spPr>
              <a:xfrm>
                <a:off x="3886200" y="942975"/>
                <a:ext cx="4686300" cy="6286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342891" indent="-342891" algn="ctr">
                  <a:buFont typeface="+mj-lt"/>
                  <a:buAutoNum type="arabicPeriod"/>
                </a:pPr>
                <a:endParaRPr lang="en-US" sz="1595"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10" name="Parallelogram 9"/>
              <p:cNvSpPr/>
              <p:nvPr/>
            </p:nvSpPr>
            <p:spPr>
              <a:xfrm>
                <a:off x="7529513" y="942975"/>
                <a:ext cx="3343275" cy="628650"/>
              </a:xfrm>
              <a:prstGeom prst="parallelogram">
                <a:avLst>
                  <a:gd name="adj" fmla="val 7045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342891" indent="-342891" algn="ctr">
                  <a:buFont typeface="+mj-lt"/>
                  <a:buAutoNum type="arabicPeriod"/>
                </a:pPr>
                <a:endParaRPr lang="en-US" sz="1595"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  <p:sp>
          <p:nvSpPr>
            <p:cNvPr id="8" name="Parallelogram 7"/>
            <p:cNvSpPr/>
            <p:nvPr/>
          </p:nvSpPr>
          <p:spPr>
            <a:xfrm>
              <a:off x="10276643" y="2631522"/>
              <a:ext cx="4763906" cy="828013"/>
            </a:xfrm>
            <a:prstGeom prst="parallelogram">
              <a:avLst>
                <a:gd name="adj" fmla="val 70455"/>
              </a:avLst>
            </a:prstGeom>
            <a:solidFill>
              <a:srgbClr val="F5A3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891" indent="-342891" algn="ctr">
                <a:buFont typeface="+mj-lt"/>
                <a:buAutoNum type="arabicPeriod"/>
              </a:pPr>
              <a:endParaRPr lang="en-US" sz="1595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pic>
        <p:nvPicPr>
          <p:cNvPr id="1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350" y="364827"/>
            <a:ext cx="1968964" cy="76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14016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9347200" y="6356350"/>
            <a:ext cx="2844800" cy="365125"/>
          </a:xfrm>
        </p:spPr>
        <p:txBody>
          <a:bodyPr/>
          <a:lstStyle/>
          <a:p>
            <a:fld id="{0827BF28-B950-4BA2-B6C2-702EC9D54A6F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07051" y="310087"/>
            <a:ext cx="506173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>
                <a:solidFill>
                  <a:srgbClr val="277AC0"/>
                </a:solidFill>
                <a:latin typeface="Helvetica Neue" charset="0"/>
                <a:ea typeface="Helvetica Neue" charset="0"/>
                <a:cs typeface="Helvetica Neue" charset="0"/>
              </a:rPr>
              <a:t>Tantangan</a:t>
            </a:r>
            <a:r>
              <a:rPr lang="en-US" sz="2500" b="1" dirty="0">
                <a:solidFill>
                  <a:srgbClr val="277AC0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2500" b="1" dirty="0" err="1">
                <a:solidFill>
                  <a:srgbClr val="277AC0"/>
                </a:solidFill>
                <a:latin typeface="Helvetica Neue" charset="0"/>
                <a:ea typeface="Helvetica Neue" charset="0"/>
                <a:cs typeface="Helvetica Neue" charset="0"/>
              </a:rPr>
              <a:t>Pendidikan</a:t>
            </a:r>
            <a:r>
              <a:rPr lang="en-US" sz="2500" b="1" dirty="0">
                <a:solidFill>
                  <a:srgbClr val="277AC0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endParaRPr lang="en-US" sz="2500" b="1" dirty="0">
              <a:solidFill>
                <a:srgbClr val="F5A31C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" y="787173"/>
            <a:ext cx="6251663" cy="99519"/>
            <a:chOff x="0" y="2631522"/>
            <a:chExt cx="15040549" cy="828013"/>
          </a:xfrm>
        </p:grpSpPr>
        <p:grpSp>
          <p:nvGrpSpPr>
            <p:cNvPr id="7" name="Group 6"/>
            <p:cNvGrpSpPr/>
            <p:nvPr/>
          </p:nvGrpSpPr>
          <p:grpSpPr>
            <a:xfrm>
              <a:off x="0" y="2632049"/>
              <a:ext cx="10872788" cy="827486"/>
              <a:chOff x="3886200" y="942975"/>
              <a:chExt cx="6986588" cy="628650"/>
            </a:xfrm>
            <a:solidFill>
              <a:srgbClr val="277AC0"/>
            </a:solidFill>
          </p:grpSpPr>
          <p:sp>
            <p:nvSpPr>
              <p:cNvPr id="9" name="Rectangle 8"/>
              <p:cNvSpPr/>
              <p:nvPr/>
            </p:nvSpPr>
            <p:spPr>
              <a:xfrm>
                <a:off x="3886200" y="942975"/>
                <a:ext cx="4686300" cy="6286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342891" indent="-342891" algn="ctr">
                  <a:buFont typeface="+mj-lt"/>
                  <a:buAutoNum type="arabicPeriod"/>
                </a:pPr>
                <a:endParaRPr lang="en-US" sz="1595"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10" name="Parallelogram 9"/>
              <p:cNvSpPr/>
              <p:nvPr/>
            </p:nvSpPr>
            <p:spPr>
              <a:xfrm>
                <a:off x="7529513" y="942975"/>
                <a:ext cx="3343275" cy="628650"/>
              </a:xfrm>
              <a:prstGeom prst="parallelogram">
                <a:avLst>
                  <a:gd name="adj" fmla="val 7045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342891" indent="-342891" algn="ctr">
                  <a:buFont typeface="+mj-lt"/>
                  <a:buAutoNum type="arabicPeriod"/>
                </a:pPr>
                <a:endParaRPr lang="en-US" sz="1595"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  <p:sp>
          <p:nvSpPr>
            <p:cNvPr id="8" name="Parallelogram 7"/>
            <p:cNvSpPr/>
            <p:nvPr/>
          </p:nvSpPr>
          <p:spPr>
            <a:xfrm>
              <a:off x="10276643" y="2631522"/>
              <a:ext cx="4763906" cy="828013"/>
            </a:xfrm>
            <a:prstGeom prst="parallelogram">
              <a:avLst>
                <a:gd name="adj" fmla="val 70455"/>
              </a:avLst>
            </a:prstGeom>
            <a:solidFill>
              <a:srgbClr val="F5A3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891" indent="-342891" algn="ctr">
                <a:buFont typeface="+mj-lt"/>
                <a:buAutoNum type="arabicPeriod"/>
              </a:pPr>
              <a:endParaRPr lang="en-US" sz="1595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sp>
        <p:nvSpPr>
          <p:cNvPr id="11" name="Content Placeholder 4"/>
          <p:cNvSpPr txBox="1">
            <a:spLocks/>
          </p:cNvSpPr>
          <p:nvPr/>
        </p:nvSpPr>
        <p:spPr>
          <a:xfrm>
            <a:off x="782544" y="1157041"/>
            <a:ext cx="10678215" cy="5340015"/>
          </a:xfrm>
          <a:prstGeom prst="rect">
            <a:avLst/>
          </a:prstGeom>
        </p:spPr>
        <p:txBody>
          <a:bodyPr vert="horz" lIns="68580" tIns="34291" rIns="68580" bIns="3429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id-ID" sz="1500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a. </a:t>
            </a:r>
            <a:r>
              <a:rPr lang="en-US" sz="22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Optimalisasi</a:t>
            </a:r>
            <a:r>
              <a:rPr lang="en-US" sz="22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22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pengembangan</a:t>
            </a:r>
            <a:r>
              <a:rPr lang="en-US" sz="22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22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potensi</a:t>
            </a:r>
            <a:r>
              <a:rPr lang="en-US" sz="22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22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siswa</a:t>
            </a:r>
            <a:r>
              <a:rPr lang="en-US" sz="22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22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secara</a:t>
            </a:r>
            <a:r>
              <a:rPr lang="en-US" sz="22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22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harmonis</a:t>
            </a:r>
            <a:endParaRPr lang="id-ID" sz="2200" b="1" dirty="0">
              <a:solidFill>
                <a:srgbClr val="277AC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12700" indent="209545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melalui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keseimbangan</a:t>
            </a:r>
            <a:r>
              <a:rPr lang="id-ID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id-ID" sz="1500" b="1" dirty="0">
                <a:latin typeface="Helvetica Neue" charset="0"/>
                <a:ea typeface="Helvetica Neue" charset="0"/>
                <a:cs typeface="Helvetica Neue" charset="0"/>
              </a:rPr>
              <a:t>olah hati </a:t>
            </a:r>
            <a:r>
              <a:rPr lang="id-ID" sz="1500" dirty="0">
                <a:latin typeface="Helvetica Neue" charset="0"/>
                <a:ea typeface="Helvetica Neue" charset="0"/>
                <a:cs typeface="Helvetica Neue" charset="0"/>
              </a:rPr>
              <a:t>(etik), </a:t>
            </a:r>
            <a:r>
              <a:rPr lang="id-ID" sz="1500" b="1" dirty="0">
                <a:latin typeface="Helvetica Neue" charset="0"/>
                <a:ea typeface="Helvetica Neue" charset="0"/>
                <a:cs typeface="Helvetica Neue" charset="0"/>
              </a:rPr>
              <a:t>olah pikir </a:t>
            </a:r>
            <a:r>
              <a:rPr lang="id-ID" sz="1500" dirty="0">
                <a:latin typeface="Helvetica Neue" charset="0"/>
                <a:ea typeface="Helvetica Neue" charset="0"/>
                <a:cs typeface="Helvetica Neue" charset="0"/>
              </a:rPr>
              <a:t>(literasi), </a:t>
            </a:r>
            <a:r>
              <a:rPr lang="id-ID" sz="1500" b="1" dirty="0">
                <a:latin typeface="Helvetica Neue" charset="0"/>
                <a:ea typeface="Helvetica Neue" charset="0"/>
                <a:cs typeface="Helvetica Neue" charset="0"/>
              </a:rPr>
              <a:t>olah rasa </a:t>
            </a:r>
            <a:r>
              <a:rPr lang="id-ID" sz="1500" dirty="0">
                <a:latin typeface="Helvetica Neue" charset="0"/>
                <a:ea typeface="Helvetica Neue" charset="0"/>
                <a:cs typeface="Helvetica Neue" charset="0"/>
              </a:rPr>
              <a:t>(estetik), dan </a:t>
            </a:r>
            <a:r>
              <a:rPr lang="id-ID" sz="1500" b="1" dirty="0">
                <a:latin typeface="Helvetica Neue" charset="0"/>
                <a:ea typeface="Helvetica Neue" charset="0"/>
                <a:cs typeface="Helvetica Neue" charset="0"/>
              </a:rPr>
              <a:t>olah raga </a:t>
            </a:r>
            <a:r>
              <a:rPr lang="id-ID" sz="1500" dirty="0">
                <a:latin typeface="Helvetica Neue" charset="0"/>
                <a:ea typeface="Helvetica Neue" charset="0"/>
                <a:cs typeface="Helvetica Neue" charset="0"/>
              </a:rPr>
              <a:t>(kinestetik)</a:t>
            </a:r>
          </a:p>
          <a:p>
            <a:pPr marL="12700" indent="352417" algn="just">
              <a:lnSpc>
                <a:spcPct val="100000"/>
              </a:lnSpc>
              <a:spcBef>
                <a:spcPts val="0"/>
              </a:spcBef>
              <a:buNone/>
            </a:pPr>
            <a:endParaRPr lang="id-ID" sz="1500" dirty="0">
              <a:latin typeface="Helvetica Neue" charset="0"/>
              <a:ea typeface="Helvetica Neue" charset="0"/>
              <a:cs typeface="Helvetica Neue" charset="0"/>
            </a:endParaRPr>
          </a:p>
          <a:p>
            <a:pPr marL="274632" indent="-261932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id-ID" sz="1500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b</a:t>
            </a:r>
            <a:r>
              <a:rPr lang="id-ID" sz="1500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. </a:t>
            </a:r>
            <a:r>
              <a:rPr lang="id-ID" sz="22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Besarnya populasi</a:t>
            </a:r>
            <a:r>
              <a:rPr lang="en-US" sz="22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22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siswa</a:t>
            </a:r>
            <a:r>
              <a:rPr lang="en-US" sz="22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, guru, </a:t>
            </a:r>
            <a:r>
              <a:rPr lang="en-US" sz="22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dan</a:t>
            </a:r>
            <a:r>
              <a:rPr lang="en-US" sz="22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22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sekolah</a:t>
            </a:r>
            <a:r>
              <a:rPr lang="id-ID" sz="22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yang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tersebar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di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seluruh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Indonesia</a:t>
            </a:r>
            <a:endParaRPr lang="id-ID" sz="1500" dirty="0">
              <a:latin typeface="Helvetica Neue" charset="0"/>
              <a:ea typeface="Helvetica Neue" charset="0"/>
              <a:cs typeface="Helvetica Neue" charset="0"/>
            </a:endParaRPr>
          </a:p>
          <a:p>
            <a:pPr marL="274632" indent="-52387" algn="just">
              <a:lnSpc>
                <a:spcPct val="100000"/>
              </a:lnSpc>
              <a:spcBef>
                <a:spcPts val="0"/>
              </a:spcBef>
              <a:buNone/>
            </a:pPr>
            <a:endParaRPr lang="id-ID" sz="1500" dirty="0">
              <a:latin typeface="Helvetica Neue" charset="0"/>
              <a:ea typeface="Helvetica Neue" charset="0"/>
              <a:cs typeface="Helvetica Neue" charset="0"/>
            </a:endParaRPr>
          </a:p>
          <a:p>
            <a:pPr marL="222245" indent="-222245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id-ID" sz="1500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c. </a:t>
            </a:r>
            <a:r>
              <a:rPr lang="en-US" sz="22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Membangun</a:t>
            </a:r>
            <a:r>
              <a:rPr lang="en-US" sz="22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22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sinergi</a:t>
            </a:r>
            <a:r>
              <a:rPr lang="en-US" sz="22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22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dan</a:t>
            </a:r>
            <a:r>
              <a:rPr lang="en-US" sz="22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id-ID" sz="22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tanggungjawab </a:t>
            </a:r>
            <a:r>
              <a:rPr lang="id-ID" sz="1500" dirty="0">
                <a:latin typeface="Helvetica Neue" charset="0"/>
                <a:ea typeface="Helvetica Neue" charset="0"/>
                <a:cs typeface="Helvetica Neue" charset="0"/>
              </a:rPr>
              <a:t>terhadap pendidikan karakter anak</a:t>
            </a:r>
          </a:p>
          <a:p>
            <a:pPr marL="222245" indent="-222245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id-ID" sz="1500" dirty="0">
                <a:latin typeface="Helvetica Neue" charset="0"/>
                <a:ea typeface="Helvetica Neue" charset="0"/>
                <a:cs typeface="Helvetica Neue" charset="0"/>
              </a:rPr>
              <a:t>    antara </a:t>
            </a:r>
            <a:r>
              <a:rPr lang="id-ID" sz="1500" b="1" dirty="0">
                <a:latin typeface="Helvetica Neue" charset="0"/>
                <a:ea typeface="Helvetica Neue" charset="0"/>
                <a:cs typeface="Helvetica Neue" charset="0"/>
              </a:rPr>
              <a:t>sekolah, orang tua dan masyarakat</a:t>
            </a:r>
          </a:p>
          <a:p>
            <a:pPr marL="222245" indent="-222245" algn="just">
              <a:lnSpc>
                <a:spcPct val="100000"/>
              </a:lnSpc>
              <a:spcBef>
                <a:spcPts val="0"/>
              </a:spcBef>
              <a:buNone/>
            </a:pPr>
            <a:endParaRPr lang="id-ID" sz="1500" dirty="0">
              <a:latin typeface="Helvetica Neue" charset="0"/>
              <a:ea typeface="Helvetica Neue" charset="0"/>
              <a:cs typeface="Helvetica Neue" charset="0"/>
            </a:endParaRPr>
          </a:p>
          <a:p>
            <a:pPr marL="274632" indent="-261932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id-ID" sz="1500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d. </a:t>
            </a:r>
            <a:r>
              <a:rPr lang="id-ID" sz="22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Tantangan globalisasi</a:t>
            </a:r>
            <a:endParaRPr lang="en-US" sz="2200" b="1" dirty="0">
              <a:solidFill>
                <a:srgbClr val="277AC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274632" indent="-261932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Helvetica Neue" charset="0"/>
                <a:ea typeface="Helvetica Neue" charset="0"/>
                <a:cs typeface="Helvetica Neue" charset="0"/>
              </a:rPr>
              <a:t>   </a:t>
            </a:r>
            <a:r>
              <a:rPr lang="en-US" sz="1507" dirty="0" err="1">
                <a:latin typeface="Helvetica Neue" charset="0"/>
                <a:ea typeface="Helvetica Neue" charset="0"/>
                <a:cs typeface="Helvetica Neue" charset="0"/>
              </a:rPr>
              <a:t>Memperkuat</a:t>
            </a:r>
            <a:r>
              <a:rPr lang="en-US" sz="1507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7" dirty="0" err="1">
                <a:latin typeface="Helvetica Neue" charset="0"/>
                <a:ea typeface="Helvetica Neue" charset="0"/>
                <a:cs typeface="Helvetica Neue" charset="0"/>
              </a:rPr>
              <a:t>kemampuan</a:t>
            </a:r>
            <a:r>
              <a:rPr lang="en-US" sz="1507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7" dirty="0" err="1">
                <a:latin typeface="Helvetica Neue" charset="0"/>
                <a:ea typeface="Helvetica Neue" charset="0"/>
                <a:cs typeface="Helvetica Neue" charset="0"/>
              </a:rPr>
              <a:t>beradaptasi</a:t>
            </a:r>
            <a:r>
              <a:rPr lang="en-US" sz="1507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7" dirty="0" err="1">
                <a:latin typeface="Helvetica Neue" charset="0"/>
                <a:ea typeface="Helvetica Neue" charset="0"/>
                <a:cs typeface="Helvetica Neue" charset="0"/>
              </a:rPr>
              <a:t>terhadap</a:t>
            </a:r>
            <a:r>
              <a:rPr lang="en-US" sz="1507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7" dirty="0" err="1">
                <a:latin typeface="Helvetica Neue" charset="0"/>
                <a:ea typeface="Helvetica Neue" charset="0"/>
                <a:cs typeface="Helvetica Neue" charset="0"/>
              </a:rPr>
              <a:t>perubahan</a:t>
            </a:r>
            <a:r>
              <a:rPr lang="en-US" sz="1507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7" dirty="0" err="1">
                <a:latin typeface="Helvetica Neue" charset="0"/>
                <a:ea typeface="Helvetica Neue" charset="0"/>
                <a:cs typeface="Helvetica Neue" charset="0"/>
              </a:rPr>
              <a:t>melalui</a:t>
            </a:r>
            <a:r>
              <a:rPr lang="en-US" sz="1507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7" dirty="0" err="1">
                <a:latin typeface="Helvetica Neue" charset="0"/>
                <a:ea typeface="Helvetica Neue" charset="0"/>
                <a:cs typeface="Helvetica Neue" charset="0"/>
              </a:rPr>
              <a:t>penumbuhan</a:t>
            </a:r>
            <a:r>
              <a:rPr lang="en-US" sz="1507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id-ID" sz="1507" dirty="0">
                <a:latin typeface="Helvetica Neue" charset="0"/>
                <a:ea typeface="Helvetica Neue" charset="0"/>
                <a:cs typeface="Helvetica Neue" charset="0"/>
              </a:rPr>
              <a:t>nilai-nilai </a:t>
            </a:r>
            <a:r>
              <a:rPr lang="id-ID" sz="1507" b="1" dirty="0">
                <a:latin typeface="Helvetica Neue" charset="0"/>
                <a:ea typeface="Helvetica Neue" charset="0"/>
                <a:cs typeface="Helvetica Neue" charset="0"/>
              </a:rPr>
              <a:t>religiusitas</a:t>
            </a:r>
            <a:r>
              <a:rPr lang="id-ID" sz="1507" dirty="0">
                <a:latin typeface="Helvetica Neue" charset="0"/>
                <a:ea typeface="Helvetica Neue" charset="0"/>
                <a:cs typeface="Helvetica Neue" charset="0"/>
              </a:rPr>
              <a:t> dan </a:t>
            </a:r>
            <a:r>
              <a:rPr lang="id-ID" sz="1507" b="1" dirty="0">
                <a:latin typeface="Helvetica Neue" charset="0"/>
                <a:ea typeface="Helvetica Neue" charset="0"/>
                <a:cs typeface="Helvetica Neue" charset="0"/>
              </a:rPr>
              <a:t>kearifan</a:t>
            </a:r>
            <a:r>
              <a:rPr lang="id-ID" sz="1507" dirty="0">
                <a:latin typeface="Helvetica Neue" charset="0"/>
                <a:ea typeface="Helvetica Neue" charset="0"/>
                <a:cs typeface="Helvetica Neue" charset="0"/>
              </a:rPr>
              <a:t> lokal bangsa</a:t>
            </a:r>
            <a:endParaRPr lang="en-US" sz="1507" dirty="0">
              <a:latin typeface="Helvetica Neue" charset="0"/>
              <a:ea typeface="Helvetica Neue" charset="0"/>
              <a:cs typeface="Helvetica Neue" charset="0"/>
            </a:endParaRPr>
          </a:p>
          <a:p>
            <a:pPr marL="274632" indent="-261932" algn="just">
              <a:lnSpc>
                <a:spcPct val="100000"/>
              </a:lnSpc>
              <a:spcBef>
                <a:spcPts val="0"/>
              </a:spcBef>
              <a:buNone/>
            </a:pPr>
            <a:endParaRPr lang="en-US" sz="1467" b="1" dirty="0">
              <a:solidFill>
                <a:srgbClr val="277AC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274632" indent="-261932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507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e. </a:t>
            </a:r>
            <a:r>
              <a:rPr lang="en-US" sz="22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Terbatasnya</a:t>
            </a:r>
            <a:r>
              <a:rPr lang="en-US" sz="22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p</a:t>
            </a:r>
            <a:r>
              <a:rPr lang="id-ID" sz="22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endampingan orang tua</a:t>
            </a:r>
          </a:p>
          <a:p>
            <a:pPr marL="274632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Perlu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peningkatan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kualitas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hubungan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orang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tua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dengan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anak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di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rumah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dan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lingkungannya</a:t>
            </a:r>
            <a:endParaRPr lang="id-ID" sz="1500" dirty="0">
              <a:latin typeface="Helvetica Neue" charset="0"/>
              <a:ea typeface="Helvetica Neue" charset="0"/>
              <a:cs typeface="Helvetica Neue" charset="0"/>
            </a:endParaRPr>
          </a:p>
          <a:p>
            <a:pPr marL="274632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id-ID" sz="1500" dirty="0">
              <a:latin typeface="Helvetica Neue" charset="0"/>
              <a:ea typeface="Helvetica Neue" charset="0"/>
              <a:cs typeface="Helvetica Neue" charset="0"/>
            </a:endParaRPr>
          </a:p>
          <a:p>
            <a:pPr marL="1270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id-ID" sz="1500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f.  </a:t>
            </a:r>
            <a:r>
              <a:rPr lang="id-ID" sz="22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Ket</a:t>
            </a:r>
            <a:r>
              <a:rPr lang="en-US" sz="22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erbatasan</a:t>
            </a:r>
            <a:r>
              <a:rPr lang="id-ID" sz="22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22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sarana</a:t>
            </a:r>
            <a:r>
              <a:rPr lang="en-US" sz="22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22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belajar</a:t>
            </a:r>
            <a:r>
              <a:rPr lang="en-US" sz="22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22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dan</a:t>
            </a:r>
            <a:r>
              <a:rPr lang="en-US" sz="22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22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infrastruktur</a:t>
            </a:r>
            <a:endParaRPr lang="id-ID" sz="1500" dirty="0">
              <a:latin typeface="Helvetica Neue" charset="0"/>
              <a:ea typeface="Helvetica Neue" charset="0"/>
              <a:cs typeface="Helvetica Neue" charset="0"/>
            </a:endParaRPr>
          </a:p>
          <a:p>
            <a:pPr marL="274632" indent="-52387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id-ID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Keterbatasan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pr</a:t>
            </a:r>
            <a:r>
              <a:rPr lang="id-ID" sz="1500" dirty="0">
                <a:latin typeface="Helvetica Neue" charset="0"/>
                <a:ea typeface="Helvetica Neue" charset="0"/>
                <a:cs typeface="Helvetica Neue" charset="0"/>
              </a:rPr>
              <a:t>asana dan sarana sekolah,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aksesibilitas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dan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id-ID" sz="1500" dirty="0">
                <a:latin typeface="Helvetica Neue" charset="0"/>
                <a:ea typeface="Helvetica Neue" charset="0"/>
                <a:cs typeface="Helvetica Neue" charset="0"/>
              </a:rPr>
              <a:t>sarana transportasi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ke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sekolah</a:t>
            </a:r>
            <a:r>
              <a:rPr lang="id-ID" sz="1500" dirty="0">
                <a:latin typeface="Helvetica Neue" charset="0"/>
                <a:ea typeface="Helvetica Neue" charset="0"/>
                <a:cs typeface="Helvetica Neue" charset="0"/>
              </a:rPr>
              <a:t> (jalur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lembah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,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hutan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, </a:t>
            </a:r>
            <a:r>
              <a:rPr lang="id-ID" sz="1500" dirty="0">
                <a:latin typeface="Helvetica Neue" charset="0"/>
                <a:ea typeface="Helvetica Neue" charset="0"/>
                <a:cs typeface="Helvetica Neue" charset="0"/>
              </a:rPr>
              <a:t>sungai,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dan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laut</a:t>
            </a:r>
            <a:r>
              <a:rPr lang="id-ID" sz="1500" dirty="0">
                <a:latin typeface="Helvetica Neue" charset="0"/>
                <a:ea typeface="Helvetica Neue" charset="0"/>
                <a:cs typeface="Helvetica Neue" charset="0"/>
              </a:rPr>
              <a:t>), sehingga PPK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perlu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id-ID" sz="1500" b="1" dirty="0">
                <a:latin typeface="Helvetica Neue" charset="0"/>
                <a:ea typeface="Helvetica Neue" charset="0"/>
                <a:cs typeface="Helvetica Neue" charset="0"/>
              </a:rPr>
              <a:t>diimplementasikan bertahap</a:t>
            </a:r>
            <a:r>
              <a:rPr lang="id-ID" sz="1500" dirty="0">
                <a:latin typeface="Helvetica Neue" charset="0"/>
                <a:ea typeface="Helvetica Neue" charset="0"/>
                <a:cs typeface="Helvetica Neue" charset="0"/>
              </a:rPr>
              <a:t>.</a:t>
            </a:r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350" y="364827"/>
            <a:ext cx="1968964" cy="76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219858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4"/>
          <p:cNvSpPr txBox="1">
            <a:spLocks/>
          </p:cNvSpPr>
          <p:nvPr/>
        </p:nvSpPr>
        <p:spPr>
          <a:xfrm>
            <a:off x="4591971" y="1934585"/>
            <a:ext cx="3330948" cy="4542415"/>
          </a:xfrm>
          <a:prstGeom prst="rect">
            <a:avLst/>
          </a:prstGeom>
          <a:noFill/>
        </p:spPr>
        <p:txBody>
          <a:bodyPr lIns="91440" tIns="45720" rIns="91440" bIns="45720" rtlCol="0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3347" indent="-133347"/>
            <a:r>
              <a:rPr lang="en-US" sz="1600" dirty="0" err="1">
                <a:latin typeface="Arial Narrow" pitchFamily="34" charset="0"/>
                <a:cs typeface="Century Gothic"/>
              </a:rPr>
              <a:t>Peringkat</a:t>
            </a:r>
            <a:r>
              <a:rPr lang="en-US" sz="1600" dirty="0">
                <a:latin typeface="Arial Narrow" pitchFamily="34" charset="0"/>
                <a:cs typeface="Century Gothic"/>
              </a:rPr>
              <a:t> </a:t>
            </a:r>
            <a:r>
              <a:rPr lang="en-US" sz="1600" dirty="0" err="1">
                <a:latin typeface="Arial Narrow" pitchFamily="34" charset="0"/>
                <a:cs typeface="Century Gothic"/>
              </a:rPr>
              <a:t>Indeks</a:t>
            </a:r>
            <a:r>
              <a:rPr lang="en-US" sz="1600" dirty="0">
                <a:latin typeface="Arial Narrow" pitchFamily="34" charset="0"/>
                <a:cs typeface="Century Gothic"/>
              </a:rPr>
              <a:t> </a:t>
            </a:r>
            <a:r>
              <a:rPr lang="en-US" sz="1600" dirty="0" err="1">
                <a:latin typeface="Arial Narrow" pitchFamily="34" charset="0"/>
                <a:cs typeface="Century Gothic"/>
              </a:rPr>
              <a:t>Daya</a:t>
            </a:r>
            <a:r>
              <a:rPr lang="en-US" sz="1600" dirty="0">
                <a:latin typeface="Arial Narrow" pitchFamily="34" charset="0"/>
                <a:cs typeface="Century Gothic"/>
              </a:rPr>
              <a:t> </a:t>
            </a:r>
            <a:r>
              <a:rPr lang="en-US" sz="1600" dirty="0" err="1">
                <a:latin typeface="Arial Narrow" pitchFamily="34" charset="0"/>
                <a:cs typeface="Century Gothic"/>
              </a:rPr>
              <a:t>Saing</a:t>
            </a:r>
            <a:r>
              <a:rPr lang="en-US" sz="1600" dirty="0">
                <a:latin typeface="Arial Narrow" pitchFamily="34" charset="0"/>
                <a:cs typeface="Century Gothic"/>
              </a:rPr>
              <a:t> Global: </a:t>
            </a:r>
            <a:r>
              <a:rPr lang="en-US" sz="1600" b="1" dirty="0">
                <a:solidFill>
                  <a:srgbClr val="FF0000"/>
                </a:solidFill>
                <a:latin typeface="Arial Narrow" pitchFamily="34" charset="0"/>
                <a:cs typeface="Century Gothic"/>
              </a:rPr>
              <a:t>41</a:t>
            </a:r>
            <a:r>
              <a:rPr lang="en-US" sz="1600" dirty="0">
                <a:solidFill>
                  <a:schemeClr val="accent2"/>
                </a:solidFill>
                <a:latin typeface="Arial Narrow" pitchFamily="34" charset="0"/>
                <a:cs typeface="Century Gothic"/>
              </a:rPr>
              <a:t> </a:t>
            </a:r>
            <a:r>
              <a:rPr lang="en-US" sz="1600" dirty="0" err="1">
                <a:latin typeface="Arial Narrow" pitchFamily="34" charset="0"/>
                <a:cs typeface="Century Gothic"/>
              </a:rPr>
              <a:t>dari</a:t>
            </a:r>
            <a:r>
              <a:rPr lang="en-US" sz="1600" dirty="0">
                <a:latin typeface="Arial Narrow" pitchFamily="34" charset="0"/>
                <a:cs typeface="Century Gothic"/>
              </a:rPr>
              <a:t> 138 Negara (WEF, 2016)</a:t>
            </a:r>
            <a:r>
              <a:rPr lang="en-US" sz="1600" noProof="1">
                <a:latin typeface="Arial Narrow" pitchFamily="34" charset="0"/>
                <a:ea typeface="Tahoma" pitchFamily="34" charset="0"/>
                <a:cs typeface="Century Gothic"/>
              </a:rPr>
              <a:t> </a:t>
            </a:r>
          </a:p>
          <a:p>
            <a:pPr marL="133347" indent="-133347"/>
            <a:r>
              <a:rPr lang="en-US" sz="1600" dirty="0" err="1">
                <a:latin typeface="Arial Narrow" pitchFamily="34" charset="0"/>
                <a:cs typeface="Century Gothic"/>
              </a:rPr>
              <a:t>Indeks</a:t>
            </a:r>
            <a:r>
              <a:rPr lang="en-US" sz="1600" dirty="0">
                <a:latin typeface="Arial Narrow" pitchFamily="34" charset="0"/>
                <a:cs typeface="Century Gothic"/>
              </a:rPr>
              <a:t> </a:t>
            </a:r>
            <a:r>
              <a:rPr lang="en-US" sz="1600" dirty="0" err="1">
                <a:latin typeface="Arial Narrow" pitchFamily="34" charset="0"/>
                <a:cs typeface="Century Gothic"/>
              </a:rPr>
              <a:t>Persepsi</a:t>
            </a:r>
            <a:r>
              <a:rPr lang="en-US" sz="1600" dirty="0">
                <a:latin typeface="Arial Narrow" pitchFamily="34" charset="0"/>
                <a:cs typeface="Century Gothic"/>
              </a:rPr>
              <a:t> </a:t>
            </a:r>
            <a:r>
              <a:rPr lang="en-US" sz="1600" dirty="0" err="1">
                <a:latin typeface="Arial Narrow" pitchFamily="34" charset="0"/>
                <a:cs typeface="Century Gothic"/>
              </a:rPr>
              <a:t>Korupsi</a:t>
            </a:r>
            <a:r>
              <a:rPr lang="en-US" sz="1600" dirty="0">
                <a:latin typeface="Arial Narrow" pitchFamily="34" charset="0"/>
                <a:cs typeface="Century Gothic"/>
              </a:rPr>
              <a:t> Indonesia, </a:t>
            </a:r>
            <a:r>
              <a:rPr lang="en-US" sz="1600" dirty="0" err="1">
                <a:latin typeface="Arial Narrow" pitchFamily="34" charset="0"/>
                <a:cs typeface="Century Gothic"/>
              </a:rPr>
              <a:t>peringkat</a:t>
            </a:r>
            <a:r>
              <a:rPr lang="en-US" sz="1600" dirty="0">
                <a:latin typeface="Arial Narrow" pitchFamily="34" charset="0"/>
                <a:cs typeface="Century Gothic"/>
              </a:rPr>
              <a:t> ke-</a:t>
            </a:r>
            <a:r>
              <a:rPr lang="en-US" sz="1600" b="1" dirty="0">
                <a:solidFill>
                  <a:srgbClr val="FF0000"/>
                </a:solidFill>
                <a:latin typeface="Arial Narrow" pitchFamily="34" charset="0"/>
                <a:cs typeface="Century Gothic"/>
              </a:rPr>
              <a:t>88</a:t>
            </a:r>
            <a:r>
              <a:rPr lang="en-US" sz="1600" dirty="0">
                <a:solidFill>
                  <a:srgbClr val="FF0000"/>
                </a:solidFill>
                <a:latin typeface="Arial Narrow" pitchFamily="34" charset="0"/>
                <a:cs typeface="Century Gothic"/>
              </a:rPr>
              <a:t> </a:t>
            </a:r>
            <a:r>
              <a:rPr lang="en-US" sz="1600" dirty="0">
                <a:latin typeface="Arial Narrow" pitchFamily="34" charset="0"/>
                <a:cs typeface="Century Gothic"/>
              </a:rPr>
              <a:t>(</a:t>
            </a:r>
            <a:r>
              <a:rPr lang="en-GB" sz="1600" dirty="0">
                <a:latin typeface="Arial Narrow" pitchFamily="34" charset="0"/>
              </a:rPr>
              <a:t>Transparency International, </a:t>
            </a:r>
            <a:r>
              <a:rPr lang="en-US" sz="1600" dirty="0">
                <a:latin typeface="Arial Narrow" pitchFamily="34" charset="0"/>
                <a:cs typeface="Century Gothic"/>
              </a:rPr>
              <a:t>2015), naik </a:t>
            </a:r>
            <a:r>
              <a:rPr lang="en-US" sz="1600" dirty="0" err="1">
                <a:latin typeface="Arial Narrow" pitchFamily="34" charset="0"/>
                <a:cs typeface="Century Gothic"/>
              </a:rPr>
              <a:t>dari</a:t>
            </a:r>
            <a:r>
              <a:rPr lang="en-US" sz="1600" dirty="0">
                <a:latin typeface="Arial Narrow" pitchFamily="34" charset="0"/>
                <a:cs typeface="Century Gothic"/>
              </a:rPr>
              <a:t> </a:t>
            </a:r>
            <a:r>
              <a:rPr lang="en-US" sz="1600" dirty="0" err="1">
                <a:latin typeface="Arial Narrow" pitchFamily="34" charset="0"/>
                <a:cs typeface="Century Gothic"/>
              </a:rPr>
              <a:t>tahun</a:t>
            </a:r>
            <a:r>
              <a:rPr lang="en-US" sz="1600" dirty="0">
                <a:latin typeface="Arial Narrow" pitchFamily="34" charset="0"/>
                <a:cs typeface="Century Gothic"/>
              </a:rPr>
              <a:t> 2014 yang </a:t>
            </a:r>
            <a:r>
              <a:rPr lang="en-US" sz="1600" dirty="0" err="1">
                <a:latin typeface="Arial Narrow" pitchFamily="34" charset="0"/>
                <a:cs typeface="Century Gothic"/>
              </a:rPr>
              <a:t>berada</a:t>
            </a:r>
            <a:r>
              <a:rPr lang="en-US" sz="1600" dirty="0">
                <a:latin typeface="Arial Narrow" pitchFamily="34" charset="0"/>
                <a:cs typeface="Century Gothic"/>
              </a:rPr>
              <a:t> di </a:t>
            </a:r>
            <a:r>
              <a:rPr lang="en-US" sz="1600" dirty="0" err="1">
                <a:latin typeface="Arial Narrow" pitchFamily="34" charset="0"/>
                <a:cs typeface="Century Gothic"/>
              </a:rPr>
              <a:t>peringkat</a:t>
            </a:r>
            <a:r>
              <a:rPr lang="en-US" sz="1600" dirty="0">
                <a:latin typeface="Arial Narrow" pitchFamily="34" charset="0"/>
                <a:cs typeface="Century Gothic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Arial Narrow" pitchFamily="34" charset="0"/>
                <a:cs typeface="Century Gothic"/>
              </a:rPr>
              <a:t>107</a:t>
            </a:r>
            <a:endParaRPr lang="en-US" sz="1600" noProof="1">
              <a:latin typeface="Arial Narrow" pitchFamily="34" charset="0"/>
              <a:ea typeface="Tahoma" pitchFamily="34" charset="0"/>
              <a:cs typeface="Century Gothic"/>
            </a:endParaRPr>
          </a:p>
          <a:p>
            <a:pPr marL="133347" indent="-133347"/>
            <a:r>
              <a:rPr lang="en-US" sz="1600" dirty="0" err="1">
                <a:latin typeface="Arial Narrow" pitchFamily="34" charset="0"/>
                <a:cs typeface="Century Gothic"/>
              </a:rPr>
              <a:t>Penduduk</a:t>
            </a:r>
            <a:r>
              <a:rPr lang="en-US" sz="1600" dirty="0">
                <a:latin typeface="Arial Narrow" pitchFamily="34" charset="0"/>
                <a:cs typeface="Century Gothic"/>
              </a:rPr>
              <a:t> </a:t>
            </a:r>
            <a:r>
              <a:rPr lang="en-US" sz="1600" dirty="0" err="1">
                <a:latin typeface="Arial Narrow" pitchFamily="34" charset="0"/>
                <a:cs typeface="Century Gothic"/>
              </a:rPr>
              <a:t>miskin</a:t>
            </a:r>
            <a:r>
              <a:rPr lang="en-US" sz="1600" dirty="0">
                <a:latin typeface="Arial Narrow" pitchFamily="34" charset="0"/>
                <a:cs typeface="Century Gothic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Arial Narrow" pitchFamily="34" charset="0"/>
                <a:cs typeface="Century Gothic"/>
              </a:rPr>
              <a:t>10,86% </a:t>
            </a:r>
            <a:r>
              <a:rPr lang="en-US" sz="1600" dirty="0" err="1">
                <a:latin typeface="Arial Narrow" pitchFamily="34" charset="0"/>
                <a:cs typeface="Century Gothic"/>
              </a:rPr>
              <a:t>sebesar</a:t>
            </a:r>
            <a:r>
              <a:rPr lang="en-US" sz="1600" dirty="0">
                <a:latin typeface="Arial Narrow" pitchFamily="34" charset="0"/>
                <a:cs typeface="Century Gothic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Arial Narrow" pitchFamily="34" charset="0"/>
                <a:cs typeface="Century Gothic"/>
              </a:rPr>
              <a:t>28,01</a:t>
            </a:r>
            <a:r>
              <a:rPr lang="en-US" sz="1600" dirty="0">
                <a:latin typeface="Arial Narrow" pitchFamily="34" charset="0"/>
                <a:cs typeface="Century Gothic"/>
              </a:rPr>
              <a:t> </a:t>
            </a:r>
            <a:r>
              <a:rPr lang="en-US" sz="1600" dirty="0" err="1">
                <a:latin typeface="Arial Narrow" pitchFamily="34" charset="0"/>
                <a:cs typeface="Century Gothic"/>
              </a:rPr>
              <a:t>juta</a:t>
            </a:r>
            <a:r>
              <a:rPr lang="en-US" sz="1600" dirty="0">
                <a:latin typeface="Arial Narrow" pitchFamily="34" charset="0"/>
                <a:cs typeface="Century Gothic"/>
              </a:rPr>
              <a:t> </a:t>
            </a:r>
            <a:r>
              <a:rPr lang="en-US" sz="1600" dirty="0" err="1">
                <a:latin typeface="Arial Narrow" pitchFamily="34" charset="0"/>
                <a:cs typeface="Century Gothic"/>
              </a:rPr>
              <a:t>jiwa</a:t>
            </a:r>
            <a:r>
              <a:rPr lang="en-US" sz="1600" dirty="0">
                <a:latin typeface="Arial Narrow" pitchFamily="34" charset="0"/>
                <a:cs typeface="Century Gothic"/>
              </a:rPr>
              <a:t> (BPS, 2016), </a:t>
            </a:r>
            <a:r>
              <a:rPr lang="en-US" sz="1600" dirty="0" err="1">
                <a:latin typeface="Arial Narrow" pitchFamily="34" charset="0"/>
                <a:cs typeface="Century Gothic"/>
              </a:rPr>
              <a:t>turun</a:t>
            </a:r>
            <a:r>
              <a:rPr lang="en-US" sz="1600" dirty="0">
                <a:latin typeface="Arial Narrow" pitchFamily="34" charset="0"/>
                <a:cs typeface="Century Gothic"/>
              </a:rPr>
              <a:t> </a:t>
            </a:r>
            <a:r>
              <a:rPr lang="en-US" sz="1600" dirty="0" err="1">
                <a:latin typeface="Arial Narrow" pitchFamily="34" charset="0"/>
                <a:cs typeface="Century Gothic"/>
              </a:rPr>
              <a:t>dari</a:t>
            </a:r>
            <a:r>
              <a:rPr lang="en-US" sz="1600" dirty="0">
                <a:latin typeface="Arial Narrow" pitchFamily="34" charset="0"/>
                <a:cs typeface="Century Gothic"/>
              </a:rPr>
              <a:t> </a:t>
            </a:r>
            <a:r>
              <a:rPr lang="en-US" sz="1600" dirty="0" err="1">
                <a:latin typeface="Arial Narrow" pitchFamily="34" charset="0"/>
                <a:cs typeface="Century Gothic"/>
              </a:rPr>
              <a:t>tahun</a:t>
            </a:r>
            <a:r>
              <a:rPr lang="en-US" sz="1600" dirty="0">
                <a:latin typeface="Arial Narrow" pitchFamily="34" charset="0"/>
                <a:cs typeface="Century Gothic"/>
              </a:rPr>
              <a:t> 2015 yang </a:t>
            </a:r>
            <a:r>
              <a:rPr lang="en-US" sz="1600" dirty="0" err="1">
                <a:latin typeface="Arial Narrow" pitchFamily="34" charset="0"/>
                <a:cs typeface="Century Gothic"/>
              </a:rPr>
              <a:t>berjumlah</a:t>
            </a:r>
            <a:r>
              <a:rPr lang="en-US" sz="1600" dirty="0">
                <a:latin typeface="Arial Narrow" pitchFamily="34" charset="0"/>
                <a:cs typeface="Century Gothic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Arial Narrow" pitchFamily="34" charset="0"/>
                <a:cs typeface="Century Gothic"/>
              </a:rPr>
              <a:t>11,22%</a:t>
            </a:r>
            <a:r>
              <a:rPr lang="en-US" sz="1600" dirty="0">
                <a:latin typeface="Arial Narrow" pitchFamily="34" charset="0"/>
                <a:cs typeface="Century Gothic"/>
              </a:rPr>
              <a:t> </a:t>
            </a:r>
            <a:r>
              <a:rPr lang="en-US" sz="1600" dirty="0" err="1">
                <a:latin typeface="Arial Narrow" pitchFamily="34" charset="0"/>
                <a:cs typeface="Century Gothic"/>
              </a:rPr>
              <a:t>sebesar</a:t>
            </a:r>
            <a:r>
              <a:rPr lang="en-US" sz="1600" dirty="0">
                <a:latin typeface="Arial Narrow" pitchFamily="34" charset="0"/>
                <a:cs typeface="Century Gothic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Arial Narrow" pitchFamily="34" charset="0"/>
                <a:cs typeface="Century Gothic"/>
              </a:rPr>
              <a:t>28,59</a:t>
            </a:r>
            <a:r>
              <a:rPr lang="en-US" sz="1600" dirty="0">
                <a:latin typeface="Arial Narrow" pitchFamily="34" charset="0"/>
                <a:cs typeface="Century Gothic"/>
              </a:rPr>
              <a:t> </a:t>
            </a:r>
            <a:r>
              <a:rPr lang="en-US" sz="1600" dirty="0" err="1">
                <a:latin typeface="Arial Narrow" pitchFamily="34" charset="0"/>
                <a:cs typeface="Century Gothic"/>
              </a:rPr>
              <a:t>juta</a:t>
            </a:r>
            <a:r>
              <a:rPr lang="en-US" sz="1600" dirty="0">
                <a:latin typeface="Arial Narrow" pitchFamily="34" charset="0"/>
                <a:cs typeface="Century Gothic"/>
              </a:rPr>
              <a:t> </a:t>
            </a:r>
            <a:r>
              <a:rPr lang="en-US" sz="1600" dirty="0" err="1">
                <a:latin typeface="Arial Narrow" pitchFamily="34" charset="0"/>
                <a:cs typeface="Century Gothic"/>
              </a:rPr>
              <a:t>jiwa</a:t>
            </a:r>
            <a:r>
              <a:rPr lang="en-US" sz="1600" dirty="0">
                <a:latin typeface="Arial Narrow" pitchFamily="34" charset="0"/>
                <a:cs typeface="Century Gothic"/>
              </a:rPr>
              <a:t>.</a:t>
            </a:r>
            <a:endParaRPr lang="en-US" sz="1600" noProof="1">
              <a:latin typeface="Arial Narrow" pitchFamily="34" charset="0"/>
              <a:ea typeface="Tahoma" pitchFamily="34" charset="0"/>
              <a:cs typeface="Century Gothic"/>
            </a:endParaRPr>
          </a:p>
          <a:p>
            <a:pPr marL="133347" indent="-133347"/>
            <a:r>
              <a:rPr lang="id-ID" sz="1600" dirty="0">
                <a:latin typeface="Arial Narrow" pitchFamily="34" charset="0"/>
                <a:ea typeface="Tahoma" panose="020B0604030504040204" pitchFamily="34" charset="0"/>
                <a:cs typeface="Century Gothic"/>
              </a:rPr>
              <a:t>Pertumbuhan ekonomi sebesar </a:t>
            </a:r>
            <a:r>
              <a:rPr lang="id-ID" sz="1600" b="1" dirty="0">
                <a:solidFill>
                  <a:srgbClr val="FF0000"/>
                </a:solidFill>
                <a:latin typeface="Arial Narrow" pitchFamily="34" charset="0"/>
                <a:ea typeface="Tahoma" panose="020B0604030504040204" pitchFamily="34" charset="0"/>
                <a:cs typeface="Century Gothic"/>
              </a:rPr>
              <a:t>4,8% - 5,1</a:t>
            </a:r>
            <a:r>
              <a:rPr lang="en-GB" sz="1600" b="1" dirty="0">
                <a:solidFill>
                  <a:srgbClr val="FF0000"/>
                </a:solidFill>
                <a:latin typeface="Arial Narrow" pitchFamily="34" charset="0"/>
                <a:ea typeface="Tahoma" panose="020B0604030504040204" pitchFamily="34" charset="0"/>
                <a:cs typeface="Century Gothic"/>
              </a:rPr>
              <a:t>8</a:t>
            </a:r>
            <a:r>
              <a:rPr lang="id-ID" sz="1600" b="1" dirty="0">
                <a:solidFill>
                  <a:srgbClr val="FF0000"/>
                </a:solidFill>
                <a:latin typeface="Arial Narrow" pitchFamily="34" charset="0"/>
                <a:ea typeface="Tahoma" panose="020B0604030504040204" pitchFamily="34" charset="0"/>
                <a:cs typeface="Century Gothic"/>
              </a:rPr>
              <a:t>%</a:t>
            </a:r>
            <a:r>
              <a:rPr lang="en-GB" sz="1600" b="1" dirty="0">
                <a:solidFill>
                  <a:srgbClr val="FF0000"/>
                </a:solidFill>
                <a:latin typeface="Arial Narrow" pitchFamily="34" charset="0"/>
                <a:ea typeface="Tahoma" panose="020B0604030504040204" pitchFamily="34" charset="0"/>
                <a:cs typeface="Century Gothic"/>
              </a:rPr>
              <a:t> </a:t>
            </a:r>
            <a:r>
              <a:rPr lang="en-GB" sz="1600" dirty="0">
                <a:latin typeface="Arial Narrow" pitchFamily="34" charset="0"/>
                <a:ea typeface="Tahoma" panose="020B0604030504040204" pitchFamily="34" charset="0"/>
                <a:cs typeface="Century Gothic"/>
              </a:rPr>
              <a:t>(BBC, 2016)</a:t>
            </a:r>
            <a:endParaRPr lang="en-US" sz="1600" dirty="0">
              <a:latin typeface="Arial Narrow" pitchFamily="34" charset="0"/>
              <a:cs typeface="Century Gothic"/>
            </a:endParaRPr>
          </a:p>
          <a:p>
            <a:pPr marL="133347" indent="-133347"/>
            <a:r>
              <a:rPr lang="en-US" sz="1600" dirty="0" err="1">
                <a:latin typeface="Arial Narrow" pitchFamily="34" charset="0"/>
                <a:cs typeface="Century Gothic"/>
              </a:rPr>
              <a:t>Indeks</a:t>
            </a:r>
            <a:r>
              <a:rPr lang="en-US" sz="1600" dirty="0">
                <a:latin typeface="Arial Narrow" pitchFamily="34" charset="0"/>
                <a:cs typeface="Century Gothic"/>
              </a:rPr>
              <a:t> </a:t>
            </a:r>
            <a:r>
              <a:rPr lang="en-US" sz="1600" dirty="0" err="1">
                <a:latin typeface="Arial Narrow" pitchFamily="34" charset="0"/>
                <a:cs typeface="Century Gothic"/>
              </a:rPr>
              <a:t>Kebahagiaan</a:t>
            </a:r>
            <a:r>
              <a:rPr lang="en-US" sz="1600" dirty="0">
                <a:latin typeface="Arial Narrow" pitchFamily="34" charset="0"/>
                <a:cs typeface="Century Gothic"/>
              </a:rPr>
              <a:t>: </a:t>
            </a:r>
            <a:r>
              <a:rPr lang="en-US" sz="1600" dirty="0" err="1">
                <a:latin typeface="Arial Narrow" pitchFamily="34" charset="0"/>
                <a:cs typeface="Century Gothic"/>
              </a:rPr>
              <a:t>survei</a:t>
            </a:r>
            <a:r>
              <a:rPr lang="en-US" sz="1600" dirty="0">
                <a:latin typeface="Arial Narrow" pitchFamily="34" charset="0"/>
                <a:cs typeface="Century Gothic"/>
              </a:rPr>
              <a:t> BPS </a:t>
            </a:r>
            <a:r>
              <a:rPr lang="en-US" sz="1600" dirty="0" err="1">
                <a:latin typeface="Arial Narrow" pitchFamily="34" charset="0"/>
                <a:cs typeface="Century Gothic"/>
              </a:rPr>
              <a:t>tahun</a:t>
            </a:r>
            <a:r>
              <a:rPr lang="en-US" sz="1600" dirty="0">
                <a:latin typeface="Arial Narrow" pitchFamily="34" charset="0"/>
                <a:cs typeface="Century Gothic"/>
              </a:rPr>
              <a:t> 2014 </a:t>
            </a:r>
            <a:r>
              <a:rPr lang="en-US" sz="1600" dirty="0" err="1">
                <a:latin typeface="Arial Narrow" pitchFamily="34" charset="0"/>
                <a:cs typeface="Century Gothic"/>
              </a:rPr>
              <a:t>sebesar</a:t>
            </a:r>
            <a:r>
              <a:rPr lang="en-US" sz="1600" dirty="0">
                <a:latin typeface="Arial Narrow" pitchFamily="34" charset="0"/>
                <a:cs typeface="Century Gothic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Arial Narrow" pitchFamily="34" charset="0"/>
                <a:cs typeface="Century Gothic"/>
              </a:rPr>
              <a:t>68,28 </a:t>
            </a:r>
            <a:r>
              <a:rPr lang="en-US" sz="1600" dirty="0" err="1">
                <a:latin typeface="Arial Narrow" pitchFamily="34" charset="0"/>
                <a:cs typeface="Century Gothic"/>
              </a:rPr>
              <a:t>pada</a:t>
            </a:r>
            <a:r>
              <a:rPr lang="en-US" sz="1600" dirty="0">
                <a:latin typeface="Arial Narrow" pitchFamily="34" charset="0"/>
                <a:cs typeface="Century Gothic"/>
              </a:rPr>
              <a:t> </a:t>
            </a:r>
            <a:r>
              <a:rPr lang="en-US" sz="1600" dirty="0" err="1">
                <a:latin typeface="Arial Narrow" pitchFamily="34" charset="0"/>
                <a:cs typeface="Century Gothic"/>
              </a:rPr>
              <a:t>skala</a:t>
            </a:r>
            <a:r>
              <a:rPr lang="en-US" sz="1600" dirty="0">
                <a:latin typeface="Arial Narrow" pitchFamily="34" charset="0"/>
                <a:cs typeface="Century Gothic"/>
              </a:rPr>
              <a:t> 0-100, </a:t>
            </a:r>
            <a:r>
              <a:rPr lang="en-US" sz="1600" dirty="0" err="1">
                <a:latin typeface="Arial Narrow" pitchFamily="34" charset="0"/>
                <a:cs typeface="Century Gothic"/>
              </a:rPr>
              <a:t>Indeks</a:t>
            </a:r>
            <a:r>
              <a:rPr lang="en-US" sz="1600" dirty="0">
                <a:latin typeface="Arial Narrow" pitchFamily="34" charset="0"/>
                <a:cs typeface="Century Gothic"/>
              </a:rPr>
              <a:t> </a:t>
            </a:r>
            <a:r>
              <a:rPr lang="en-US" sz="1600" dirty="0" err="1">
                <a:latin typeface="Arial Narrow" pitchFamily="34" charset="0"/>
                <a:cs typeface="Century Gothic"/>
              </a:rPr>
              <a:t>Kebahagiaan</a:t>
            </a:r>
            <a:r>
              <a:rPr lang="en-US" sz="1600" dirty="0">
                <a:latin typeface="Arial Narrow" pitchFamily="34" charset="0"/>
                <a:cs typeface="Century Gothic"/>
              </a:rPr>
              <a:t> </a:t>
            </a:r>
            <a:r>
              <a:rPr lang="en-US" sz="1600" dirty="0" err="1">
                <a:latin typeface="Arial Narrow" pitchFamily="34" charset="0"/>
                <a:cs typeface="Century Gothic"/>
              </a:rPr>
              <a:t>Dunia</a:t>
            </a:r>
            <a:r>
              <a:rPr lang="en-US" sz="1600" dirty="0">
                <a:latin typeface="Arial Narrow" pitchFamily="34" charset="0"/>
                <a:cs typeface="Century Gothic"/>
              </a:rPr>
              <a:t> </a:t>
            </a:r>
            <a:r>
              <a:rPr lang="en-US" sz="1600" dirty="0" err="1">
                <a:latin typeface="Arial Narrow" pitchFamily="34" charset="0"/>
                <a:cs typeface="Century Gothic"/>
              </a:rPr>
              <a:t>peringkat</a:t>
            </a:r>
            <a:r>
              <a:rPr lang="en-US" sz="1600" dirty="0">
                <a:latin typeface="Arial Narrow" pitchFamily="34" charset="0"/>
                <a:cs typeface="Century Gothic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Arial Narrow" pitchFamily="34" charset="0"/>
                <a:cs typeface="Century Gothic"/>
              </a:rPr>
              <a:t>79 </a:t>
            </a:r>
            <a:r>
              <a:rPr lang="en-US" sz="1600" dirty="0" err="1">
                <a:latin typeface="Arial Narrow" pitchFamily="34" charset="0"/>
                <a:cs typeface="Century Gothic"/>
              </a:rPr>
              <a:t>dari</a:t>
            </a:r>
            <a:r>
              <a:rPr lang="en-US" sz="1600" dirty="0">
                <a:latin typeface="Arial Narrow" pitchFamily="34" charset="0"/>
                <a:cs typeface="Century Gothic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Arial Narrow" pitchFamily="34" charset="0"/>
                <a:cs typeface="Century Gothic"/>
              </a:rPr>
              <a:t>157</a:t>
            </a:r>
            <a:r>
              <a:rPr lang="en-US" sz="1600" dirty="0">
                <a:latin typeface="Arial Narrow" pitchFamily="34" charset="0"/>
                <a:cs typeface="Century Gothic"/>
              </a:rPr>
              <a:t> </a:t>
            </a:r>
            <a:r>
              <a:rPr lang="en-US" sz="1600" dirty="0" err="1">
                <a:latin typeface="Arial Narrow" pitchFamily="34" charset="0"/>
                <a:cs typeface="Century Gothic"/>
              </a:rPr>
              <a:t>negara</a:t>
            </a:r>
            <a:r>
              <a:rPr lang="en-US" sz="1600" dirty="0">
                <a:latin typeface="Arial Narrow" pitchFamily="34" charset="0"/>
                <a:cs typeface="Century Gothic"/>
              </a:rPr>
              <a:t> (PBB, 2016).</a:t>
            </a:r>
            <a:endParaRPr lang="en-US" sz="1600" noProof="1">
              <a:latin typeface="Arial Narrow" pitchFamily="34" charset="0"/>
              <a:ea typeface="Tahoma" pitchFamily="34" charset="0"/>
              <a:cs typeface="Century Gothic"/>
            </a:endParaRPr>
          </a:p>
          <a:p>
            <a:pPr marL="215995" indent="-215995" defTabSz="1097223">
              <a:spcBef>
                <a:spcPts val="0"/>
              </a:spcBef>
              <a:spcAft>
                <a:spcPts val="720"/>
              </a:spcAft>
              <a:buFont typeface="Wingdings" charset="2"/>
              <a:buChar char="§"/>
              <a:defRPr/>
            </a:pPr>
            <a:endParaRPr lang="tr-TR" sz="1867" noProof="1">
              <a:latin typeface="Arial Narrow" pitchFamily="34" charset="0"/>
              <a:ea typeface="Tahoma" pitchFamily="34" charset="0"/>
              <a:cs typeface="Century Gothic"/>
            </a:endParaRPr>
          </a:p>
        </p:txBody>
      </p:sp>
      <p:sp>
        <p:nvSpPr>
          <p:cNvPr id="25" name="Text Placeholder 4"/>
          <p:cNvSpPr txBox="1">
            <a:spLocks/>
          </p:cNvSpPr>
          <p:nvPr/>
        </p:nvSpPr>
        <p:spPr>
          <a:xfrm>
            <a:off x="353028" y="1946159"/>
            <a:ext cx="4195318" cy="4316531"/>
          </a:xfrm>
          <a:prstGeom prst="rect">
            <a:avLst/>
          </a:prstGeom>
          <a:noFill/>
        </p:spPr>
        <p:txBody>
          <a:bodyPr lIns="91440" tIns="45720" rIns="91440" bIns="45720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5312" indent="-135463" defTabSz="1097253">
              <a:spcBef>
                <a:spcPts val="0"/>
              </a:spcBef>
              <a:defRPr/>
            </a:pPr>
            <a:r>
              <a:rPr lang="en-US" sz="1600" dirty="0" err="1">
                <a:latin typeface="Arial Narrow" pitchFamily="34" charset="0"/>
                <a:cs typeface="Century Gothic"/>
              </a:rPr>
              <a:t>Populasi</a:t>
            </a:r>
            <a:r>
              <a:rPr lang="en-US" sz="1600" dirty="0">
                <a:solidFill>
                  <a:srgbClr val="3382CE"/>
                </a:solidFill>
                <a:latin typeface="Arial Narrow" pitchFamily="34" charset="0"/>
                <a:cs typeface="Century Gothic"/>
              </a:rPr>
              <a:t> </a:t>
            </a:r>
            <a:r>
              <a:rPr lang="pl-PL" sz="1600" b="1" dirty="0">
                <a:solidFill>
                  <a:srgbClr val="FF0000"/>
                </a:solidFill>
                <a:latin typeface="Arial Narrow" pitchFamily="34" charset="0"/>
              </a:rPr>
              <a:t>237</a:t>
            </a:r>
            <a:r>
              <a:rPr lang="en-GB" sz="1600" b="1" dirty="0">
                <a:solidFill>
                  <a:srgbClr val="FF0000"/>
                </a:solidFill>
                <a:latin typeface="Arial Narrow" pitchFamily="34" charset="0"/>
              </a:rPr>
              <a:t>,</a:t>
            </a:r>
            <a:r>
              <a:rPr lang="pl-PL" sz="1600" b="1" dirty="0">
                <a:solidFill>
                  <a:srgbClr val="FF0000"/>
                </a:solidFill>
                <a:latin typeface="Arial Narrow" pitchFamily="34" charset="0"/>
              </a:rPr>
              <a:t>64 </a:t>
            </a:r>
            <a:r>
              <a:rPr lang="en-GB" sz="1600" dirty="0" err="1">
                <a:latin typeface="Arial Narrow" pitchFamily="34" charset="0"/>
              </a:rPr>
              <a:t>juta</a:t>
            </a:r>
            <a:r>
              <a:rPr lang="en-GB" sz="1600" b="1" dirty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pl-PL" sz="1600" dirty="0">
                <a:latin typeface="Arial Narrow" pitchFamily="34" charset="0"/>
              </a:rPr>
              <a:t>jiwa</a:t>
            </a:r>
            <a:r>
              <a:rPr lang="en-GB" sz="1600" dirty="0">
                <a:latin typeface="Arial Narrow" pitchFamily="34" charset="0"/>
              </a:rPr>
              <a:t> (BPS, 2010).</a:t>
            </a:r>
          </a:p>
          <a:p>
            <a:pPr marL="205312" indent="-135463" defTabSz="1097253">
              <a:spcBef>
                <a:spcPts val="0"/>
              </a:spcBef>
              <a:defRPr/>
            </a:pPr>
            <a:r>
              <a:rPr lang="en-GB" sz="1600" dirty="0" err="1">
                <a:latin typeface="Arial Narrow" pitchFamily="34" charset="0"/>
              </a:rPr>
              <a:t>Jumlah</a:t>
            </a:r>
            <a:r>
              <a:rPr lang="en-GB" sz="1600" dirty="0">
                <a:latin typeface="Arial Narrow" pitchFamily="34" charset="0"/>
              </a:rPr>
              <a:t> </a:t>
            </a:r>
            <a:r>
              <a:rPr lang="en-GB" sz="1600" dirty="0" err="1">
                <a:latin typeface="Arial Narrow" pitchFamily="34" charset="0"/>
              </a:rPr>
              <a:t>etnis</a:t>
            </a:r>
            <a:r>
              <a:rPr lang="en-GB" sz="1600" dirty="0">
                <a:latin typeface="Arial Narrow" pitchFamily="34" charset="0"/>
              </a:rPr>
              <a:t> di Indonesia </a:t>
            </a:r>
            <a:r>
              <a:rPr lang="en-GB" sz="1600" b="1" dirty="0">
                <a:solidFill>
                  <a:srgbClr val="FF0000"/>
                </a:solidFill>
                <a:latin typeface="Arial Narrow" pitchFamily="34" charset="0"/>
              </a:rPr>
              <a:t>1340</a:t>
            </a:r>
            <a:r>
              <a:rPr lang="en-GB" sz="1600" dirty="0">
                <a:latin typeface="Arial Narrow" pitchFamily="34" charset="0"/>
              </a:rPr>
              <a:t> </a:t>
            </a:r>
            <a:r>
              <a:rPr lang="en-GB" sz="1600" dirty="0" err="1">
                <a:latin typeface="Arial Narrow" pitchFamily="34" charset="0"/>
              </a:rPr>
              <a:t>etnik</a:t>
            </a:r>
            <a:r>
              <a:rPr lang="en-GB" sz="1600" dirty="0">
                <a:latin typeface="Arial Narrow" pitchFamily="34" charset="0"/>
              </a:rPr>
              <a:t> </a:t>
            </a:r>
            <a:r>
              <a:rPr lang="en-GB" sz="1600" dirty="0" err="1">
                <a:latin typeface="Arial Narrow" pitchFamily="34" charset="0"/>
              </a:rPr>
              <a:t>dari</a:t>
            </a:r>
            <a:r>
              <a:rPr lang="en-GB" sz="1600" dirty="0">
                <a:latin typeface="Arial Narrow" pitchFamily="34" charset="0"/>
              </a:rPr>
              <a:t> </a:t>
            </a:r>
            <a:r>
              <a:rPr lang="en-GB" sz="1600" dirty="0" err="1">
                <a:latin typeface="Arial Narrow" pitchFamily="34" charset="0"/>
              </a:rPr>
              <a:t>Sabang</a:t>
            </a:r>
            <a:r>
              <a:rPr lang="en-GB" sz="1600" dirty="0">
                <a:latin typeface="Arial Narrow" pitchFamily="34" charset="0"/>
              </a:rPr>
              <a:t> </a:t>
            </a:r>
            <a:r>
              <a:rPr lang="en-GB" sz="1600" dirty="0" err="1">
                <a:latin typeface="Arial Narrow" pitchFamily="34" charset="0"/>
              </a:rPr>
              <a:t>sampai</a:t>
            </a:r>
            <a:r>
              <a:rPr lang="en-GB" sz="1600" dirty="0">
                <a:latin typeface="Arial Narrow" pitchFamily="34" charset="0"/>
              </a:rPr>
              <a:t> </a:t>
            </a:r>
            <a:r>
              <a:rPr lang="en-GB" sz="1600" dirty="0" err="1">
                <a:latin typeface="Arial Narrow" pitchFamily="34" charset="0"/>
              </a:rPr>
              <a:t>Merauke</a:t>
            </a:r>
            <a:r>
              <a:rPr lang="en-GB" sz="1600" dirty="0">
                <a:latin typeface="Arial Narrow" pitchFamily="34" charset="0"/>
              </a:rPr>
              <a:t> (BPPB, 2016).</a:t>
            </a:r>
          </a:p>
          <a:p>
            <a:pPr marL="205312" indent="-135463" defTabSz="1097253">
              <a:spcBef>
                <a:spcPts val="0"/>
              </a:spcBef>
              <a:defRPr/>
            </a:pPr>
            <a:r>
              <a:rPr lang="en-US" sz="1600" dirty="0" err="1">
                <a:latin typeface="Arial Narrow" pitchFamily="34" charset="0"/>
                <a:cs typeface="Century Gothic"/>
              </a:rPr>
              <a:t>Jumlah</a:t>
            </a:r>
            <a:r>
              <a:rPr lang="en-US" sz="1600" dirty="0">
                <a:latin typeface="Arial Narrow" pitchFamily="34" charset="0"/>
                <a:cs typeface="Century Gothic"/>
              </a:rPr>
              <a:t> </a:t>
            </a:r>
            <a:r>
              <a:rPr lang="en-US" sz="1600" dirty="0" err="1">
                <a:latin typeface="Arial Narrow" pitchFamily="34" charset="0"/>
                <a:cs typeface="Century Gothic"/>
              </a:rPr>
              <a:t>sekolah</a:t>
            </a:r>
            <a:r>
              <a:rPr lang="en-US" sz="1600" dirty="0">
                <a:latin typeface="Arial Narrow" pitchFamily="34" charset="0"/>
                <a:cs typeface="Century Gothic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Arial Narrow" pitchFamily="34" charset="0"/>
                <a:cs typeface="Century Gothic"/>
              </a:rPr>
              <a:t>297.368</a:t>
            </a:r>
            <a:r>
              <a:rPr lang="en-US" sz="1600" dirty="0">
                <a:latin typeface="Arial Narrow" pitchFamily="34" charset="0"/>
                <a:cs typeface="Century Gothic"/>
              </a:rPr>
              <a:t>, Guru </a:t>
            </a:r>
            <a:r>
              <a:rPr lang="en-US" sz="1600" b="1" dirty="0">
                <a:solidFill>
                  <a:srgbClr val="FF0000"/>
                </a:solidFill>
                <a:latin typeface="Arial Narrow" pitchFamily="34" charset="0"/>
                <a:cs typeface="Century Gothic"/>
              </a:rPr>
              <a:t>3.439.794</a:t>
            </a:r>
            <a:r>
              <a:rPr lang="en-US" sz="1600" dirty="0">
                <a:solidFill>
                  <a:srgbClr val="FF0000"/>
                </a:solidFill>
                <a:latin typeface="Arial Narrow" pitchFamily="34" charset="0"/>
                <a:cs typeface="Century Gothic"/>
              </a:rPr>
              <a:t>,</a:t>
            </a:r>
            <a:r>
              <a:rPr lang="en-US" sz="1600" dirty="0">
                <a:latin typeface="Arial Narrow" pitchFamily="34" charset="0"/>
                <a:cs typeface="Century Gothic"/>
              </a:rPr>
              <a:t> </a:t>
            </a:r>
            <a:r>
              <a:rPr lang="en-US" sz="1600" dirty="0" err="1">
                <a:latin typeface="Arial Narrow" pitchFamily="34" charset="0"/>
                <a:cs typeface="Century Gothic"/>
              </a:rPr>
              <a:t>Siswa</a:t>
            </a:r>
            <a:r>
              <a:rPr lang="en-US" sz="1600" dirty="0">
                <a:latin typeface="Arial Narrow" pitchFamily="34" charset="0"/>
                <a:cs typeface="Century Gothic"/>
              </a:rPr>
              <a:t> </a:t>
            </a:r>
            <a:r>
              <a:rPr lang="en-GB" sz="1600" b="1" dirty="0">
                <a:solidFill>
                  <a:srgbClr val="FF0000"/>
                </a:solidFill>
                <a:latin typeface="Arial Narrow" pitchFamily="34" charset="0"/>
              </a:rPr>
              <a:t>49.186.235 </a:t>
            </a:r>
            <a:r>
              <a:rPr lang="en-GB" sz="1600" dirty="0">
                <a:latin typeface="Arial Narrow" pitchFamily="34" charset="0"/>
              </a:rPr>
              <a:t>(PDSPK, 2016).</a:t>
            </a:r>
          </a:p>
          <a:p>
            <a:pPr marL="205312" indent="-135463" defTabSz="1097253">
              <a:spcBef>
                <a:spcPts val="0"/>
              </a:spcBef>
              <a:defRPr/>
            </a:pPr>
            <a:r>
              <a:rPr lang="en-US" sz="1600" dirty="0" err="1">
                <a:latin typeface="Arial Narrow" pitchFamily="34" charset="0"/>
                <a:cs typeface="Century Gothic"/>
              </a:rPr>
              <a:t>Jumlah</a:t>
            </a:r>
            <a:r>
              <a:rPr lang="en-US" sz="1600" dirty="0">
                <a:latin typeface="Arial Narrow" pitchFamily="34" charset="0"/>
                <a:cs typeface="Century Gothic"/>
              </a:rPr>
              <a:t> </a:t>
            </a:r>
            <a:r>
              <a:rPr lang="en-US" sz="1600" dirty="0" err="1">
                <a:latin typeface="Arial Narrow" pitchFamily="34" charset="0"/>
                <a:cs typeface="Century Gothic"/>
              </a:rPr>
              <a:t>siswa</a:t>
            </a:r>
            <a:r>
              <a:rPr lang="en-US" sz="1600" dirty="0">
                <a:latin typeface="Arial Narrow" pitchFamily="34" charset="0"/>
                <a:cs typeface="Century Gothic"/>
              </a:rPr>
              <a:t> TK </a:t>
            </a:r>
            <a:r>
              <a:rPr lang="en-US" sz="1600" b="1" dirty="0">
                <a:solidFill>
                  <a:srgbClr val="FF0000"/>
                </a:solidFill>
                <a:latin typeface="Arial Narrow" pitchFamily="34" charset="0"/>
                <a:cs typeface="Century Gothic"/>
              </a:rPr>
              <a:t>4.495.432</a:t>
            </a:r>
            <a:r>
              <a:rPr lang="en-US" sz="1600" dirty="0">
                <a:latin typeface="Arial Narrow" pitchFamily="34" charset="0"/>
                <a:cs typeface="Century Gothic"/>
              </a:rPr>
              <a:t>, SLB </a:t>
            </a:r>
            <a:r>
              <a:rPr lang="en-US" sz="1600" b="1" dirty="0">
                <a:solidFill>
                  <a:srgbClr val="FF0000"/>
                </a:solidFill>
                <a:latin typeface="Arial Narrow" pitchFamily="34" charset="0"/>
                <a:cs typeface="Century Gothic"/>
              </a:rPr>
              <a:t>118.079</a:t>
            </a:r>
            <a:r>
              <a:rPr lang="en-US" sz="1600" dirty="0">
                <a:latin typeface="Arial Narrow" pitchFamily="34" charset="0"/>
                <a:cs typeface="Century Gothic"/>
              </a:rPr>
              <a:t>, SD </a:t>
            </a:r>
            <a:r>
              <a:rPr lang="en-US" sz="1600" b="1" dirty="0">
                <a:solidFill>
                  <a:srgbClr val="FF0000"/>
                </a:solidFill>
                <a:latin typeface="Arial Narrow" pitchFamily="34" charset="0"/>
                <a:cs typeface="Century Gothic"/>
              </a:rPr>
              <a:t>25.885.053</a:t>
            </a:r>
            <a:r>
              <a:rPr lang="en-US" sz="1600" dirty="0">
                <a:latin typeface="Arial Narrow" pitchFamily="34" charset="0"/>
                <a:cs typeface="Century Gothic"/>
              </a:rPr>
              <a:t>, SMP </a:t>
            </a:r>
            <a:r>
              <a:rPr lang="en-US" sz="1600" b="1" dirty="0">
                <a:solidFill>
                  <a:srgbClr val="FF0000"/>
                </a:solidFill>
                <a:latin typeface="Arial Narrow" pitchFamily="34" charset="0"/>
                <a:cs typeface="Century Gothic"/>
              </a:rPr>
              <a:t>10.040.277</a:t>
            </a:r>
            <a:r>
              <a:rPr lang="en-US" sz="1600" dirty="0">
                <a:latin typeface="Arial Narrow" pitchFamily="34" charset="0"/>
                <a:cs typeface="Century Gothic"/>
              </a:rPr>
              <a:t>, SMA </a:t>
            </a:r>
            <a:r>
              <a:rPr lang="en-US" sz="1600" b="1" dirty="0">
                <a:solidFill>
                  <a:srgbClr val="FF0000"/>
                </a:solidFill>
                <a:latin typeface="Arial Narrow" pitchFamily="34" charset="0"/>
                <a:cs typeface="Century Gothic"/>
              </a:rPr>
              <a:t>4.312.407</a:t>
            </a:r>
            <a:r>
              <a:rPr lang="en-US" sz="1600" dirty="0">
                <a:latin typeface="Arial Narrow" pitchFamily="34" charset="0"/>
                <a:cs typeface="Century Gothic"/>
              </a:rPr>
              <a:t> </a:t>
            </a:r>
            <a:r>
              <a:rPr lang="en-US" sz="1600" dirty="0" err="1">
                <a:latin typeface="Arial Narrow" pitchFamily="34" charset="0"/>
                <a:cs typeface="Century Gothic"/>
              </a:rPr>
              <a:t>dan</a:t>
            </a:r>
            <a:r>
              <a:rPr lang="en-US" sz="1600" dirty="0">
                <a:latin typeface="Arial Narrow" pitchFamily="34" charset="0"/>
                <a:cs typeface="Century Gothic"/>
              </a:rPr>
              <a:t> SMK </a:t>
            </a:r>
            <a:r>
              <a:rPr lang="en-US" sz="1600" b="1" dirty="0">
                <a:solidFill>
                  <a:srgbClr val="FF0000"/>
                </a:solidFill>
                <a:latin typeface="Arial Narrow" pitchFamily="34" charset="0"/>
                <a:cs typeface="Century Gothic"/>
              </a:rPr>
              <a:t>4.334.987</a:t>
            </a:r>
            <a:r>
              <a:rPr lang="en-US" sz="1600" dirty="0">
                <a:latin typeface="Arial Narrow" pitchFamily="34" charset="0"/>
                <a:cs typeface="Century Gothic"/>
              </a:rPr>
              <a:t> (PDSPK, 2016).</a:t>
            </a:r>
          </a:p>
          <a:p>
            <a:pPr marL="205312" indent="-135463" defTabSz="1097253">
              <a:spcBef>
                <a:spcPts val="0"/>
              </a:spcBef>
              <a:defRPr/>
            </a:pPr>
            <a:r>
              <a:rPr lang="en-US" sz="1600" dirty="0" err="1">
                <a:latin typeface="Arial Narrow" pitchFamily="34" charset="0"/>
                <a:cs typeface="Century Gothic"/>
              </a:rPr>
              <a:t>Jumlah</a:t>
            </a:r>
            <a:r>
              <a:rPr lang="en-US" sz="1600" dirty="0">
                <a:latin typeface="Arial Narrow" pitchFamily="34" charset="0"/>
                <a:cs typeface="Century Gothic"/>
              </a:rPr>
              <a:t> </a:t>
            </a:r>
            <a:r>
              <a:rPr lang="en-US" sz="1600" dirty="0" err="1">
                <a:latin typeface="Arial Narrow" pitchFamily="34" charset="0"/>
                <a:cs typeface="Century Gothic"/>
              </a:rPr>
              <a:t>bahasa</a:t>
            </a:r>
            <a:r>
              <a:rPr lang="en-US" sz="1600" dirty="0">
                <a:latin typeface="Arial Narrow" pitchFamily="34" charset="0"/>
                <a:cs typeface="Century Gothic"/>
              </a:rPr>
              <a:t> </a:t>
            </a:r>
            <a:r>
              <a:rPr lang="en-US" sz="1600" dirty="0" err="1">
                <a:latin typeface="Arial Narrow" pitchFamily="34" charset="0"/>
                <a:cs typeface="Century Gothic"/>
              </a:rPr>
              <a:t>daerah</a:t>
            </a:r>
            <a:r>
              <a:rPr lang="en-US" sz="1600" dirty="0">
                <a:latin typeface="Arial Narrow" pitchFamily="34" charset="0"/>
                <a:cs typeface="Century Gothic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Arial Narrow" pitchFamily="34" charset="0"/>
                <a:cs typeface="Century Gothic"/>
              </a:rPr>
              <a:t>646</a:t>
            </a:r>
            <a:r>
              <a:rPr lang="en-US" sz="1600" dirty="0">
                <a:latin typeface="Arial Narrow" pitchFamily="34" charset="0"/>
                <a:cs typeface="Century Gothic"/>
              </a:rPr>
              <a:t> </a:t>
            </a:r>
            <a:r>
              <a:rPr lang="en-US" sz="1600" dirty="0" err="1">
                <a:latin typeface="Arial Narrow" pitchFamily="34" charset="0"/>
                <a:cs typeface="Century Gothic"/>
              </a:rPr>
              <a:t>dan</a:t>
            </a:r>
            <a:r>
              <a:rPr lang="en-US" sz="1600" dirty="0">
                <a:latin typeface="Arial Narrow" pitchFamily="34" charset="0"/>
                <a:cs typeface="Century Gothic"/>
              </a:rPr>
              <a:t> </a:t>
            </a:r>
            <a:r>
              <a:rPr lang="en-US" sz="1600" dirty="0" err="1">
                <a:latin typeface="Arial Narrow" pitchFamily="34" charset="0"/>
                <a:cs typeface="Century Gothic"/>
              </a:rPr>
              <a:t>suku</a:t>
            </a:r>
            <a:r>
              <a:rPr lang="en-US" sz="1600" dirty="0">
                <a:latin typeface="Arial Narrow" pitchFamily="34" charset="0"/>
                <a:cs typeface="Century Gothic"/>
              </a:rPr>
              <a:t> </a:t>
            </a:r>
            <a:r>
              <a:rPr lang="en-US" sz="1600" dirty="0" err="1">
                <a:latin typeface="Arial Narrow" pitchFamily="34" charset="0"/>
                <a:cs typeface="Century Gothic"/>
              </a:rPr>
              <a:t>bangsa</a:t>
            </a:r>
            <a:r>
              <a:rPr lang="en-US" sz="1600" dirty="0">
                <a:latin typeface="Arial Narrow" pitchFamily="34" charset="0"/>
                <a:cs typeface="Century Gothic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Arial Narrow" pitchFamily="34" charset="0"/>
                <a:cs typeface="Century Gothic"/>
              </a:rPr>
              <a:t>1.340 </a:t>
            </a:r>
            <a:r>
              <a:rPr lang="en-US" sz="1600" dirty="0" err="1">
                <a:latin typeface="Arial Narrow" pitchFamily="34" charset="0"/>
                <a:cs typeface="Century Gothic"/>
              </a:rPr>
              <a:t>kelompok</a:t>
            </a:r>
            <a:r>
              <a:rPr lang="en-US" sz="1600" dirty="0">
                <a:latin typeface="Arial Narrow" pitchFamily="34" charset="0"/>
                <a:cs typeface="Century Gothic"/>
              </a:rPr>
              <a:t> </a:t>
            </a:r>
            <a:r>
              <a:rPr lang="en-US" sz="1600" dirty="0" err="1">
                <a:latin typeface="Arial Narrow" pitchFamily="34" charset="0"/>
                <a:cs typeface="Century Gothic"/>
              </a:rPr>
              <a:t>etnik</a:t>
            </a:r>
            <a:r>
              <a:rPr lang="en-US" sz="1600" dirty="0">
                <a:latin typeface="Arial Narrow" pitchFamily="34" charset="0"/>
                <a:cs typeface="Century Gothic"/>
              </a:rPr>
              <a:t> (BPPB</a:t>
            </a:r>
            <a:r>
              <a:rPr lang="en-US" sz="1600">
                <a:latin typeface="Arial Narrow" pitchFamily="34" charset="0"/>
                <a:cs typeface="Century Gothic"/>
              </a:rPr>
              <a:t>, 2017).</a:t>
            </a:r>
            <a:endParaRPr lang="en-US" sz="1600" dirty="0">
              <a:latin typeface="Arial Narrow" pitchFamily="34" charset="0"/>
              <a:cs typeface="Century Gothic"/>
            </a:endParaRPr>
          </a:p>
          <a:p>
            <a:pPr marL="205312" lvl="1" indent="-135463">
              <a:buFont typeface="Arial" panose="020B0604020202020204" pitchFamily="34" charset="0"/>
              <a:buChar char="•"/>
            </a:pPr>
            <a:r>
              <a:rPr lang="en-US" sz="1600" dirty="0" err="1">
                <a:latin typeface="Arial Narrow" pitchFamily="34" charset="0"/>
                <a:cs typeface="Century Gothic"/>
              </a:rPr>
              <a:t>Indeks</a:t>
            </a:r>
            <a:r>
              <a:rPr lang="en-US" sz="1600" dirty="0">
                <a:latin typeface="Arial Narrow" pitchFamily="34" charset="0"/>
                <a:cs typeface="Century Gothic"/>
              </a:rPr>
              <a:t> Pembangunan </a:t>
            </a:r>
            <a:r>
              <a:rPr lang="en-US" sz="1600" dirty="0" err="1">
                <a:latin typeface="Arial Narrow" pitchFamily="34" charset="0"/>
                <a:cs typeface="Century Gothic"/>
              </a:rPr>
              <a:t>Manusia</a:t>
            </a:r>
            <a:r>
              <a:rPr lang="en-US" sz="1600" dirty="0">
                <a:latin typeface="Arial Narrow" pitchFamily="34" charset="0"/>
                <a:cs typeface="Century Gothic"/>
              </a:rPr>
              <a:t>: </a:t>
            </a:r>
            <a:r>
              <a:rPr lang="en-US" sz="1600" b="1" dirty="0">
                <a:solidFill>
                  <a:srgbClr val="FF0000"/>
                </a:solidFill>
                <a:latin typeface="Arial Narrow" pitchFamily="34" charset="0"/>
                <a:cs typeface="Century Gothic"/>
              </a:rPr>
              <a:t>110</a:t>
            </a:r>
            <a:r>
              <a:rPr lang="en-US" sz="1600" b="1" dirty="0">
                <a:latin typeface="Arial Narrow" pitchFamily="34" charset="0"/>
                <a:cs typeface="Century Gothic"/>
              </a:rPr>
              <a:t> </a:t>
            </a:r>
            <a:r>
              <a:rPr lang="en-US" sz="1600" dirty="0">
                <a:latin typeface="Arial Narrow" pitchFamily="34" charset="0"/>
                <a:cs typeface="Century Gothic"/>
              </a:rPr>
              <a:t>(UNDP, 2015)</a:t>
            </a:r>
          </a:p>
          <a:p>
            <a:pPr marL="205312" lvl="1" indent="-135463">
              <a:buFont typeface="Arial" panose="020B0604020202020204" pitchFamily="34" charset="0"/>
              <a:buChar char="•"/>
            </a:pPr>
            <a:r>
              <a:rPr lang="en-US" sz="1600" dirty="0" err="1">
                <a:latin typeface="Arial Narrow" pitchFamily="34" charset="0"/>
                <a:cs typeface="Century Gothic"/>
              </a:rPr>
              <a:t>Keberagaman</a:t>
            </a:r>
            <a:r>
              <a:rPr lang="en-US" sz="1600" dirty="0">
                <a:latin typeface="Arial Narrow" pitchFamily="34" charset="0"/>
                <a:cs typeface="Century Gothic"/>
              </a:rPr>
              <a:t> </a:t>
            </a:r>
            <a:r>
              <a:rPr lang="en-US" sz="1600" dirty="0" err="1">
                <a:latin typeface="Arial Narrow" pitchFamily="34" charset="0"/>
                <a:cs typeface="Century Gothic"/>
              </a:rPr>
              <a:t>kondisi</a:t>
            </a:r>
            <a:r>
              <a:rPr lang="en-US" sz="1600" dirty="0">
                <a:latin typeface="Arial Narrow" pitchFamily="34" charset="0"/>
                <a:cs typeface="Century Gothic"/>
              </a:rPr>
              <a:t> </a:t>
            </a:r>
            <a:r>
              <a:rPr lang="en-US" sz="1600" dirty="0" err="1">
                <a:latin typeface="Arial Narrow" pitchFamily="34" charset="0"/>
                <a:cs typeface="Century Gothic"/>
              </a:rPr>
              <a:t>sekolah</a:t>
            </a:r>
            <a:endParaRPr lang="en-US" sz="1600" dirty="0">
              <a:latin typeface="Arial Narrow" pitchFamily="34" charset="0"/>
              <a:cs typeface="Century Gothic"/>
            </a:endParaRPr>
          </a:p>
          <a:p>
            <a:pPr marL="205312" lvl="1" indent="-135463">
              <a:buNone/>
            </a:pPr>
            <a:endParaRPr lang="en-US" sz="1600" dirty="0">
              <a:latin typeface="Arial Narrow" pitchFamily="34" charset="0"/>
              <a:cs typeface="Century Gothic"/>
            </a:endParaRPr>
          </a:p>
          <a:p>
            <a:pPr marL="205312" lvl="1" indent="-135463">
              <a:buNone/>
            </a:pPr>
            <a:endParaRPr lang="id-ID" sz="1600" b="1" dirty="0">
              <a:solidFill>
                <a:srgbClr val="FF0000"/>
              </a:solidFill>
              <a:latin typeface="Arial Narrow" pitchFamily="34" charset="0"/>
              <a:ea typeface="Tahoma" panose="020B0604030504040204" pitchFamily="34" charset="0"/>
              <a:cs typeface="Century Gothic"/>
            </a:endParaRPr>
          </a:p>
          <a:p>
            <a:pPr marL="205312" indent="-135463" defTabSz="1097253">
              <a:spcBef>
                <a:spcPts val="0"/>
              </a:spcBef>
              <a:buNone/>
              <a:defRPr/>
            </a:pPr>
            <a:endParaRPr lang="id-ID" sz="1867" dirty="0">
              <a:latin typeface="Arial Narrow" pitchFamily="34" charset="0"/>
              <a:ea typeface="Tahoma" panose="020B0604030504040204" pitchFamily="34" charset="0"/>
              <a:cs typeface="Century Gothic"/>
            </a:endParaRPr>
          </a:p>
        </p:txBody>
      </p:sp>
      <p:sp>
        <p:nvSpPr>
          <p:cNvPr id="26" name="Text Placeholder 4"/>
          <p:cNvSpPr txBox="1">
            <a:spLocks/>
          </p:cNvSpPr>
          <p:nvPr/>
        </p:nvSpPr>
        <p:spPr>
          <a:xfrm>
            <a:off x="8038618" y="1923012"/>
            <a:ext cx="3515089" cy="4064000"/>
          </a:xfrm>
          <a:prstGeom prst="rect">
            <a:avLst/>
          </a:prstGeom>
          <a:solidFill>
            <a:srgbClr val="FFFFFF"/>
          </a:solidFill>
        </p:spPr>
        <p:txBody>
          <a:bodyPr lIns="91440" tIns="45720" rIns="91440" bIns="45720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9545" indent="-139697"/>
            <a:r>
              <a:rPr lang="en-US" sz="1600" dirty="0" err="1">
                <a:latin typeface="Arial Narrow" pitchFamily="34" charset="0"/>
                <a:cs typeface="Century Gothic"/>
              </a:rPr>
              <a:t>Kekerasan</a:t>
            </a:r>
            <a:r>
              <a:rPr lang="id-ID" sz="1600" dirty="0">
                <a:latin typeface="Arial Narrow" pitchFamily="34" charset="0"/>
                <a:cs typeface="Century Gothic"/>
              </a:rPr>
              <a:t>, </a:t>
            </a:r>
            <a:r>
              <a:rPr lang="en-US" sz="1600" b="1" dirty="0">
                <a:solidFill>
                  <a:srgbClr val="FF0000"/>
                </a:solidFill>
                <a:latin typeface="Arial Narrow" pitchFamily="34" charset="0"/>
                <a:cs typeface="Century Gothic"/>
              </a:rPr>
              <a:t>1000</a:t>
            </a:r>
            <a:r>
              <a:rPr lang="id-ID" sz="1600" b="1" dirty="0">
                <a:solidFill>
                  <a:srgbClr val="FF0000"/>
                </a:solidFill>
                <a:latin typeface="Arial Narrow" pitchFamily="34" charset="0"/>
                <a:cs typeface="Century Gothic"/>
              </a:rPr>
              <a:t> </a:t>
            </a:r>
            <a:r>
              <a:rPr lang="id-ID" sz="1600" dirty="0">
                <a:latin typeface="Arial Narrow" pitchFamily="34" charset="0"/>
                <a:cs typeface="Century Gothic"/>
              </a:rPr>
              <a:t>kasus</a:t>
            </a:r>
            <a:r>
              <a:rPr lang="id-ID" sz="1600" b="1" dirty="0">
                <a:solidFill>
                  <a:srgbClr val="FF0000"/>
                </a:solidFill>
                <a:latin typeface="Arial Narrow" pitchFamily="34" charset="0"/>
                <a:cs typeface="Century Gothic"/>
              </a:rPr>
              <a:t> </a:t>
            </a:r>
            <a:r>
              <a:rPr lang="id-ID" sz="1600" dirty="0">
                <a:latin typeface="Arial Narrow" pitchFamily="34" charset="0"/>
                <a:cs typeface="Century Gothic"/>
              </a:rPr>
              <a:t>sepanjang Tahun 201</a:t>
            </a:r>
            <a:r>
              <a:rPr lang="en-US" sz="1600" dirty="0">
                <a:latin typeface="Arial Narrow" pitchFamily="34" charset="0"/>
                <a:cs typeface="Century Gothic"/>
              </a:rPr>
              <a:t>6</a:t>
            </a:r>
            <a:r>
              <a:rPr lang="en-GB" sz="1600" dirty="0">
                <a:latin typeface="Arial Narrow" pitchFamily="34" charset="0"/>
                <a:cs typeface="Century Gothic"/>
              </a:rPr>
              <a:t> (KPAI)</a:t>
            </a:r>
            <a:endParaRPr lang="en-US" sz="1600" dirty="0">
              <a:latin typeface="Arial Narrow" pitchFamily="34" charset="0"/>
              <a:cs typeface="Century Gothic"/>
            </a:endParaRPr>
          </a:p>
          <a:p>
            <a:pPr marL="209545" indent="-139697"/>
            <a:r>
              <a:rPr lang="en-US" sz="1600" dirty="0" err="1">
                <a:latin typeface="Arial Narrow" pitchFamily="34" charset="0"/>
                <a:cs typeface="Century Gothic"/>
              </a:rPr>
              <a:t>Intoleransi</a:t>
            </a:r>
            <a:r>
              <a:rPr lang="en-US" sz="1600" dirty="0">
                <a:latin typeface="Arial Narrow" pitchFamily="34" charset="0"/>
                <a:cs typeface="Century Gothic"/>
              </a:rPr>
              <a:t>, </a:t>
            </a:r>
            <a:r>
              <a:rPr lang="en-US" sz="1600" dirty="0" err="1">
                <a:latin typeface="Arial Narrow" pitchFamily="34" charset="0"/>
                <a:cs typeface="Century Gothic"/>
              </a:rPr>
              <a:t>Radikalisme</a:t>
            </a:r>
            <a:r>
              <a:rPr lang="en-US" sz="1600" dirty="0">
                <a:latin typeface="Arial Narrow" pitchFamily="34" charset="0"/>
                <a:cs typeface="Century Gothic"/>
              </a:rPr>
              <a:t>/</a:t>
            </a:r>
            <a:r>
              <a:rPr lang="en-US" sz="1600" dirty="0" err="1">
                <a:latin typeface="Arial Narrow" pitchFamily="34" charset="0"/>
                <a:cs typeface="Century Gothic"/>
              </a:rPr>
              <a:t>Terorisme</a:t>
            </a:r>
            <a:endParaRPr lang="en-US" sz="1600" dirty="0">
              <a:latin typeface="Arial Narrow" pitchFamily="34" charset="0"/>
              <a:cs typeface="Century Gothic"/>
            </a:endParaRPr>
          </a:p>
          <a:p>
            <a:pPr marL="209545" indent="-139697"/>
            <a:r>
              <a:rPr lang="en-US" sz="1600" dirty="0" err="1">
                <a:latin typeface="Arial Narrow" pitchFamily="34" charset="0"/>
                <a:cs typeface="Century Gothic"/>
              </a:rPr>
              <a:t>Separatisme</a:t>
            </a:r>
            <a:endParaRPr lang="en-GB" sz="1600" dirty="0">
              <a:latin typeface="Arial Narrow" pitchFamily="34" charset="0"/>
              <a:cs typeface="Century Gothic"/>
            </a:endParaRPr>
          </a:p>
          <a:p>
            <a:pPr marL="209545" indent="-139697"/>
            <a:r>
              <a:rPr lang="en-US" sz="1600" dirty="0" err="1">
                <a:latin typeface="Arial Narrow" pitchFamily="34" charset="0"/>
                <a:cs typeface="Century Gothic"/>
              </a:rPr>
              <a:t>Narkoba</a:t>
            </a:r>
            <a:r>
              <a:rPr lang="en-US" sz="1600" dirty="0">
                <a:latin typeface="Arial Narrow" pitchFamily="34" charset="0"/>
                <a:cs typeface="Century Gothic"/>
              </a:rPr>
              <a:t>/</a:t>
            </a:r>
            <a:r>
              <a:rPr lang="en-US" sz="1600" dirty="0" err="1">
                <a:latin typeface="Arial Narrow" pitchFamily="34" charset="0"/>
                <a:cs typeface="Century Gothic"/>
              </a:rPr>
              <a:t>Perang</a:t>
            </a:r>
            <a:r>
              <a:rPr lang="en-US" sz="1600" dirty="0">
                <a:latin typeface="Arial Narrow" pitchFamily="34" charset="0"/>
                <a:cs typeface="Century Gothic"/>
              </a:rPr>
              <a:t> </a:t>
            </a:r>
            <a:r>
              <a:rPr lang="en-US" sz="1600" dirty="0" err="1">
                <a:latin typeface="Arial Narrow" pitchFamily="34" charset="0"/>
                <a:cs typeface="Century Gothic"/>
              </a:rPr>
              <a:t>Candu</a:t>
            </a:r>
            <a:r>
              <a:rPr lang="en-US" sz="1600" dirty="0">
                <a:latin typeface="Arial Narrow" pitchFamily="34" charset="0"/>
                <a:cs typeface="Century Gothic"/>
              </a:rPr>
              <a:t>, </a:t>
            </a:r>
            <a:r>
              <a:rPr lang="en-US" sz="1600" b="1" dirty="0">
                <a:solidFill>
                  <a:srgbClr val="FF0000"/>
                </a:solidFill>
                <a:latin typeface="Arial Narrow" pitchFamily="34" charset="0"/>
                <a:cs typeface="Century Gothic"/>
              </a:rPr>
              <a:t>5,1</a:t>
            </a:r>
            <a:r>
              <a:rPr lang="en-US" sz="1600" dirty="0">
                <a:latin typeface="Arial Narrow" pitchFamily="34" charset="0"/>
                <a:cs typeface="Century Gothic"/>
              </a:rPr>
              <a:t> </a:t>
            </a:r>
            <a:r>
              <a:rPr lang="en-US" sz="1600" dirty="0" err="1">
                <a:latin typeface="Arial Narrow" pitchFamily="34" charset="0"/>
                <a:cs typeface="Century Gothic"/>
              </a:rPr>
              <a:t>juta</a:t>
            </a:r>
            <a:r>
              <a:rPr lang="id-ID" sz="1600" dirty="0">
                <a:latin typeface="Arial Narrow" pitchFamily="34" charset="0"/>
                <a:cs typeface="Century Gothic"/>
              </a:rPr>
              <a:t> pengguna</a:t>
            </a:r>
            <a:r>
              <a:rPr lang="en-US" sz="1600" dirty="0">
                <a:latin typeface="Arial Narrow" pitchFamily="34" charset="0"/>
                <a:cs typeface="Century Gothic"/>
              </a:rPr>
              <a:t>, </a:t>
            </a:r>
            <a:r>
              <a:rPr lang="en-US" sz="1600" b="1" dirty="0">
                <a:solidFill>
                  <a:srgbClr val="FF0000"/>
                </a:solidFill>
                <a:latin typeface="Arial Narrow" pitchFamily="34" charset="0"/>
                <a:cs typeface="Century Gothic"/>
              </a:rPr>
              <a:t>15.000</a:t>
            </a:r>
            <a:r>
              <a:rPr lang="en-US" sz="1600" dirty="0">
                <a:latin typeface="Arial Narrow" pitchFamily="34" charset="0"/>
                <a:cs typeface="Century Gothic"/>
              </a:rPr>
              <a:t> </a:t>
            </a:r>
            <a:r>
              <a:rPr lang="en-GB" sz="1600" dirty="0" err="1">
                <a:latin typeface="Arial Narrow" pitchFamily="34" charset="0"/>
                <a:cs typeface="Century Gothic"/>
              </a:rPr>
              <a:t>meninggal</a:t>
            </a:r>
            <a:r>
              <a:rPr lang="en-GB" sz="1600" dirty="0">
                <a:latin typeface="Arial Narrow" pitchFamily="34" charset="0"/>
                <a:cs typeface="Century Gothic"/>
              </a:rPr>
              <a:t> </a:t>
            </a:r>
            <a:r>
              <a:rPr lang="en-US" sz="1600" dirty="0" err="1">
                <a:latin typeface="Arial Narrow" pitchFamily="34" charset="0"/>
                <a:cs typeface="Century Gothic"/>
              </a:rPr>
              <a:t>setiap</a:t>
            </a:r>
            <a:r>
              <a:rPr lang="id-ID" sz="1600" dirty="0">
                <a:latin typeface="Arial Narrow" pitchFamily="34" charset="0"/>
                <a:cs typeface="Century Gothic"/>
              </a:rPr>
              <a:t> tahun</a:t>
            </a:r>
            <a:r>
              <a:rPr lang="en-US" sz="1600" dirty="0">
                <a:latin typeface="Arial Narrow" pitchFamily="34" charset="0"/>
                <a:cs typeface="Century Gothic"/>
              </a:rPr>
              <a:t> (BNN, 2016)</a:t>
            </a:r>
          </a:p>
          <a:p>
            <a:pPr marL="209545" indent="-139697"/>
            <a:r>
              <a:rPr lang="en-US" sz="1600" dirty="0" err="1">
                <a:latin typeface="Arial Narrow" pitchFamily="34" charset="0"/>
                <a:cs typeface="Century Gothic"/>
              </a:rPr>
              <a:t>Pornografi</a:t>
            </a:r>
            <a:r>
              <a:rPr lang="id-ID" sz="1600" dirty="0">
                <a:latin typeface="Arial Narrow" pitchFamily="34" charset="0"/>
                <a:cs typeface="Century Gothic"/>
              </a:rPr>
              <a:t> dan Cyber Crime, </a:t>
            </a:r>
            <a:r>
              <a:rPr lang="id-ID" sz="1600" b="1" dirty="0">
                <a:solidFill>
                  <a:srgbClr val="FF0000"/>
                </a:solidFill>
                <a:latin typeface="Arial Narrow" pitchFamily="34" charset="0"/>
                <a:cs typeface="Century Gothic"/>
              </a:rPr>
              <a:t>1.111</a:t>
            </a:r>
            <a:r>
              <a:rPr lang="id-ID" sz="1600" dirty="0">
                <a:latin typeface="Arial Narrow" pitchFamily="34" charset="0"/>
                <a:cs typeface="Century Gothic"/>
              </a:rPr>
              <a:t> kasus tahun 2011-2015</a:t>
            </a:r>
            <a:r>
              <a:rPr lang="en-GB" sz="1600" dirty="0">
                <a:latin typeface="Arial Narrow" pitchFamily="34" charset="0"/>
                <a:cs typeface="Century Gothic"/>
              </a:rPr>
              <a:t> (KPAI), </a:t>
            </a:r>
            <a:r>
              <a:rPr lang="en-GB" sz="1600" b="1" dirty="0">
                <a:solidFill>
                  <a:srgbClr val="FF0000"/>
                </a:solidFill>
                <a:latin typeface="Arial Narrow" pitchFamily="34" charset="0"/>
                <a:cs typeface="Century Gothic"/>
              </a:rPr>
              <a:t>767</a:t>
            </a:r>
            <a:r>
              <a:rPr lang="en-GB" sz="1600" dirty="0">
                <a:latin typeface="Arial Narrow" pitchFamily="34" charset="0"/>
                <a:cs typeface="Century Gothic"/>
              </a:rPr>
              <a:t> </a:t>
            </a:r>
            <a:r>
              <a:rPr lang="en-GB" sz="1600" dirty="0" err="1">
                <a:latin typeface="Arial Narrow" pitchFamily="34" charset="0"/>
                <a:cs typeface="Century Gothic"/>
              </a:rPr>
              <a:t>ribu</a:t>
            </a:r>
            <a:r>
              <a:rPr lang="en-GB" sz="1600" dirty="0">
                <a:latin typeface="Arial Narrow" pitchFamily="34" charset="0"/>
                <a:cs typeface="Century Gothic"/>
              </a:rPr>
              <a:t> situs </a:t>
            </a:r>
            <a:r>
              <a:rPr lang="en-GB" sz="1600" dirty="0" err="1">
                <a:latin typeface="Arial Narrow" pitchFamily="34" charset="0"/>
                <a:cs typeface="Century Gothic"/>
              </a:rPr>
              <a:t>Pornografi</a:t>
            </a:r>
            <a:r>
              <a:rPr lang="en-GB" sz="1600" dirty="0">
                <a:latin typeface="Arial Narrow" pitchFamily="34" charset="0"/>
                <a:cs typeface="Century Gothic"/>
              </a:rPr>
              <a:t> </a:t>
            </a:r>
            <a:r>
              <a:rPr lang="en-GB" sz="1600" dirty="0" err="1">
                <a:latin typeface="Arial Narrow" pitchFamily="34" charset="0"/>
                <a:cs typeface="Century Gothic"/>
              </a:rPr>
              <a:t>diblokir</a:t>
            </a:r>
            <a:r>
              <a:rPr lang="en-GB" sz="1600" dirty="0">
                <a:latin typeface="Arial Narrow" pitchFamily="34" charset="0"/>
                <a:cs typeface="Century Gothic"/>
              </a:rPr>
              <a:t> </a:t>
            </a:r>
            <a:r>
              <a:rPr lang="en-GB" sz="1600" dirty="0" err="1">
                <a:latin typeface="Arial Narrow" pitchFamily="34" charset="0"/>
                <a:cs typeface="Century Gothic"/>
              </a:rPr>
              <a:t>Kemenkominfo</a:t>
            </a:r>
            <a:r>
              <a:rPr lang="en-GB" sz="1600" dirty="0">
                <a:latin typeface="Arial Narrow" pitchFamily="34" charset="0"/>
                <a:cs typeface="Century Gothic"/>
              </a:rPr>
              <a:t> </a:t>
            </a:r>
            <a:r>
              <a:rPr lang="en-GB" sz="1600" dirty="0" err="1">
                <a:latin typeface="Arial Narrow" pitchFamily="34" charset="0"/>
                <a:cs typeface="Century Gothic"/>
              </a:rPr>
              <a:t>selama</a:t>
            </a:r>
            <a:r>
              <a:rPr lang="en-GB" sz="1600" dirty="0">
                <a:latin typeface="Arial Narrow" pitchFamily="34" charset="0"/>
                <a:cs typeface="Century Gothic"/>
              </a:rPr>
              <a:t> </a:t>
            </a:r>
            <a:r>
              <a:rPr lang="en-GB" sz="1600" dirty="0" err="1">
                <a:latin typeface="Arial Narrow" pitchFamily="34" charset="0"/>
                <a:cs typeface="Century Gothic"/>
              </a:rPr>
              <a:t>tahun</a:t>
            </a:r>
            <a:r>
              <a:rPr lang="en-GB" sz="1600" dirty="0">
                <a:latin typeface="Arial Narrow" pitchFamily="34" charset="0"/>
                <a:cs typeface="Century Gothic"/>
              </a:rPr>
              <a:t> 2016</a:t>
            </a:r>
            <a:endParaRPr lang="id-ID" sz="1600" dirty="0">
              <a:latin typeface="Arial Narrow" pitchFamily="34" charset="0"/>
              <a:cs typeface="Century Gothic"/>
            </a:endParaRPr>
          </a:p>
          <a:p>
            <a:pPr marL="209545" indent="-139697"/>
            <a:r>
              <a:rPr lang="en-US" sz="1600" dirty="0" err="1">
                <a:latin typeface="Arial Narrow" pitchFamily="34" charset="0"/>
                <a:cs typeface="Century Gothic"/>
              </a:rPr>
              <a:t>Penyimpangan</a:t>
            </a:r>
            <a:r>
              <a:rPr lang="en-US" sz="1600" dirty="0">
                <a:latin typeface="Arial Narrow" pitchFamily="34" charset="0"/>
                <a:cs typeface="Century Gothic"/>
              </a:rPr>
              <a:t> </a:t>
            </a:r>
            <a:r>
              <a:rPr lang="en-US" sz="1600" dirty="0" err="1">
                <a:latin typeface="Arial Narrow" pitchFamily="34" charset="0"/>
                <a:cs typeface="Century Gothic"/>
              </a:rPr>
              <a:t>Seksual</a:t>
            </a:r>
            <a:r>
              <a:rPr lang="id-ID" sz="1600" dirty="0">
                <a:latin typeface="Arial Narrow" pitchFamily="34" charset="0"/>
                <a:cs typeface="Century Gothic"/>
              </a:rPr>
              <a:t>, </a:t>
            </a:r>
            <a:r>
              <a:rPr lang="id-ID" sz="1600" b="1" dirty="0">
                <a:solidFill>
                  <a:srgbClr val="FF0000"/>
                </a:solidFill>
                <a:latin typeface="Arial Narrow" pitchFamily="34" charset="0"/>
                <a:cs typeface="Century Gothic"/>
              </a:rPr>
              <a:t>119</a:t>
            </a:r>
            <a:r>
              <a:rPr lang="id-ID" sz="1600" dirty="0">
                <a:latin typeface="Arial Narrow" pitchFamily="34" charset="0"/>
                <a:cs typeface="Century Gothic"/>
              </a:rPr>
              <a:t> komunitas LGBT</a:t>
            </a:r>
            <a:r>
              <a:rPr lang="en-GB" sz="1600" dirty="0">
                <a:latin typeface="Arial Narrow" pitchFamily="34" charset="0"/>
                <a:cs typeface="Century Gothic"/>
              </a:rPr>
              <a:t> di Indonesia (UNDP, 2014)</a:t>
            </a:r>
          </a:p>
          <a:p>
            <a:pPr marL="209545" indent="-139697"/>
            <a:r>
              <a:rPr lang="id-ID" sz="1600" noProof="1">
                <a:latin typeface="Arial Narrow" pitchFamily="34" charset="0"/>
                <a:cs typeface="Century Gothic"/>
              </a:rPr>
              <a:t>Krisis Kepribadian Bangsa</a:t>
            </a:r>
            <a:r>
              <a:rPr lang="en-US" sz="1600" noProof="1">
                <a:latin typeface="Arial Narrow" pitchFamily="34" charset="0"/>
                <a:cs typeface="Century Gothic"/>
              </a:rPr>
              <a:t> dan Melemahnya Kehidupan Berbangsa dan Bernegara</a:t>
            </a:r>
            <a:endParaRPr lang="en-US" sz="1600" dirty="0">
              <a:latin typeface="Arial Narrow" pitchFamily="34" charset="0"/>
              <a:cs typeface="Century Gothic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4570158" y="1795840"/>
            <a:ext cx="1" cy="4295080"/>
          </a:xfrm>
          <a:prstGeom prst="line">
            <a:avLst/>
          </a:prstGeom>
          <a:ln w="9525" cmpd="sng">
            <a:solidFill>
              <a:srgbClr val="3382C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219200" y="350231"/>
            <a:ext cx="9753600" cy="50276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2667" b="1" noProof="1">
                <a:solidFill>
                  <a:srgbClr val="0070C0"/>
                </a:solidFill>
                <a:latin typeface="Helvetica Neue"/>
                <a:cs typeface="Century Gothic"/>
              </a:rPr>
              <a:t>Tantangan Lingkungan Strategis Bangsa</a:t>
            </a:r>
            <a:endParaRPr lang="id-ID" sz="2667" b="1" noProof="1">
              <a:solidFill>
                <a:srgbClr val="0070C0"/>
              </a:solidFill>
              <a:latin typeface="Helvetica Neue"/>
              <a:cs typeface="Century Gothic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1362339"/>
              </p:ext>
            </p:extLst>
          </p:nvPr>
        </p:nvGraphicFramePr>
        <p:xfrm>
          <a:off x="609601" y="5118909"/>
          <a:ext cx="3857113" cy="117449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8217">
                  <a:extLst>
                    <a:ext uri="{9D8B030D-6E8A-4147-A177-3AD203B41FA5}">
                      <a16:colId xmlns:a16="http://schemas.microsoft.com/office/drawing/2014/main" val="2948390720"/>
                    </a:ext>
                  </a:extLst>
                </a:gridCol>
                <a:gridCol w="729724">
                  <a:extLst>
                    <a:ext uri="{9D8B030D-6E8A-4147-A177-3AD203B41FA5}">
                      <a16:colId xmlns:a16="http://schemas.microsoft.com/office/drawing/2014/main" val="1385126682"/>
                    </a:ext>
                  </a:extLst>
                </a:gridCol>
                <a:gridCol w="729724">
                  <a:extLst>
                    <a:ext uri="{9D8B030D-6E8A-4147-A177-3AD203B41FA5}">
                      <a16:colId xmlns:a16="http://schemas.microsoft.com/office/drawing/2014/main" val="3593804497"/>
                    </a:ext>
                  </a:extLst>
                </a:gridCol>
                <a:gridCol w="729724">
                  <a:extLst>
                    <a:ext uri="{9D8B030D-6E8A-4147-A177-3AD203B41FA5}">
                      <a16:colId xmlns:a16="http://schemas.microsoft.com/office/drawing/2014/main" val="1027778048"/>
                    </a:ext>
                  </a:extLst>
                </a:gridCol>
                <a:gridCol w="729724">
                  <a:extLst>
                    <a:ext uri="{9D8B030D-6E8A-4147-A177-3AD203B41FA5}">
                      <a16:colId xmlns:a16="http://schemas.microsoft.com/office/drawing/2014/main" val="1473972285"/>
                    </a:ext>
                  </a:extLst>
                </a:gridCol>
              </a:tblGrid>
              <a:tr h="524256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/>
                        <a:t>Akreditasi</a:t>
                      </a:r>
                      <a:endParaRPr lang="en-US" sz="1300" dirty="0"/>
                    </a:p>
                  </a:txBody>
                  <a:tcPr marL="121920" marR="121920" marT="60960" marB="6096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A</a:t>
                      </a:r>
                    </a:p>
                  </a:txBody>
                  <a:tcPr marL="121920" marR="121920" marT="60960" marB="6096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B</a:t>
                      </a:r>
                    </a:p>
                  </a:txBody>
                  <a:tcPr marL="121920" marR="121920" marT="60960" marB="6096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C</a:t>
                      </a:r>
                    </a:p>
                  </a:txBody>
                  <a:tcPr marL="121920" marR="121920" marT="60960" marB="6096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/>
                        <a:t>Belum</a:t>
                      </a:r>
                      <a:endParaRPr lang="en-US" sz="1300" dirty="0"/>
                    </a:p>
                  </a:txBody>
                  <a:tcPr marL="121920" marR="121920" marT="60960" marB="6096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7336727"/>
                  </a:ext>
                </a:extLst>
              </a:tr>
              <a:tr h="325120">
                <a:tc>
                  <a:txBody>
                    <a:bodyPr/>
                    <a:lstStyle/>
                    <a:p>
                      <a:r>
                        <a:rPr lang="en-US" sz="1300" dirty="0"/>
                        <a:t>SD</a:t>
                      </a:r>
                    </a:p>
                  </a:txBody>
                  <a:tcPr marL="121920" marR="121920" marT="60960" marB="6096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15,5%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50,2%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15,5%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18,9%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821512146"/>
                  </a:ext>
                </a:extLst>
              </a:tr>
              <a:tr h="325120">
                <a:tc>
                  <a:txBody>
                    <a:bodyPr/>
                    <a:lstStyle/>
                    <a:p>
                      <a:r>
                        <a:rPr lang="en-US" sz="1300" dirty="0"/>
                        <a:t>SMP</a:t>
                      </a:r>
                    </a:p>
                  </a:txBody>
                  <a:tcPr marL="121920" marR="121920" marT="60960" marB="6096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25,3%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32,5%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11,9%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30,3%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886936262"/>
                  </a:ext>
                </a:extLst>
              </a:tr>
            </a:tbl>
          </a:graphicData>
        </a:graphic>
      </p:graphicFrame>
      <p:cxnSp>
        <p:nvCxnSpPr>
          <p:cNvPr id="20" name="Straight Connector 19"/>
          <p:cNvCxnSpPr/>
          <p:nvPr/>
        </p:nvCxnSpPr>
        <p:spPr>
          <a:xfrm flipV="1">
            <a:off x="7979454" y="1795840"/>
            <a:ext cx="1" cy="4295080"/>
          </a:xfrm>
          <a:prstGeom prst="line">
            <a:avLst/>
          </a:prstGeom>
          <a:ln w="9525" cmpd="sng">
            <a:solidFill>
              <a:srgbClr val="3382C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11277600" y="6111876"/>
            <a:ext cx="446280" cy="365125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AU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4</a:t>
            </a:r>
            <a:endParaRPr lang="en-AU" sz="1400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5" name="Rounded Rectangle 2"/>
          <p:cNvSpPr/>
          <p:nvPr/>
        </p:nvSpPr>
        <p:spPr>
          <a:xfrm>
            <a:off x="969706" y="1026404"/>
            <a:ext cx="3154628" cy="703639"/>
          </a:xfrm>
          <a:prstGeom prst="roundRect">
            <a:avLst/>
          </a:prstGeom>
          <a:solidFill>
            <a:srgbClr val="3382CE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733" b="1" dirty="0" err="1">
                <a:solidFill>
                  <a:schemeClr val="bg1"/>
                </a:solidFill>
                <a:latin typeface="Arial Narrow" pitchFamily="34" charset="0"/>
                <a:cs typeface="Century Gothic"/>
              </a:rPr>
              <a:t>Lingkungan</a:t>
            </a:r>
            <a:r>
              <a:rPr lang="en-US" sz="1733" b="1" dirty="0">
                <a:solidFill>
                  <a:schemeClr val="bg1"/>
                </a:solidFill>
                <a:latin typeface="Arial Narrow" pitchFamily="34" charset="0"/>
                <a:cs typeface="Century Gothic"/>
              </a:rPr>
              <a:t> </a:t>
            </a:r>
            <a:r>
              <a:rPr lang="en-US" sz="1733" b="1" dirty="0" err="1">
                <a:solidFill>
                  <a:schemeClr val="bg1"/>
                </a:solidFill>
                <a:latin typeface="Arial Narrow" pitchFamily="34" charset="0"/>
                <a:cs typeface="Century Gothic"/>
              </a:rPr>
              <a:t>Demografi</a:t>
            </a:r>
            <a:endParaRPr lang="en-US" sz="1733" b="1" dirty="0">
              <a:solidFill>
                <a:schemeClr val="bg1"/>
              </a:solidFill>
              <a:latin typeface="Arial Narrow" pitchFamily="34" charset="0"/>
              <a:cs typeface="Century Gothic"/>
            </a:endParaRPr>
          </a:p>
        </p:txBody>
      </p:sp>
      <p:sp>
        <p:nvSpPr>
          <p:cNvPr id="21" name="Rounded Rectangle 8"/>
          <p:cNvSpPr/>
          <p:nvPr/>
        </p:nvSpPr>
        <p:spPr>
          <a:xfrm>
            <a:off x="4728425" y="1026403"/>
            <a:ext cx="2936507" cy="703640"/>
          </a:xfrm>
          <a:prstGeom prst="roundRect">
            <a:avLst/>
          </a:prstGeom>
          <a:solidFill>
            <a:srgbClr val="3382CE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733" b="1" dirty="0" err="1">
                <a:solidFill>
                  <a:schemeClr val="bg1"/>
                </a:solidFill>
                <a:latin typeface="Arial Narrow" pitchFamily="34" charset="0"/>
                <a:cs typeface="Century Gothic"/>
              </a:rPr>
              <a:t>Lingkungan</a:t>
            </a:r>
            <a:r>
              <a:rPr lang="en-US" sz="1733" b="1" dirty="0">
                <a:solidFill>
                  <a:schemeClr val="bg1"/>
                </a:solidFill>
                <a:latin typeface="Arial Narrow" pitchFamily="34" charset="0"/>
                <a:cs typeface="Century Gothic"/>
              </a:rPr>
              <a:t> </a:t>
            </a:r>
            <a:r>
              <a:rPr lang="en-US" sz="1733" b="1" dirty="0" err="1">
                <a:solidFill>
                  <a:schemeClr val="bg1"/>
                </a:solidFill>
                <a:latin typeface="Arial Narrow" pitchFamily="34" charset="0"/>
                <a:cs typeface="Century Gothic"/>
              </a:rPr>
              <a:t>Politik</a:t>
            </a:r>
            <a:r>
              <a:rPr lang="en-US" sz="1733" b="1" dirty="0">
                <a:solidFill>
                  <a:schemeClr val="bg1"/>
                </a:solidFill>
                <a:latin typeface="Arial Narrow" pitchFamily="34" charset="0"/>
                <a:cs typeface="Century Gothic"/>
              </a:rPr>
              <a:t> </a:t>
            </a:r>
            <a:r>
              <a:rPr lang="en-US" sz="1733" b="1" dirty="0" err="1">
                <a:solidFill>
                  <a:schemeClr val="bg1"/>
                </a:solidFill>
                <a:latin typeface="Arial Narrow" pitchFamily="34" charset="0"/>
                <a:cs typeface="Century Gothic"/>
              </a:rPr>
              <a:t>dan</a:t>
            </a:r>
            <a:r>
              <a:rPr lang="en-US" sz="1733" b="1" dirty="0">
                <a:solidFill>
                  <a:schemeClr val="bg1"/>
                </a:solidFill>
                <a:latin typeface="Arial Narrow" pitchFamily="34" charset="0"/>
                <a:cs typeface="Century Gothic"/>
              </a:rPr>
              <a:t> </a:t>
            </a:r>
            <a:r>
              <a:rPr lang="en-US" sz="1733" b="1" dirty="0" err="1">
                <a:solidFill>
                  <a:schemeClr val="bg1"/>
                </a:solidFill>
                <a:latin typeface="Arial Narrow" pitchFamily="34" charset="0"/>
                <a:cs typeface="Century Gothic"/>
              </a:rPr>
              <a:t>Ekonomi</a:t>
            </a:r>
            <a:endParaRPr lang="en-US" sz="1733" b="1" dirty="0">
              <a:solidFill>
                <a:schemeClr val="bg1"/>
              </a:solidFill>
              <a:latin typeface="Arial Narrow" pitchFamily="34" charset="0"/>
              <a:cs typeface="Century Gothic"/>
            </a:endParaRPr>
          </a:p>
        </p:txBody>
      </p:sp>
      <p:sp>
        <p:nvSpPr>
          <p:cNvPr id="22" name="Rounded Rectangle 9"/>
          <p:cNvSpPr/>
          <p:nvPr/>
        </p:nvSpPr>
        <p:spPr>
          <a:xfrm>
            <a:off x="8269025" y="988036"/>
            <a:ext cx="2951428" cy="703639"/>
          </a:xfrm>
          <a:prstGeom prst="roundRect">
            <a:avLst/>
          </a:prstGeom>
          <a:solidFill>
            <a:srgbClr val="3382CE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733" b="1" dirty="0" err="1">
                <a:solidFill>
                  <a:schemeClr val="bg1"/>
                </a:solidFill>
                <a:latin typeface="Arial Narrow" pitchFamily="34" charset="0"/>
                <a:cs typeface="Century Gothic"/>
              </a:rPr>
              <a:t>Lingkungan</a:t>
            </a:r>
            <a:r>
              <a:rPr lang="en-US" sz="1733" b="1" dirty="0">
                <a:solidFill>
                  <a:schemeClr val="bg1"/>
                </a:solidFill>
                <a:latin typeface="Arial Narrow" pitchFamily="34" charset="0"/>
                <a:cs typeface="Century Gothic"/>
              </a:rPr>
              <a:t> </a:t>
            </a:r>
            <a:r>
              <a:rPr lang="en-US" sz="1733" b="1" dirty="0" err="1">
                <a:solidFill>
                  <a:schemeClr val="bg1"/>
                </a:solidFill>
                <a:latin typeface="Arial Narrow" pitchFamily="34" charset="0"/>
                <a:cs typeface="Century Gothic"/>
              </a:rPr>
              <a:t>Ideologi</a:t>
            </a:r>
            <a:r>
              <a:rPr lang="en-US" sz="1733" b="1" dirty="0">
                <a:solidFill>
                  <a:schemeClr val="bg1"/>
                </a:solidFill>
                <a:latin typeface="Arial Narrow" pitchFamily="34" charset="0"/>
                <a:cs typeface="Century Gothic"/>
              </a:rPr>
              <a:t>, </a:t>
            </a:r>
            <a:r>
              <a:rPr lang="en-US" sz="1733" b="1" dirty="0" err="1">
                <a:solidFill>
                  <a:schemeClr val="bg1"/>
                </a:solidFill>
                <a:latin typeface="Arial Narrow" pitchFamily="34" charset="0"/>
                <a:cs typeface="Century Gothic"/>
              </a:rPr>
              <a:t>Sosbud</a:t>
            </a:r>
            <a:r>
              <a:rPr lang="en-US" sz="1733" b="1" dirty="0">
                <a:solidFill>
                  <a:schemeClr val="bg1"/>
                </a:solidFill>
                <a:latin typeface="Arial Narrow" pitchFamily="34" charset="0"/>
                <a:cs typeface="Century Gothic"/>
              </a:rPr>
              <a:t>, </a:t>
            </a:r>
            <a:r>
              <a:rPr lang="en-US" sz="1733" b="1" dirty="0" err="1">
                <a:solidFill>
                  <a:schemeClr val="bg1"/>
                </a:solidFill>
                <a:latin typeface="Arial Narrow" pitchFamily="34" charset="0"/>
                <a:cs typeface="Century Gothic"/>
              </a:rPr>
              <a:t>Hankam</a:t>
            </a:r>
            <a:r>
              <a:rPr lang="en-US" sz="1733" b="1" dirty="0">
                <a:solidFill>
                  <a:schemeClr val="bg1"/>
                </a:solidFill>
                <a:latin typeface="Arial Narrow" pitchFamily="34" charset="0"/>
                <a:cs typeface="Century Gothic"/>
              </a:rPr>
              <a:t>, </a:t>
            </a:r>
            <a:r>
              <a:rPr lang="en-US" sz="1733" b="1" dirty="0" err="1">
                <a:solidFill>
                  <a:schemeClr val="bg1"/>
                </a:solidFill>
                <a:latin typeface="Arial Narrow" pitchFamily="34" charset="0"/>
                <a:cs typeface="Century Gothic"/>
              </a:rPr>
              <a:t>dan</a:t>
            </a:r>
            <a:r>
              <a:rPr lang="en-US" sz="1733" b="1" dirty="0">
                <a:solidFill>
                  <a:schemeClr val="bg1"/>
                </a:solidFill>
                <a:latin typeface="Arial Narrow" pitchFamily="34" charset="0"/>
                <a:cs typeface="Century Gothic"/>
              </a:rPr>
              <a:t> </a:t>
            </a:r>
            <a:r>
              <a:rPr lang="en-US" sz="1733" b="1" dirty="0" err="1">
                <a:solidFill>
                  <a:schemeClr val="bg1"/>
                </a:solidFill>
                <a:latin typeface="Arial Narrow" pitchFamily="34" charset="0"/>
                <a:cs typeface="Century Gothic"/>
              </a:rPr>
              <a:t>Teknologi</a:t>
            </a:r>
            <a:endParaRPr lang="en-US" sz="1733" b="1" dirty="0">
              <a:solidFill>
                <a:schemeClr val="bg1"/>
              </a:solidFill>
              <a:latin typeface="Arial Narrow" pitchFamily="34" charset="0"/>
              <a:cs typeface="Century Gothic"/>
            </a:endParaRPr>
          </a:p>
        </p:txBody>
      </p:sp>
      <p:pic>
        <p:nvPicPr>
          <p:cNvPr id="18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525" y="314269"/>
            <a:ext cx="1381355" cy="53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631708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lamatkan Generasi Emas Indonesi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3736" y="185194"/>
            <a:ext cx="11536101" cy="648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103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2050</TotalTime>
  <Words>2541</Words>
  <Application>Microsoft Office PowerPoint</Application>
  <PresentationFormat>Layar Lebar</PresentationFormat>
  <Paragraphs>458</Paragraphs>
  <Slides>24</Slides>
  <Notes>10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Judul Slide</vt:lpstr>
      </vt:variant>
      <vt:variant>
        <vt:i4>24</vt:i4>
      </vt:variant>
    </vt:vector>
  </HeadingPairs>
  <TitlesOfParts>
    <vt:vector size="25" baseType="lpstr">
      <vt:lpstr>1_Office Theme</vt:lpstr>
      <vt:lpstr>Presentasi PowerPoint</vt:lpstr>
      <vt:lpstr>Presentasi PowerPoint</vt:lpstr>
      <vt:lpstr>Presentasi PowerPoint</vt:lpstr>
      <vt:lpstr>Presentasi PowerPoint</vt:lpstr>
      <vt:lpstr>Tujuan Pendidikan Nasional (Pasal 3 UU No 20 Sisdiknas Tahun 2003)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sd.talenta19@gmail.com</cp:lastModifiedBy>
  <cp:revision>107</cp:revision>
  <cp:lastPrinted>2017-01-30T06:26:49Z</cp:lastPrinted>
  <dcterms:created xsi:type="dcterms:W3CDTF">2017-01-19T05:44:35Z</dcterms:created>
  <dcterms:modified xsi:type="dcterms:W3CDTF">2019-10-30T04:49:18Z</dcterms:modified>
</cp:coreProperties>
</file>