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01" r:id="rId2"/>
    <p:sldId id="302" r:id="rId3"/>
    <p:sldId id="308" r:id="rId4"/>
    <p:sldId id="366" r:id="rId5"/>
    <p:sldId id="378" r:id="rId6"/>
    <p:sldId id="313" r:id="rId7"/>
    <p:sldId id="423" r:id="rId8"/>
    <p:sldId id="380" r:id="rId9"/>
    <p:sldId id="382" r:id="rId10"/>
    <p:sldId id="421" r:id="rId11"/>
    <p:sldId id="422" r:id="rId12"/>
    <p:sldId id="398" r:id="rId13"/>
    <p:sldId id="426" r:id="rId14"/>
    <p:sldId id="367" r:id="rId15"/>
    <p:sldId id="384" r:id="rId16"/>
    <p:sldId id="407" r:id="rId17"/>
    <p:sldId id="408" r:id="rId18"/>
    <p:sldId id="359" r:id="rId19"/>
    <p:sldId id="390" r:id="rId20"/>
    <p:sldId id="414" r:id="rId21"/>
    <p:sldId id="410" r:id="rId22"/>
    <p:sldId id="415" r:id="rId23"/>
    <p:sldId id="401" r:id="rId24"/>
    <p:sldId id="402" r:id="rId25"/>
    <p:sldId id="368" r:id="rId26"/>
    <p:sldId id="388" r:id="rId27"/>
    <p:sldId id="409" r:id="rId28"/>
    <p:sldId id="424" r:id="rId29"/>
    <p:sldId id="417" r:id="rId30"/>
    <p:sldId id="329" r:id="rId31"/>
    <p:sldId id="391" r:id="rId32"/>
    <p:sldId id="403" r:id="rId33"/>
    <p:sldId id="404" r:id="rId34"/>
    <p:sldId id="393" r:id="rId35"/>
    <p:sldId id="392" r:id="rId36"/>
    <p:sldId id="394" r:id="rId37"/>
    <p:sldId id="395" r:id="rId38"/>
    <p:sldId id="418" r:id="rId39"/>
    <p:sldId id="405" r:id="rId40"/>
    <p:sldId id="412" r:id="rId41"/>
    <p:sldId id="413" r:id="rId42"/>
    <p:sldId id="419" r:id="rId43"/>
    <p:sldId id="420" r:id="rId44"/>
    <p:sldId id="425" r:id="rId45"/>
    <p:sldId id="287"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0000"/>
    <a:srgbClr val="213C69"/>
    <a:srgbClr val="FFFFFF"/>
    <a:srgbClr val="D9D9D9"/>
    <a:srgbClr val="C8D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6" autoAdjust="0"/>
  </p:normalViewPr>
  <p:slideViewPr>
    <p:cSldViewPr>
      <p:cViewPr varScale="1">
        <p:scale>
          <a:sx n="73" d="100"/>
          <a:sy n="73" d="100"/>
        </p:scale>
        <p:origin x="-10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F4C07F9-C3F2-4BDA-A8B4-6E10B22507CE}" type="datetimeFigureOut">
              <a:rPr lang="en-US"/>
              <a:pPr>
                <a:defRPr/>
              </a:pPr>
              <a:t>5/18/2019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AA8CEE-FBFD-423E-8B4B-CE47248817DC}" type="slidenum">
              <a:rPr lang="en-US" altLang="en-US"/>
              <a:pPr>
                <a:defRPr/>
              </a:pPr>
              <a:t>‹#›</a:t>
            </a:fld>
            <a:endParaRPr lang="en-US" altLang="en-US"/>
          </a:p>
        </p:txBody>
      </p:sp>
    </p:spTree>
    <p:extLst>
      <p:ext uri="{BB962C8B-B14F-4D97-AF65-F5344CB8AC3E}">
        <p14:creationId xmlns:p14="http://schemas.microsoft.com/office/powerpoint/2010/main" val="3109984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9719C6-9F38-43CA-83F4-B56693F55866}"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p:nvPr userDrawn="1"/>
        </p:nvSpPr>
        <p:spPr>
          <a:xfrm flipV="1">
            <a:off x="-152400" y="5961063"/>
            <a:ext cx="9448800" cy="668337"/>
          </a:xfrm>
          <a:custGeom>
            <a:avLst/>
            <a:gdLst>
              <a:gd name="connsiteX0" fmla="*/ 0 w 9157648"/>
              <a:gd name="connsiteY0" fmla="*/ 668740 h 668740"/>
              <a:gd name="connsiteX1" fmla="*/ 2674961 w 9157648"/>
              <a:gd name="connsiteY1" fmla="*/ 109182 h 668740"/>
              <a:gd name="connsiteX2" fmla="*/ 6318914 w 9157648"/>
              <a:gd name="connsiteY2" fmla="*/ 614149 h 668740"/>
              <a:gd name="connsiteX3" fmla="*/ 9157648 w 9157648"/>
              <a:gd name="connsiteY3" fmla="*/ 0 h 668740"/>
            </a:gdLst>
            <a:ahLst/>
            <a:cxnLst>
              <a:cxn ang="0">
                <a:pos x="connsiteX0" y="connsiteY0"/>
              </a:cxn>
              <a:cxn ang="0">
                <a:pos x="connsiteX1" y="connsiteY1"/>
              </a:cxn>
              <a:cxn ang="0">
                <a:pos x="connsiteX2" y="connsiteY2"/>
              </a:cxn>
              <a:cxn ang="0">
                <a:pos x="connsiteX3" y="connsiteY3"/>
              </a:cxn>
            </a:cxnLst>
            <a:rect l="l" t="t" r="r" b="b"/>
            <a:pathLst>
              <a:path w="9157648" h="668740">
                <a:moveTo>
                  <a:pt x="0" y="668740"/>
                </a:moveTo>
                <a:cubicBezTo>
                  <a:pt x="810904" y="393510"/>
                  <a:pt x="1621809" y="118281"/>
                  <a:pt x="2674961" y="109182"/>
                </a:cubicBezTo>
                <a:cubicBezTo>
                  <a:pt x="3728113" y="100083"/>
                  <a:pt x="5238466" y="632346"/>
                  <a:pt x="6318914" y="614149"/>
                </a:cubicBezTo>
                <a:cubicBezTo>
                  <a:pt x="7399362" y="595952"/>
                  <a:pt x="8278505" y="297976"/>
                  <a:pt x="9157648" y="0"/>
                </a:cubicBezTo>
              </a:path>
            </a:pathLst>
          </a:custGeom>
          <a:solidFill>
            <a:schemeClr val="bg1">
              <a:lumMod val="95000"/>
            </a:schemeClr>
          </a:solidFill>
          <a:ln w="2286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 name="Freeform 7"/>
          <p:cNvSpPr/>
          <p:nvPr userDrawn="1"/>
        </p:nvSpPr>
        <p:spPr>
          <a:xfrm>
            <a:off x="-152400" y="381000"/>
            <a:ext cx="9448800" cy="668338"/>
          </a:xfrm>
          <a:custGeom>
            <a:avLst/>
            <a:gdLst>
              <a:gd name="connsiteX0" fmla="*/ 0 w 9157648"/>
              <a:gd name="connsiteY0" fmla="*/ 668740 h 668740"/>
              <a:gd name="connsiteX1" fmla="*/ 2674961 w 9157648"/>
              <a:gd name="connsiteY1" fmla="*/ 109182 h 668740"/>
              <a:gd name="connsiteX2" fmla="*/ 6318914 w 9157648"/>
              <a:gd name="connsiteY2" fmla="*/ 614149 h 668740"/>
              <a:gd name="connsiteX3" fmla="*/ 9157648 w 9157648"/>
              <a:gd name="connsiteY3" fmla="*/ 0 h 668740"/>
            </a:gdLst>
            <a:ahLst/>
            <a:cxnLst>
              <a:cxn ang="0">
                <a:pos x="connsiteX0" y="connsiteY0"/>
              </a:cxn>
              <a:cxn ang="0">
                <a:pos x="connsiteX1" y="connsiteY1"/>
              </a:cxn>
              <a:cxn ang="0">
                <a:pos x="connsiteX2" y="connsiteY2"/>
              </a:cxn>
              <a:cxn ang="0">
                <a:pos x="connsiteX3" y="connsiteY3"/>
              </a:cxn>
            </a:cxnLst>
            <a:rect l="l" t="t" r="r" b="b"/>
            <a:pathLst>
              <a:path w="9157648" h="668740">
                <a:moveTo>
                  <a:pt x="0" y="668740"/>
                </a:moveTo>
                <a:cubicBezTo>
                  <a:pt x="810904" y="393510"/>
                  <a:pt x="1621809" y="118281"/>
                  <a:pt x="2674961" y="109182"/>
                </a:cubicBezTo>
                <a:cubicBezTo>
                  <a:pt x="3728113" y="100083"/>
                  <a:pt x="5238466" y="632346"/>
                  <a:pt x="6318914" y="614149"/>
                </a:cubicBezTo>
                <a:cubicBezTo>
                  <a:pt x="7399362" y="595952"/>
                  <a:pt x="8278505" y="297976"/>
                  <a:pt x="9157648" y="0"/>
                </a:cubicBezTo>
              </a:path>
            </a:pathLst>
          </a:custGeom>
          <a:solidFill>
            <a:schemeClr val="bg1">
              <a:lumMod val="95000"/>
            </a:schemeClr>
          </a:solidFill>
          <a:ln w="2286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pic>
        <p:nvPicPr>
          <p:cNvPr id="6" name="Picture 5" descr="f0a97ca3a74d6ae77e0d361ed2e074cd1.jpg"/>
          <p:cNvPicPr>
            <a:picLocks noChangeAspect="1"/>
          </p:cNvPicPr>
          <p:nvPr userDrawn="1"/>
        </p:nvPicPr>
        <p:blipFill>
          <a:blip r:embed="rId2" cstate="print">
            <a:duotone>
              <a:prstClr val="black"/>
              <a:schemeClr val="accent1">
                <a:tint val="45000"/>
                <a:satMod val="400000"/>
              </a:schemeClr>
            </a:duotone>
          </a:blip>
          <a:stretch>
            <a:fillRect/>
          </a:stretch>
        </p:blipFill>
        <p:spPr>
          <a:xfrm>
            <a:off x="0" y="1524000"/>
            <a:ext cx="9144000" cy="4191000"/>
          </a:xfrm>
          <a:prstGeom prst="rect">
            <a:avLst/>
          </a:prstGeom>
        </p:spPr>
      </p:pic>
      <p:sp>
        <p:nvSpPr>
          <p:cNvPr id="7" name="TextBox 6"/>
          <p:cNvSpPr txBox="1">
            <a:spLocks noChangeArrowheads="1"/>
          </p:cNvSpPr>
          <p:nvPr userDrawn="1"/>
        </p:nvSpPr>
        <p:spPr bwMode="auto">
          <a:xfrm>
            <a:off x="1828800" y="5943600"/>
            <a:ext cx="1503363" cy="307975"/>
          </a:xfrm>
          <a:prstGeom prst="rect">
            <a:avLst/>
          </a:prstGeom>
          <a:no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AU" altLang="en-US" sz="1400">
                <a:latin typeface="Times New Roman" panose="02020603050405020304" pitchFamily="18" charset="0"/>
                <a:cs typeface="Times New Roman" panose="02020603050405020304" pitchFamily="18" charset="0"/>
              </a:rPr>
              <a:t>Hak Cipta © 2014</a:t>
            </a:r>
          </a:p>
        </p:txBody>
      </p:sp>
      <p:cxnSp>
        <p:nvCxnSpPr>
          <p:cNvPr id="8" name="Straight Connector 7"/>
          <p:cNvCxnSpPr/>
          <p:nvPr userDrawn="1"/>
        </p:nvCxnSpPr>
        <p:spPr>
          <a:xfrm>
            <a:off x="3368675" y="59436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3382963" y="5943600"/>
            <a:ext cx="3825875" cy="738188"/>
          </a:xfrm>
          <a:prstGeom prst="rect">
            <a:avLst/>
          </a:prstGeom>
          <a:no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AU" altLang="en-US" sz="1400" b="1">
                <a:latin typeface="Times New Roman" panose="02020603050405020304" pitchFamily="18" charset="0"/>
                <a:cs typeface="Times New Roman" panose="02020603050405020304" pitchFamily="18" charset="0"/>
              </a:rPr>
              <a:t>Kementerian Pendidikan dan  Kebudayaan</a:t>
            </a:r>
          </a:p>
          <a:p>
            <a:pPr eaLnBrk="1" hangingPunct="1">
              <a:defRPr/>
            </a:pPr>
            <a:r>
              <a:rPr lang="en-AU" altLang="en-US" sz="1400">
                <a:latin typeface="Times New Roman" panose="02020603050405020304" pitchFamily="18" charset="0"/>
                <a:cs typeface="Times New Roman" panose="02020603050405020304" pitchFamily="18" charset="0"/>
              </a:rPr>
              <a:t>Direktorat Jenderal Pendidikan Dasar</a:t>
            </a:r>
          </a:p>
          <a:p>
            <a:pPr eaLnBrk="1" hangingPunct="1">
              <a:defRPr/>
            </a:pPr>
            <a:r>
              <a:rPr lang="en-AU" altLang="en-US" sz="1400">
                <a:latin typeface="Times New Roman" panose="02020603050405020304" pitchFamily="18" charset="0"/>
                <a:cs typeface="Times New Roman" panose="02020603050405020304" pitchFamily="18" charset="0"/>
              </a:rPr>
              <a:t>Direktorat Pembinaan Sekolah Menengah Pertama</a:t>
            </a:r>
          </a:p>
        </p:txBody>
      </p:sp>
      <p:pic>
        <p:nvPicPr>
          <p:cNvPr id="10" name="Picture 2" descr="D:\SMP 2013\SEPIK\Logo Kurikulum 201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21613" y="920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Logo Tut Wuri Handayani\logo.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900" y="90488"/>
            <a:ext cx="12065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0" y="1447800"/>
            <a:ext cx="9144000" cy="3429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userDrawn="1"/>
        </p:nvSpPr>
        <p:spPr>
          <a:xfrm>
            <a:off x="0" y="1447800"/>
            <a:ext cx="9144000" cy="107950"/>
          </a:xfrm>
          <a:prstGeom prst="rect">
            <a:avLst/>
          </a:prstGeom>
          <a:solidFill>
            <a:srgbClr val="213C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userDrawn="1"/>
        </p:nvSpPr>
        <p:spPr>
          <a:xfrm>
            <a:off x="0" y="5478463"/>
            <a:ext cx="9144000" cy="3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p:nvPr userDrawn="1"/>
        </p:nvSpPr>
        <p:spPr>
          <a:xfrm>
            <a:off x="0" y="5562600"/>
            <a:ext cx="9144000" cy="16033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2133600"/>
            <a:ext cx="7772400" cy="1470025"/>
          </a:xfrm>
        </p:spPr>
        <p:txBody>
          <a:bodyPr>
            <a:normAutofit/>
          </a:bodyPr>
          <a:lstStyle>
            <a:lvl1pPr>
              <a:defRPr sz="3600" b="1">
                <a:latin typeface="Times New Roman" pitchFamily="18" charset="0"/>
                <a:cs typeface="Times New Roman" pitchFamily="18" charset="0"/>
              </a:defRPr>
            </a:lvl1pPr>
          </a:lstStyle>
          <a:p>
            <a:r>
              <a:rPr lang="en-US"/>
              <a:t>Click to edit Master title style</a:t>
            </a:r>
          </a:p>
        </p:txBody>
      </p:sp>
      <p:sp>
        <p:nvSpPr>
          <p:cNvPr id="3" name="Subtitle 2"/>
          <p:cNvSpPr>
            <a:spLocks noGrp="1"/>
          </p:cNvSpPr>
          <p:nvPr>
            <p:ph type="subTitle" idx="1"/>
          </p:nvPr>
        </p:nvSpPr>
        <p:spPr>
          <a:xfrm>
            <a:off x="1371600" y="3657600"/>
            <a:ext cx="6400800" cy="838200"/>
          </a:xfrm>
        </p:spPr>
        <p:txBody>
          <a:bodyPr>
            <a:normAutofit/>
          </a:bodyPr>
          <a:lstStyle>
            <a:lvl1pPr marL="0" indent="0" algn="ctr">
              <a:buNone/>
              <a:defRPr sz="240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689174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D:\SMP 2013\SEPIK\Logo Kurikulum 201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20088" y="77788"/>
            <a:ext cx="68421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Logo Tut Wuri Handayani\logo.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38100"/>
            <a:ext cx="7254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http://www.laurakerbyson.com/free-background.jpg"/>
          <p:cNvSpPr>
            <a:spLocks noChangeAspect="1" noChangeArrowheads="1"/>
          </p:cNvSpPr>
          <p:nvPr userDrawn="1"/>
        </p:nvSpPr>
        <p:spPr bwMode="auto">
          <a:xfrm>
            <a:off x="155575" y="-2789238"/>
            <a:ext cx="10344150" cy="5819776"/>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pic>
        <p:nvPicPr>
          <p:cNvPr id="7" name="Picture 6" descr="f0a97ca3a74d6ae77e0d361ed2e074cd1.jpg"/>
          <p:cNvPicPr>
            <a:picLocks noChangeAspect="1"/>
          </p:cNvPicPr>
          <p:nvPr userDrawn="1"/>
        </p:nvPicPr>
        <p:blipFill>
          <a:blip r:embed="rId4" cstate="print">
            <a:duotone>
              <a:prstClr val="black"/>
              <a:schemeClr val="accent1">
                <a:tint val="45000"/>
                <a:satMod val="400000"/>
              </a:schemeClr>
            </a:duotone>
          </a:blip>
          <a:srcRect t="58182" b="32727"/>
          <a:stretch>
            <a:fillRect/>
          </a:stretch>
        </p:blipFill>
        <p:spPr>
          <a:xfrm>
            <a:off x="0" y="6477000"/>
            <a:ext cx="9144000" cy="381000"/>
          </a:xfrm>
          <a:prstGeom prst="rect">
            <a:avLst/>
          </a:prstGeom>
        </p:spPr>
      </p:pic>
      <p:sp>
        <p:nvSpPr>
          <p:cNvPr id="2" name="Title 1"/>
          <p:cNvSpPr>
            <a:spLocks noGrp="1"/>
          </p:cNvSpPr>
          <p:nvPr>
            <p:ph type="title"/>
          </p:nvPr>
        </p:nvSpPr>
        <p:spPr>
          <a:xfrm>
            <a:off x="457200" y="274638"/>
            <a:ext cx="8229600" cy="639762"/>
          </a:xfrm>
        </p:spPr>
        <p:txBody>
          <a:bodyPr>
            <a:normAutofit/>
          </a:bodyPr>
          <a:lstStyle>
            <a:lvl1pPr algn="ctr">
              <a:defRPr sz="3200" b="1">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457200" y="1066800"/>
            <a:ext cx="8229600" cy="5257800"/>
          </a:xfrm>
        </p:spPr>
        <p:txBody>
          <a:bodyPr>
            <a:normAutofit/>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7121055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5/18/2019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9663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2F3A5B-2440-4DD2-9E90-BA0A54A6CDB0}" type="datetimeFigureOut">
              <a:rPr lang="en-US"/>
              <a:pPr>
                <a:defRPr/>
              </a:pPr>
              <a:t>5/18/2019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8484169-EA4F-4E05-9B75-3C780F4D32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PENILAIAN%20SMA/Praktik%20Pengolahan%20dan%20Pelaporan%20Hasil%20Belajar/Praktik%20Pengolahan%20dan%20Pelaporan%20PHB_EDIT%20JK.ppt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2" Type="http://schemas.openxmlformats.org/officeDocument/2006/relationships/hyperlink" Target="LK%20%20Pengolahan%20Nilai/Lembar%20Kerja%202.4.2%20pelaporan%20hasil%20belajar.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1500187"/>
          </a:xfrm>
          <a:solidFill>
            <a:schemeClr val="accent3">
              <a:lumMod val="60000"/>
              <a:lumOff val="40000"/>
            </a:schemeClr>
          </a:solidFill>
          <a:ln>
            <a:solidFill>
              <a:srgbClr val="C00000"/>
            </a:solidFill>
          </a:ln>
        </p:spPr>
        <p:txBody>
          <a:bodyPr rtlCol="0" anchor="ctr">
            <a:normAutofit lnSpcReduction="10000"/>
          </a:bodyPr>
          <a:lstStyle/>
          <a:p>
            <a:pPr algn="ctr" eaLnBrk="1" fontAlgn="auto" hangingPunct="1">
              <a:spcAft>
                <a:spcPts val="0"/>
              </a:spcAft>
              <a:buFont typeface="Arial" panose="020B0604020202020204" pitchFamily="34" charset="0"/>
              <a:buNone/>
              <a:defRPr/>
            </a:pPr>
            <a:endParaRPr lang="en-US" sz="2800" b="1" dirty="0">
              <a:solidFill>
                <a:srgbClr val="C00000"/>
              </a:solidFill>
              <a:latin typeface="Arial Rounded MT Bold" pitchFamily="34" charset="0"/>
            </a:endParaRPr>
          </a:p>
          <a:p>
            <a:pPr algn="ctr" eaLnBrk="1" fontAlgn="auto" hangingPunct="1">
              <a:spcAft>
                <a:spcPts val="0"/>
              </a:spcAft>
              <a:buFont typeface="Arial" panose="020B0604020202020204" pitchFamily="34" charset="0"/>
              <a:buNone/>
              <a:defRPr/>
            </a:pPr>
            <a:r>
              <a:rPr lang="en-US" sz="2800" b="1" dirty="0">
                <a:solidFill>
                  <a:srgbClr val="C00000"/>
                </a:solidFill>
                <a:latin typeface="Arial Rounded MT Bold" pitchFamily="34" charset="0"/>
              </a:rPr>
              <a:t>PRAKTIK PENGOLAHAN DAN PELAPORAN </a:t>
            </a:r>
          </a:p>
          <a:p>
            <a:pPr algn="ctr" eaLnBrk="1" fontAlgn="auto" hangingPunct="1">
              <a:spcAft>
                <a:spcPts val="0"/>
              </a:spcAft>
              <a:buFont typeface="Arial" panose="020B0604020202020204" pitchFamily="34" charset="0"/>
              <a:buNone/>
              <a:defRPr/>
            </a:pPr>
            <a:r>
              <a:rPr lang="en-US" sz="2800" b="1" dirty="0">
                <a:solidFill>
                  <a:srgbClr val="C00000"/>
                </a:solidFill>
                <a:latin typeface="Arial Rounded MT Bold" pitchFamily="34" charset="0"/>
              </a:rPr>
              <a:t>PENILAIAN HASIL BELAJAR</a:t>
            </a:r>
          </a:p>
          <a:p>
            <a:pPr algn="ctr" eaLnBrk="1" fontAlgn="auto" hangingPunct="1">
              <a:spcAft>
                <a:spcPts val="0"/>
              </a:spcAft>
              <a:buFont typeface="Arial" panose="020B0604020202020204" pitchFamily="34" charset="0"/>
              <a:buNone/>
              <a:defRPr/>
            </a:pPr>
            <a:endParaRPr lang="id-ID" sz="3600" b="1" dirty="0">
              <a:solidFill>
                <a:srgbClr val="C00000"/>
              </a:solidFill>
              <a:latin typeface="Arial Rounded MT Bold" pitchFamily="34" charset="0"/>
            </a:endParaRPr>
          </a:p>
        </p:txBody>
      </p:sp>
      <p:sp>
        <p:nvSpPr>
          <p:cNvPr id="5" name="Title 1"/>
          <p:cNvSpPr txBox="1">
            <a:spLocks/>
          </p:cNvSpPr>
          <p:nvPr/>
        </p:nvSpPr>
        <p:spPr>
          <a:xfrm>
            <a:off x="1102043" y="4953000"/>
            <a:ext cx="7229475" cy="1425575"/>
          </a:xfrm>
          <a:prstGeom prst="rect">
            <a:avLst/>
          </a:prstGeom>
          <a:solidFill>
            <a:schemeClr val="accent3">
              <a:lumMod val="40000"/>
              <a:lumOff val="60000"/>
            </a:schemeClr>
          </a:solidFill>
          <a:ln>
            <a:solidFill>
              <a:srgbClr val="C00000"/>
            </a:solidFill>
          </a:ln>
        </p:spPr>
        <p:txBody>
          <a:bodyPr anchor="ctr">
            <a:normAutofit lnSpcReduction="10000"/>
          </a:bodyPr>
          <a:lstStyle/>
          <a:p>
            <a:pPr algn="ctr" eaLnBrk="1" fontAlgn="auto" hangingPunct="1">
              <a:spcAft>
                <a:spcPts val="0"/>
              </a:spcAft>
              <a:defRPr/>
            </a:pPr>
            <a:r>
              <a:rPr lang="en-US" dirty="0" err="1" smtClean="0">
                <a:latin typeface="Arial Rounded MT Bold" pitchFamily="34" charset="0"/>
                <a:ea typeface="+mj-ea"/>
                <a:cs typeface="Times New Roman" pitchFamily="18" charset="0"/>
              </a:rPr>
              <a:t>Bimbingan</a:t>
            </a:r>
            <a:r>
              <a:rPr lang="en-US" dirty="0" smtClean="0">
                <a:latin typeface="Arial Rounded MT Bold" pitchFamily="34" charset="0"/>
                <a:ea typeface="+mj-ea"/>
                <a:cs typeface="Times New Roman" pitchFamily="18" charset="0"/>
              </a:rPr>
              <a:t> </a:t>
            </a:r>
            <a:r>
              <a:rPr lang="en-US" dirty="0" err="1" smtClean="0">
                <a:latin typeface="Arial Rounded MT Bold" pitchFamily="34" charset="0"/>
                <a:ea typeface="+mj-ea"/>
                <a:cs typeface="Times New Roman" pitchFamily="18" charset="0"/>
              </a:rPr>
              <a:t>Teknis</a:t>
            </a:r>
            <a:r>
              <a:rPr lang="en-US" dirty="0" smtClean="0">
                <a:latin typeface="Arial Rounded MT Bold" pitchFamily="34" charset="0"/>
                <a:ea typeface="+mj-ea"/>
                <a:cs typeface="Times New Roman" pitchFamily="18" charset="0"/>
              </a:rPr>
              <a:t> </a:t>
            </a:r>
            <a:r>
              <a:rPr lang="en-US" dirty="0" err="1" smtClean="0">
                <a:latin typeface="Arial Rounded MT Bold" pitchFamily="34" charset="0"/>
                <a:ea typeface="+mj-ea"/>
                <a:cs typeface="Times New Roman" pitchFamily="18" charset="0"/>
              </a:rPr>
              <a:t>Peningkatan</a:t>
            </a:r>
            <a:r>
              <a:rPr lang="en-US" dirty="0" smtClean="0">
                <a:latin typeface="Arial Rounded MT Bold" pitchFamily="34" charset="0"/>
                <a:ea typeface="+mj-ea"/>
                <a:cs typeface="Times New Roman" pitchFamily="18" charset="0"/>
              </a:rPr>
              <a:t> Guru </a:t>
            </a:r>
            <a:r>
              <a:rPr lang="en-US" dirty="0" err="1" smtClean="0">
                <a:latin typeface="Arial Rounded MT Bold" pitchFamily="34" charset="0"/>
                <a:ea typeface="+mj-ea"/>
                <a:cs typeface="Times New Roman" pitchFamily="18" charset="0"/>
              </a:rPr>
              <a:t>Pendidikan</a:t>
            </a:r>
            <a:r>
              <a:rPr lang="en-US" dirty="0" smtClean="0">
                <a:latin typeface="Arial Rounded MT Bold" pitchFamily="34" charset="0"/>
                <a:ea typeface="+mj-ea"/>
                <a:cs typeface="Times New Roman" pitchFamily="18" charset="0"/>
              </a:rPr>
              <a:t> Agama </a:t>
            </a:r>
            <a:r>
              <a:rPr lang="en-US" dirty="0" err="1" smtClean="0">
                <a:latin typeface="Arial Rounded MT Bold" pitchFamily="34" charset="0"/>
                <a:ea typeface="+mj-ea"/>
                <a:cs typeface="Times New Roman" pitchFamily="18" charset="0"/>
              </a:rPr>
              <a:t>Katolik</a:t>
            </a:r>
            <a:endParaRPr lang="en-US" dirty="0" smtClean="0">
              <a:latin typeface="Arial Rounded MT Bold" pitchFamily="34" charset="0"/>
              <a:ea typeface="+mj-ea"/>
              <a:cs typeface="Times New Roman" pitchFamily="18" charset="0"/>
            </a:endParaRPr>
          </a:p>
          <a:p>
            <a:pPr algn="ctr" eaLnBrk="1" fontAlgn="auto" hangingPunct="1">
              <a:spcAft>
                <a:spcPts val="0"/>
              </a:spcAft>
              <a:defRPr/>
            </a:pPr>
            <a:r>
              <a:rPr lang="en-US" dirty="0" smtClean="0">
                <a:latin typeface="Arial Rounded MT Bold" pitchFamily="34" charset="0"/>
                <a:ea typeface="+mj-ea"/>
                <a:cs typeface="Times New Roman" pitchFamily="18" charset="0"/>
              </a:rPr>
              <a:t>Tingkat </a:t>
            </a:r>
            <a:r>
              <a:rPr lang="en-US" dirty="0" err="1" smtClean="0">
                <a:latin typeface="Arial Rounded MT Bold" pitchFamily="34" charset="0"/>
                <a:ea typeface="+mj-ea"/>
                <a:cs typeface="Times New Roman" pitchFamily="18" charset="0"/>
              </a:rPr>
              <a:t>Dasar</a:t>
            </a:r>
            <a:endParaRPr lang="en-US" dirty="0" smtClean="0">
              <a:latin typeface="Arial Rounded MT Bold" pitchFamily="34" charset="0"/>
              <a:ea typeface="+mj-ea"/>
              <a:cs typeface="Times New Roman" pitchFamily="18" charset="0"/>
            </a:endParaRPr>
          </a:p>
          <a:p>
            <a:pPr algn="ctr" eaLnBrk="1" fontAlgn="auto" hangingPunct="1">
              <a:spcAft>
                <a:spcPts val="0"/>
              </a:spcAft>
              <a:defRPr/>
            </a:pPr>
            <a:r>
              <a:rPr lang="en-US" dirty="0" err="1" smtClean="0">
                <a:latin typeface="Arial Rounded MT Bold" pitchFamily="34" charset="0"/>
                <a:ea typeface="+mj-ea"/>
                <a:cs typeface="Times New Roman" pitchFamily="18" charset="0"/>
              </a:rPr>
              <a:t>Kementerian</a:t>
            </a:r>
            <a:r>
              <a:rPr lang="en-US" dirty="0" smtClean="0">
                <a:latin typeface="Arial Rounded MT Bold" pitchFamily="34" charset="0"/>
                <a:ea typeface="+mj-ea"/>
                <a:cs typeface="Times New Roman" pitchFamily="18" charset="0"/>
              </a:rPr>
              <a:t> Agama </a:t>
            </a:r>
            <a:r>
              <a:rPr lang="en-US" dirty="0" err="1" smtClean="0">
                <a:latin typeface="Arial Rounded MT Bold" pitchFamily="34" charset="0"/>
                <a:ea typeface="+mj-ea"/>
                <a:cs typeface="Times New Roman" pitchFamily="18" charset="0"/>
              </a:rPr>
              <a:t>Republik</a:t>
            </a:r>
            <a:r>
              <a:rPr lang="en-US" dirty="0" smtClean="0">
                <a:latin typeface="Arial Rounded MT Bold" pitchFamily="34" charset="0"/>
                <a:ea typeface="+mj-ea"/>
                <a:cs typeface="Times New Roman" pitchFamily="18" charset="0"/>
              </a:rPr>
              <a:t> Indonesia</a:t>
            </a:r>
          </a:p>
          <a:p>
            <a:pPr algn="ctr" eaLnBrk="1" fontAlgn="auto" hangingPunct="1">
              <a:spcAft>
                <a:spcPts val="0"/>
              </a:spcAft>
              <a:defRPr/>
            </a:pPr>
            <a:r>
              <a:rPr lang="en-US" dirty="0" err="1" smtClean="0">
                <a:latin typeface="Arial Rounded MT Bold" pitchFamily="34" charset="0"/>
                <a:ea typeface="+mj-ea"/>
                <a:cs typeface="Times New Roman" pitchFamily="18" charset="0"/>
              </a:rPr>
              <a:t>Direktorat</a:t>
            </a:r>
            <a:r>
              <a:rPr lang="en-US" dirty="0" smtClean="0">
                <a:latin typeface="Arial Rounded MT Bold" pitchFamily="34" charset="0"/>
                <a:ea typeface="+mj-ea"/>
                <a:cs typeface="Times New Roman" pitchFamily="18" charset="0"/>
              </a:rPr>
              <a:t> </a:t>
            </a:r>
            <a:r>
              <a:rPr lang="en-US" dirty="0" err="1" smtClean="0">
                <a:latin typeface="Arial Rounded MT Bold" pitchFamily="34" charset="0"/>
                <a:ea typeface="+mj-ea"/>
                <a:cs typeface="Times New Roman" pitchFamily="18" charset="0"/>
              </a:rPr>
              <a:t>Jenderal</a:t>
            </a:r>
            <a:r>
              <a:rPr lang="en-US" dirty="0" smtClean="0">
                <a:latin typeface="Arial Rounded MT Bold" pitchFamily="34" charset="0"/>
                <a:ea typeface="+mj-ea"/>
                <a:cs typeface="Times New Roman" pitchFamily="18" charset="0"/>
              </a:rPr>
              <a:t> </a:t>
            </a:r>
            <a:r>
              <a:rPr lang="en-US" dirty="0" err="1" smtClean="0">
                <a:latin typeface="Arial Rounded MT Bold" pitchFamily="34" charset="0"/>
                <a:ea typeface="+mj-ea"/>
                <a:cs typeface="Times New Roman" pitchFamily="18" charset="0"/>
              </a:rPr>
              <a:t>Bimbingan</a:t>
            </a:r>
            <a:r>
              <a:rPr lang="en-US" dirty="0" smtClean="0">
                <a:latin typeface="Arial Rounded MT Bold" pitchFamily="34" charset="0"/>
                <a:ea typeface="+mj-ea"/>
                <a:cs typeface="Times New Roman" pitchFamily="18" charset="0"/>
              </a:rPr>
              <a:t> </a:t>
            </a:r>
            <a:r>
              <a:rPr lang="en-US" dirty="0" err="1" smtClean="0">
                <a:latin typeface="Arial Rounded MT Bold" pitchFamily="34" charset="0"/>
                <a:ea typeface="+mj-ea"/>
                <a:cs typeface="Times New Roman" pitchFamily="18" charset="0"/>
              </a:rPr>
              <a:t>Masyarakat</a:t>
            </a:r>
            <a:r>
              <a:rPr lang="en-US" dirty="0" smtClean="0">
                <a:latin typeface="Arial Rounded MT Bold" pitchFamily="34" charset="0"/>
                <a:ea typeface="+mj-ea"/>
                <a:cs typeface="Times New Roman" pitchFamily="18" charset="0"/>
              </a:rPr>
              <a:t> </a:t>
            </a:r>
            <a:r>
              <a:rPr lang="en-US" dirty="0" err="1" smtClean="0">
                <a:latin typeface="Arial Rounded MT Bold" pitchFamily="34" charset="0"/>
                <a:ea typeface="+mj-ea"/>
                <a:cs typeface="Times New Roman" pitchFamily="18" charset="0"/>
              </a:rPr>
              <a:t>Katolik</a:t>
            </a:r>
            <a:endParaRPr lang="en-US" dirty="0" smtClean="0">
              <a:latin typeface="Arial Rounded MT Bold" pitchFamily="34" charset="0"/>
              <a:ea typeface="+mj-ea"/>
              <a:cs typeface="Times New Roman" pitchFamily="18" charset="0"/>
            </a:endParaRPr>
          </a:p>
          <a:p>
            <a:pPr algn="ctr" eaLnBrk="1" fontAlgn="auto" hangingPunct="1">
              <a:spcAft>
                <a:spcPts val="0"/>
              </a:spcAft>
              <a:defRPr/>
            </a:pPr>
            <a:r>
              <a:rPr lang="en-US" dirty="0" smtClean="0">
                <a:latin typeface="Arial Rounded MT Bold" pitchFamily="34" charset="0"/>
                <a:ea typeface="+mj-ea"/>
                <a:cs typeface="Times New Roman" pitchFamily="18" charset="0"/>
              </a:rPr>
              <a:t>2017</a:t>
            </a:r>
            <a:endParaRPr lang="id-ID" dirty="0">
              <a:latin typeface="Arial Rounded MT Bold" pitchFamily="34" charset="0"/>
              <a:ea typeface="+mj-ea"/>
              <a:cs typeface="Times New Roman" pitchFamily="18" charset="0"/>
            </a:endParaRPr>
          </a:p>
        </p:txBody>
      </p:sp>
      <p:sp>
        <p:nvSpPr>
          <p:cNvPr id="2" name="Rounded Rectangle 1"/>
          <p:cNvSpPr/>
          <p:nvPr/>
        </p:nvSpPr>
        <p:spPr>
          <a:xfrm>
            <a:off x="1905000" y="2743200"/>
            <a:ext cx="5486400" cy="6096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Mapel</a:t>
            </a:r>
            <a:r>
              <a:rPr lang="en-US" dirty="0" smtClean="0"/>
              <a:t> : </a:t>
            </a:r>
            <a:r>
              <a:rPr lang="en-US" dirty="0" err="1" smtClean="0"/>
              <a:t>Pendidikan</a:t>
            </a:r>
            <a:r>
              <a:rPr lang="en-US" dirty="0" smtClean="0"/>
              <a:t> Agama </a:t>
            </a:r>
            <a:r>
              <a:rPr lang="en-US" dirty="0" err="1" smtClean="0"/>
              <a:t>Katolik</a:t>
            </a:r>
            <a:r>
              <a:rPr lang="en-US" dirty="0" smtClean="0"/>
              <a:t> </a:t>
            </a:r>
            <a:r>
              <a:rPr lang="en-US" dirty="0" err="1" smtClean="0"/>
              <a:t>dan</a:t>
            </a:r>
            <a:r>
              <a:rPr lang="en-US" dirty="0" smtClean="0"/>
              <a:t> Budi </a:t>
            </a:r>
            <a:r>
              <a:rPr lang="en-US" dirty="0" err="1" smtClean="0"/>
              <a:t>Pekerti</a:t>
            </a:r>
            <a:endParaRPr lang="en-US" dirty="0"/>
          </a:p>
        </p:txBody>
      </p:sp>
      <p:sp>
        <p:nvSpPr>
          <p:cNvPr id="4" name="Rounded Rectangle 3"/>
          <p:cNvSpPr/>
          <p:nvPr/>
        </p:nvSpPr>
        <p:spPr>
          <a:xfrm>
            <a:off x="3124200" y="3581400"/>
            <a:ext cx="3200400" cy="4572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 </a:t>
            </a:r>
            <a:r>
              <a:rPr lang="en-US" dirty="0" err="1" smtClean="0"/>
              <a:t>Sulisdwiyanta</a:t>
            </a:r>
            <a:r>
              <a:rPr lang="en-US" dirty="0" smtClean="0"/>
              <a:t> </a:t>
            </a:r>
            <a:r>
              <a:rPr lang="en-US" dirty="0" err="1" smtClean="0"/>
              <a:t>S.Pd</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600200" y="1143000"/>
            <a:ext cx="5715000" cy="99060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b="1" dirty="0" err="1"/>
              <a:t>Deskripsi</a:t>
            </a:r>
            <a:r>
              <a:rPr lang="en-US" b="1" dirty="0"/>
              <a:t> </a:t>
            </a:r>
            <a:r>
              <a:rPr lang="en-US" b="1" dirty="0" err="1"/>
              <a:t>sikap</a:t>
            </a:r>
            <a:r>
              <a:rPr lang="en-US" b="1" dirty="0"/>
              <a:t> </a:t>
            </a:r>
            <a:r>
              <a:rPr lang="en-US" b="1" dirty="0" err="1"/>
              <a:t>menggunakan</a:t>
            </a:r>
            <a:r>
              <a:rPr lang="en-US" b="1" dirty="0"/>
              <a:t> </a:t>
            </a:r>
            <a:r>
              <a:rPr lang="en-US" b="1" dirty="0" err="1"/>
              <a:t>kalimat</a:t>
            </a:r>
            <a:r>
              <a:rPr lang="en-US" b="1" dirty="0"/>
              <a:t> yang </a:t>
            </a:r>
            <a:r>
              <a:rPr lang="en-US" b="1" dirty="0" err="1"/>
              <a:t>bersifat</a:t>
            </a:r>
            <a:r>
              <a:rPr lang="en-US" b="1" dirty="0"/>
              <a:t> </a:t>
            </a:r>
            <a:r>
              <a:rPr lang="en-US" b="1" dirty="0" err="1"/>
              <a:t>memotivasi</a:t>
            </a:r>
            <a:r>
              <a:rPr lang="en-US" b="1" dirty="0"/>
              <a:t> </a:t>
            </a:r>
            <a:r>
              <a:rPr lang="en-US" b="1" dirty="0" err="1"/>
              <a:t>dengan</a:t>
            </a:r>
            <a:r>
              <a:rPr lang="en-US" b="1" dirty="0"/>
              <a:t> </a:t>
            </a:r>
            <a:r>
              <a:rPr lang="en-US" b="1" dirty="0" err="1" smtClean="0"/>
              <a:t>pilihan</a:t>
            </a:r>
            <a:r>
              <a:rPr lang="en-US" b="1" dirty="0" smtClean="0"/>
              <a:t> kata/</a:t>
            </a:r>
            <a:r>
              <a:rPr lang="en-US" b="1" dirty="0" err="1" smtClean="0"/>
              <a:t>frasa</a:t>
            </a:r>
            <a:r>
              <a:rPr lang="en-US" b="1" dirty="0" smtClean="0"/>
              <a:t> </a:t>
            </a:r>
            <a:r>
              <a:rPr lang="en-US" b="1" dirty="0"/>
              <a:t>yang </a:t>
            </a:r>
            <a:r>
              <a:rPr lang="en-US" b="1" dirty="0" err="1"/>
              <a:t>bernada</a:t>
            </a:r>
            <a:r>
              <a:rPr lang="en-US" b="1" dirty="0"/>
              <a:t> </a:t>
            </a:r>
            <a:r>
              <a:rPr lang="en-US" b="1" dirty="0" err="1" smtClean="0"/>
              <a:t>positif</a:t>
            </a:r>
            <a:r>
              <a:rPr lang="en-US" b="1" dirty="0" smtClean="0"/>
              <a:t>  </a:t>
            </a:r>
            <a:r>
              <a:rPr lang="en-US" b="1" i="1" dirty="0" smtClean="0">
                <a:solidFill>
                  <a:srgbClr val="FFFF00"/>
                </a:solidFill>
              </a:rPr>
              <a:t>(</a:t>
            </a:r>
            <a:r>
              <a:rPr lang="en-US" b="1" i="1" dirty="0" err="1" smtClean="0">
                <a:solidFill>
                  <a:srgbClr val="FFFF00"/>
                </a:solidFill>
              </a:rPr>
              <a:t>Hidari</a:t>
            </a:r>
            <a:r>
              <a:rPr lang="en-US" b="1" i="1" dirty="0" smtClean="0">
                <a:solidFill>
                  <a:srgbClr val="FFFF00"/>
                </a:solidFill>
              </a:rPr>
              <a:t> </a:t>
            </a:r>
            <a:r>
              <a:rPr lang="en-US" b="1" i="1" dirty="0" err="1" smtClean="0">
                <a:solidFill>
                  <a:srgbClr val="FFFF00"/>
                </a:solidFill>
              </a:rPr>
              <a:t>Frasa</a:t>
            </a:r>
            <a:r>
              <a:rPr lang="en-US" b="1" i="1" dirty="0" smtClean="0">
                <a:solidFill>
                  <a:srgbClr val="FFFF00"/>
                </a:solidFill>
              </a:rPr>
              <a:t> </a:t>
            </a:r>
            <a:r>
              <a:rPr lang="en-US" b="1" i="1" dirty="0" err="1" smtClean="0">
                <a:solidFill>
                  <a:srgbClr val="FFFF00"/>
                </a:solidFill>
              </a:rPr>
              <a:t>Kontras</a:t>
            </a:r>
            <a:r>
              <a:rPr lang="en-US" b="1" i="1" dirty="0" smtClean="0">
                <a:solidFill>
                  <a:srgbClr val="FFFF00"/>
                </a:solidFill>
              </a:rPr>
              <a:t> </a:t>
            </a:r>
            <a:r>
              <a:rPr lang="en-US" b="1" i="1" dirty="0" err="1" smtClean="0">
                <a:solidFill>
                  <a:srgbClr val="FFFF00"/>
                </a:solidFill>
              </a:rPr>
              <a:t>seperti</a:t>
            </a:r>
            <a:r>
              <a:rPr lang="en-US" b="1" i="1" dirty="0" smtClean="0">
                <a:solidFill>
                  <a:srgbClr val="FFFF00"/>
                </a:solidFill>
              </a:rPr>
              <a:t> “</a:t>
            </a:r>
            <a:r>
              <a:rPr lang="en-US" b="1" i="1" dirty="0" err="1" smtClean="0">
                <a:solidFill>
                  <a:srgbClr val="FFFF00"/>
                </a:solidFill>
              </a:rPr>
              <a:t>tetapi</a:t>
            </a:r>
            <a:r>
              <a:rPr lang="en-US" b="1" i="1" dirty="0" smtClean="0">
                <a:solidFill>
                  <a:srgbClr val="FFFF00"/>
                </a:solidFill>
              </a:rPr>
              <a:t>, </a:t>
            </a:r>
            <a:r>
              <a:rPr lang="en-US" b="1" i="1" dirty="0" err="1" smtClean="0">
                <a:solidFill>
                  <a:srgbClr val="FFFF00"/>
                </a:solidFill>
              </a:rPr>
              <a:t>namun</a:t>
            </a:r>
            <a:r>
              <a:rPr lang="en-US" b="1" i="1" dirty="0" smtClean="0">
                <a:solidFill>
                  <a:srgbClr val="FFFF00"/>
                </a:solidFill>
              </a:rPr>
              <a:t>”)</a:t>
            </a:r>
            <a:endParaRPr lang="en-US" b="1" i="1" dirty="0">
              <a:solidFill>
                <a:srgbClr val="FFFF00"/>
              </a:solidFill>
            </a:endParaRPr>
          </a:p>
        </p:txBody>
      </p:sp>
      <p:sp>
        <p:nvSpPr>
          <p:cNvPr id="5" name="Rounded Rectangle 4"/>
          <p:cNvSpPr/>
          <p:nvPr/>
        </p:nvSpPr>
        <p:spPr>
          <a:xfrm>
            <a:off x="7619282" y="1295400"/>
            <a:ext cx="457918" cy="533400"/>
          </a:xfrm>
          <a:prstGeom prst="roundRect">
            <a:avLst/>
          </a:prstGeom>
          <a:ln w="28575">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A</a:t>
            </a:r>
            <a:endParaRPr lang="en-US" b="1" dirty="0"/>
          </a:p>
        </p:txBody>
      </p:sp>
      <p:sp>
        <p:nvSpPr>
          <p:cNvPr id="6" name="Pentagon 5"/>
          <p:cNvSpPr/>
          <p:nvPr/>
        </p:nvSpPr>
        <p:spPr>
          <a:xfrm>
            <a:off x="1600200" y="2209800"/>
            <a:ext cx="5715000" cy="99060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b="1" dirty="0" err="1">
                <a:ea typeface="Tahoma" panose="020B0604030504040204" pitchFamily="34" charset="0"/>
                <a:cs typeface="Tahoma" panose="020B0604030504040204" pitchFamily="34" charset="0"/>
              </a:rPr>
              <a:t>Deskripsi</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sikap</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menyebutkan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perkembangan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sikap</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peserta</a:t>
            </a:r>
            <a:r>
              <a:rPr lang="en-US" b="1" dirty="0">
                <a:ea typeface="Tahoma" panose="020B0604030504040204" pitchFamily="34" charset="0"/>
                <a:cs typeface="Tahoma" panose="020B0604030504040204" pitchFamily="34" charset="0"/>
              </a:rPr>
              <a:t> </a:t>
            </a:r>
            <a:r>
              <a:rPr lang="en-US" b="1" dirty="0" err="1" smtClean="0">
                <a:ea typeface="Tahoma" panose="020B0604030504040204" pitchFamily="34" charset="0"/>
                <a:cs typeface="Tahoma" panose="020B0604030504040204" pitchFamily="34" charset="0"/>
              </a:rPr>
              <a:t>didik</a:t>
            </a:r>
            <a:r>
              <a:rPr lang="en-US" b="1" dirty="0" smtClean="0">
                <a:ea typeface="Tahoma" panose="020B0604030504040204" pitchFamily="34" charset="0"/>
                <a:cs typeface="Tahoma" panose="020B0604030504040204" pitchFamily="34" charset="0"/>
              </a:rPr>
              <a:t> yang </a:t>
            </a:r>
            <a:r>
              <a:rPr lang="en-US" b="1" dirty="0" err="1">
                <a:ea typeface="Tahoma" panose="020B0604030504040204" pitchFamily="34" charset="0"/>
                <a:cs typeface="Tahoma" panose="020B0604030504040204" pitchFamily="34" charset="0"/>
              </a:rPr>
              <a:t>sangat</a:t>
            </a:r>
            <a:r>
              <a:rPr lang="en-US" b="1" dirty="0">
                <a:ea typeface="Tahoma" panose="020B0604030504040204" pitchFamily="34" charset="0"/>
                <a:cs typeface="Tahoma" panose="020B0604030504040204" pitchFamily="34" charset="0"/>
              </a:rPr>
              <a:t> </a:t>
            </a:r>
            <a:r>
              <a:rPr lang="en-US" b="1" dirty="0" err="1" smtClean="0">
                <a:ea typeface="Tahoma" panose="020B0604030504040204" pitchFamily="34" charset="0"/>
                <a:cs typeface="Tahoma" panose="020B0604030504040204" pitchFamily="34" charset="0"/>
              </a:rPr>
              <a:t>baik</a:t>
            </a:r>
            <a:r>
              <a:rPr lang="en-US" b="1" dirty="0">
                <a:ea typeface="Tahoma" panose="020B0604030504040204" pitchFamily="34" charset="0"/>
                <a:cs typeface="Tahoma" panose="020B0604030504040204" pitchFamily="34" charset="0"/>
              </a:rPr>
              <a:t> </a:t>
            </a:r>
            <a:r>
              <a:rPr lang="en-US" b="1" dirty="0" err="1" smtClean="0">
                <a:ea typeface="Tahoma" panose="020B0604030504040204" pitchFamily="34" charset="0"/>
                <a:cs typeface="Tahoma" panose="020B0604030504040204" pitchFamily="34" charset="0"/>
              </a:rPr>
              <a:t>dan</a:t>
            </a:r>
            <a:r>
              <a:rPr lang="en-US" b="1" dirty="0" smtClean="0">
                <a:ea typeface="Tahoma" panose="020B0604030504040204" pitchFamily="34" charset="0"/>
                <a:cs typeface="Tahoma" panose="020B0604030504040204" pitchFamily="34" charset="0"/>
              </a:rPr>
              <a:t> </a:t>
            </a:r>
            <a:r>
              <a:rPr lang="en-US" b="1" dirty="0" err="1" smtClean="0">
                <a:ea typeface="Tahoma" panose="020B0604030504040204" pitchFamily="34" charset="0"/>
                <a:cs typeface="Tahoma" panose="020B0604030504040204" pitchFamily="34" charset="0"/>
              </a:rPr>
              <a:t>atau</a:t>
            </a:r>
            <a:r>
              <a:rPr lang="en-US" b="1" dirty="0" smtClean="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baik</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dan</a:t>
            </a:r>
            <a:r>
              <a:rPr lang="en-US" b="1" dirty="0">
                <a:ea typeface="Tahoma" panose="020B0604030504040204" pitchFamily="34" charset="0"/>
                <a:cs typeface="Tahoma" panose="020B0604030504040204" pitchFamily="34" charset="0"/>
              </a:rPr>
              <a:t> yang </a:t>
            </a:r>
            <a:r>
              <a:rPr lang="en-US" b="1" dirty="0" err="1">
                <a:ea typeface="Tahoma" panose="020B0604030504040204" pitchFamily="34" charset="0"/>
                <a:cs typeface="Tahoma" panose="020B0604030504040204" pitchFamily="34" charset="0"/>
              </a:rPr>
              <a:t>mulai</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atau</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sedang</a:t>
            </a:r>
            <a:r>
              <a:rPr lang="en-US" b="1" dirty="0">
                <a:ea typeface="Tahoma" panose="020B0604030504040204" pitchFamily="34" charset="0"/>
                <a:cs typeface="Tahoma" panose="020B0604030504040204" pitchFamily="34" charset="0"/>
              </a:rPr>
              <a:t> </a:t>
            </a:r>
            <a:r>
              <a:rPr lang="en-US" b="1" dirty="0" err="1" smtClean="0">
                <a:ea typeface="Tahoma" panose="020B0604030504040204" pitchFamily="34" charset="0"/>
                <a:cs typeface="Tahoma" panose="020B0604030504040204" pitchFamily="34" charset="0"/>
              </a:rPr>
              <a:t>berkembang</a:t>
            </a:r>
            <a:r>
              <a:rPr lang="id-ID" b="1" dirty="0" smtClean="0">
                <a:ea typeface="Tahoma" panose="020B0604030504040204" pitchFamily="34" charset="0"/>
                <a:cs typeface="Tahoma" panose="020B0604030504040204" pitchFamily="34" charset="0"/>
              </a:rPr>
              <a:t>/perlu ditingkatkan</a:t>
            </a:r>
            <a:endParaRPr lang="en-US" b="1" dirty="0">
              <a:ea typeface="Tahoma" panose="020B0604030504040204" pitchFamily="34" charset="0"/>
              <a:cs typeface="Tahoma" panose="020B0604030504040204" pitchFamily="34" charset="0"/>
            </a:endParaRPr>
          </a:p>
        </p:txBody>
      </p:sp>
      <p:sp>
        <p:nvSpPr>
          <p:cNvPr id="7" name="Rounded Rectangle 6"/>
          <p:cNvSpPr/>
          <p:nvPr/>
        </p:nvSpPr>
        <p:spPr>
          <a:xfrm>
            <a:off x="7619282" y="2438400"/>
            <a:ext cx="457918" cy="533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t>B</a:t>
            </a:r>
            <a:endParaRPr lang="en-US" b="1" dirty="0"/>
          </a:p>
        </p:txBody>
      </p:sp>
      <p:sp>
        <p:nvSpPr>
          <p:cNvPr id="8" name="Pentagon 7"/>
          <p:cNvSpPr/>
          <p:nvPr/>
        </p:nvSpPr>
        <p:spPr>
          <a:xfrm>
            <a:off x="1624012" y="3276600"/>
            <a:ext cx="5715000" cy="9906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b="1" dirty="0" err="1"/>
              <a:t>Apabila</a:t>
            </a:r>
            <a:r>
              <a:rPr lang="en-US" b="1" dirty="0"/>
              <a:t> </a:t>
            </a:r>
            <a:r>
              <a:rPr lang="en-US" b="1" dirty="0" err="1"/>
              <a:t>peserta</a:t>
            </a:r>
            <a:r>
              <a:rPr lang="en-US" b="1" dirty="0"/>
              <a:t> </a:t>
            </a:r>
            <a:r>
              <a:rPr lang="en-US" b="1" dirty="0" err="1"/>
              <a:t>didik</a:t>
            </a:r>
            <a:r>
              <a:rPr lang="en-US" b="1" dirty="0"/>
              <a:t> </a:t>
            </a:r>
            <a:r>
              <a:rPr lang="en-US" b="1" dirty="0" err="1"/>
              <a:t>tidak</a:t>
            </a:r>
            <a:r>
              <a:rPr lang="en-US" b="1" dirty="0"/>
              <a:t> </a:t>
            </a:r>
            <a:r>
              <a:rPr lang="en-US" b="1" dirty="0" err="1"/>
              <a:t>ada</a:t>
            </a:r>
            <a:r>
              <a:rPr lang="en-US" b="1" dirty="0"/>
              <a:t> </a:t>
            </a:r>
            <a:r>
              <a:rPr lang="en-US" b="1" dirty="0" err="1"/>
              <a:t>catatan</a:t>
            </a:r>
            <a:r>
              <a:rPr lang="en-US" b="1" dirty="0"/>
              <a:t> </a:t>
            </a:r>
            <a:r>
              <a:rPr lang="en-US" b="1" dirty="0" err="1"/>
              <a:t>apapun</a:t>
            </a:r>
            <a:r>
              <a:rPr lang="en-US" b="1" dirty="0"/>
              <a:t> </a:t>
            </a:r>
            <a:r>
              <a:rPr lang="en-US" b="1" dirty="0" err="1"/>
              <a:t>dalam</a:t>
            </a:r>
            <a:r>
              <a:rPr lang="en-US" b="1" dirty="0"/>
              <a:t> </a:t>
            </a:r>
            <a:r>
              <a:rPr lang="en-US" b="1" dirty="0" err="1"/>
              <a:t>jurnal</a:t>
            </a:r>
            <a:r>
              <a:rPr lang="en-US" b="1" dirty="0"/>
              <a:t>, </a:t>
            </a:r>
            <a:r>
              <a:rPr lang="en-US" b="1" dirty="0" err="1"/>
              <a:t>sikap</a:t>
            </a:r>
            <a:r>
              <a:rPr lang="en-US" b="1" dirty="0"/>
              <a:t> </a:t>
            </a:r>
            <a:r>
              <a:rPr lang="en-US" b="1" dirty="0" err="1"/>
              <a:t>peserta</a:t>
            </a:r>
            <a:r>
              <a:rPr lang="en-US" b="1" dirty="0"/>
              <a:t> </a:t>
            </a:r>
            <a:r>
              <a:rPr lang="en-US" b="1" dirty="0" err="1" smtClean="0"/>
              <a:t>didik</a:t>
            </a:r>
            <a:r>
              <a:rPr lang="en-US" b="1" dirty="0"/>
              <a:t> </a:t>
            </a:r>
            <a:r>
              <a:rPr lang="en-US" b="1" dirty="0" err="1" smtClean="0"/>
              <a:t>tersebut</a:t>
            </a:r>
            <a:r>
              <a:rPr lang="en-US" b="1" dirty="0" smtClean="0"/>
              <a:t> </a:t>
            </a:r>
            <a:r>
              <a:rPr lang="en-US" b="1" dirty="0" err="1"/>
              <a:t>diasumsikan</a:t>
            </a:r>
            <a:r>
              <a:rPr lang="en-US" b="1" dirty="0"/>
              <a:t> BAIK</a:t>
            </a:r>
          </a:p>
        </p:txBody>
      </p:sp>
      <p:sp>
        <p:nvSpPr>
          <p:cNvPr id="9" name="Rounded Rectangle 8"/>
          <p:cNvSpPr/>
          <p:nvPr/>
        </p:nvSpPr>
        <p:spPr>
          <a:xfrm>
            <a:off x="7619282" y="3505200"/>
            <a:ext cx="457918" cy="5334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t>C</a:t>
            </a:r>
            <a:endParaRPr lang="en-US" b="1" dirty="0"/>
          </a:p>
        </p:txBody>
      </p:sp>
      <p:sp>
        <p:nvSpPr>
          <p:cNvPr id="10" name="Pentagon 9"/>
          <p:cNvSpPr/>
          <p:nvPr/>
        </p:nvSpPr>
        <p:spPr>
          <a:xfrm>
            <a:off x="1600200" y="4343400"/>
            <a:ext cx="5715000" cy="9906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b="1" dirty="0" err="1" smtClean="0"/>
              <a:t>Deskripsi</a:t>
            </a:r>
            <a:r>
              <a:rPr lang="en-US" b="1" dirty="0" smtClean="0"/>
              <a:t> </a:t>
            </a:r>
            <a:r>
              <a:rPr lang="en-US" b="1" dirty="0" err="1" smtClean="0"/>
              <a:t>nilai</a:t>
            </a:r>
            <a:r>
              <a:rPr lang="en-US" b="1" dirty="0" smtClean="0"/>
              <a:t> </a:t>
            </a:r>
            <a:r>
              <a:rPr lang="en-US" b="1" dirty="0" err="1" smtClean="0"/>
              <a:t>sikap</a:t>
            </a:r>
            <a:r>
              <a:rPr lang="en-US" b="1" dirty="0" smtClean="0"/>
              <a:t> </a:t>
            </a:r>
            <a:r>
              <a:rPr lang="en-US" b="1" dirty="0" err="1"/>
              <a:t>peserta</a:t>
            </a:r>
            <a:r>
              <a:rPr lang="en-US" b="1" dirty="0"/>
              <a:t> </a:t>
            </a:r>
            <a:r>
              <a:rPr lang="en-US" b="1" dirty="0" err="1" smtClean="0"/>
              <a:t>didik</a:t>
            </a:r>
            <a:r>
              <a:rPr lang="en-US" b="1" dirty="0" smtClean="0"/>
              <a:t> </a:t>
            </a:r>
            <a:r>
              <a:rPr lang="en-US" b="1" dirty="0" err="1" smtClean="0"/>
              <a:t>berdasarkan</a:t>
            </a:r>
            <a:r>
              <a:rPr lang="en-US" b="1" dirty="0" smtClean="0"/>
              <a:t> </a:t>
            </a:r>
            <a:r>
              <a:rPr lang="en-US" b="1" dirty="0" err="1"/>
              <a:t>sikap</a:t>
            </a:r>
            <a:r>
              <a:rPr lang="en-US" b="1" dirty="0"/>
              <a:t> </a:t>
            </a:r>
            <a:r>
              <a:rPr lang="en-US" b="1" dirty="0" err="1"/>
              <a:t>peserta</a:t>
            </a:r>
            <a:r>
              <a:rPr lang="en-US" b="1" dirty="0"/>
              <a:t> </a:t>
            </a:r>
            <a:r>
              <a:rPr lang="en-US" b="1" dirty="0" err="1"/>
              <a:t>didik</a:t>
            </a:r>
            <a:r>
              <a:rPr lang="en-US" b="1" dirty="0"/>
              <a:t> </a:t>
            </a:r>
            <a:r>
              <a:rPr lang="en-US" b="1" dirty="0" err="1"/>
              <a:t>pada</a:t>
            </a:r>
            <a:r>
              <a:rPr lang="en-US" b="1" dirty="0"/>
              <a:t> </a:t>
            </a:r>
            <a:r>
              <a:rPr lang="en-US" b="1" dirty="0" err="1"/>
              <a:t>masa</a:t>
            </a:r>
            <a:r>
              <a:rPr lang="en-US" b="1" dirty="0"/>
              <a:t> </a:t>
            </a:r>
            <a:r>
              <a:rPr lang="en-US" b="1" dirty="0" err="1" smtClean="0"/>
              <a:t>akhir</a:t>
            </a:r>
            <a:r>
              <a:rPr lang="en-US" b="1" dirty="0"/>
              <a:t> </a:t>
            </a:r>
            <a:r>
              <a:rPr lang="en-US" b="1" dirty="0" smtClean="0"/>
              <a:t>semester</a:t>
            </a:r>
            <a:endParaRPr lang="en-US" b="1" dirty="0"/>
          </a:p>
        </p:txBody>
      </p:sp>
      <p:sp>
        <p:nvSpPr>
          <p:cNvPr id="11" name="Rounded Rectangle 10"/>
          <p:cNvSpPr/>
          <p:nvPr/>
        </p:nvSpPr>
        <p:spPr>
          <a:xfrm>
            <a:off x="7623685" y="4572000"/>
            <a:ext cx="457918" cy="533400"/>
          </a:xfrm>
          <a:prstGeom prst="roundRect">
            <a:avLst/>
          </a:prstGeom>
          <a:ln w="28575">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D</a:t>
            </a:r>
          </a:p>
        </p:txBody>
      </p:sp>
      <p:sp>
        <p:nvSpPr>
          <p:cNvPr id="12" name="Pentagon 11"/>
          <p:cNvSpPr/>
          <p:nvPr/>
        </p:nvSpPr>
        <p:spPr>
          <a:xfrm>
            <a:off x="1628774" y="5410200"/>
            <a:ext cx="5715000" cy="9906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err="1"/>
              <a:t>Apabila</a:t>
            </a:r>
            <a:r>
              <a:rPr lang="en-US" b="1" dirty="0"/>
              <a:t> </a:t>
            </a:r>
            <a:r>
              <a:rPr lang="en-US" b="1" dirty="0" err="1"/>
              <a:t>peserta</a:t>
            </a:r>
            <a:r>
              <a:rPr lang="en-US" b="1" dirty="0"/>
              <a:t> </a:t>
            </a:r>
            <a:r>
              <a:rPr lang="en-US" b="1" dirty="0" err="1"/>
              <a:t>didik</a:t>
            </a:r>
            <a:r>
              <a:rPr lang="en-US" b="1" dirty="0"/>
              <a:t> </a:t>
            </a:r>
            <a:r>
              <a:rPr lang="en-US" b="1" dirty="0" err="1"/>
              <a:t>memiliki</a:t>
            </a:r>
            <a:r>
              <a:rPr lang="en-US" b="1" dirty="0"/>
              <a:t> </a:t>
            </a:r>
            <a:r>
              <a:rPr lang="en-US" b="1" dirty="0" err="1"/>
              <a:t>catatan</a:t>
            </a:r>
            <a:r>
              <a:rPr lang="en-US" b="1" dirty="0"/>
              <a:t> </a:t>
            </a:r>
            <a:r>
              <a:rPr lang="en-US" b="1" dirty="0" err="1"/>
              <a:t>sikap</a:t>
            </a:r>
            <a:r>
              <a:rPr lang="en-US" b="1" dirty="0"/>
              <a:t> </a:t>
            </a:r>
            <a:r>
              <a:rPr lang="en-US" b="1" dirty="0" smtClean="0"/>
              <a:t> KURANG </a:t>
            </a:r>
            <a:r>
              <a:rPr lang="en-US" b="1" dirty="0" err="1" smtClean="0"/>
              <a:t>baik</a:t>
            </a:r>
            <a:r>
              <a:rPr lang="en-US" b="1" dirty="0"/>
              <a:t> </a:t>
            </a:r>
            <a:r>
              <a:rPr lang="en-US" b="1" dirty="0" err="1" smtClean="0"/>
              <a:t>maka</a:t>
            </a:r>
            <a:r>
              <a:rPr lang="en-US" b="1" dirty="0" smtClean="0"/>
              <a:t> </a:t>
            </a:r>
            <a:r>
              <a:rPr lang="en-US" b="1" dirty="0" err="1" smtClean="0"/>
              <a:t>harus</a:t>
            </a:r>
            <a:r>
              <a:rPr lang="en-US" b="1" dirty="0" smtClean="0"/>
              <a:t> </a:t>
            </a:r>
            <a:r>
              <a:rPr lang="en-US" b="1" dirty="0" err="1" smtClean="0"/>
              <a:t>dirapatkan</a:t>
            </a:r>
            <a:r>
              <a:rPr lang="en-US" b="1" dirty="0" smtClean="0"/>
              <a:t> </a:t>
            </a:r>
            <a:r>
              <a:rPr lang="en-US" b="1" dirty="0" err="1"/>
              <a:t>dalam</a:t>
            </a:r>
            <a:r>
              <a:rPr lang="en-US" b="1" dirty="0"/>
              <a:t> forum </a:t>
            </a:r>
            <a:r>
              <a:rPr lang="en-US" b="1" dirty="0" err="1"/>
              <a:t>dewan</a:t>
            </a:r>
            <a:r>
              <a:rPr lang="en-US" b="1" dirty="0"/>
              <a:t> guru </a:t>
            </a:r>
            <a:r>
              <a:rPr lang="en-US" b="1" dirty="0" err="1" smtClean="0"/>
              <a:t>pada</a:t>
            </a:r>
            <a:r>
              <a:rPr lang="en-US" b="1" dirty="0"/>
              <a:t> </a:t>
            </a:r>
            <a:r>
              <a:rPr lang="en-US" b="1" dirty="0" err="1" smtClean="0"/>
              <a:t>akhir</a:t>
            </a:r>
            <a:r>
              <a:rPr lang="en-US" b="1" dirty="0" smtClean="0"/>
              <a:t> </a:t>
            </a:r>
            <a:r>
              <a:rPr lang="en-US" b="1" dirty="0"/>
              <a:t>semester</a:t>
            </a:r>
          </a:p>
        </p:txBody>
      </p:sp>
      <p:sp>
        <p:nvSpPr>
          <p:cNvPr id="13" name="Rounded Rectangle 12"/>
          <p:cNvSpPr/>
          <p:nvPr/>
        </p:nvSpPr>
        <p:spPr>
          <a:xfrm>
            <a:off x="7619282" y="5638800"/>
            <a:ext cx="457918" cy="5334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t>E</a:t>
            </a:r>
          </a:p>
        </p:txBody>
      </p:sp>
      <p:sp>
        <p:nvSpPr>
          <p:cNvPr id="14" name="Oval 13"/>
          <p:cNvSpPr/>
          <p:nvPr/>
        </p:nvSpPr>
        <p:spPr>
          <a:xfrm>
            <a:off x="33337" y="66675"/>
            <a:ext cx="8043863" cy="838200"/>
          </a:xfrm>
          <a:prstGeom prst="ellipse">
            <a:avLst/>
          </a:prstGeom>
          <a:ln w="57150">
            <a:solidFill>
              <a:srgbClr val="FFFF00"/>
            </a:solidFill>
          </a:ln>
          <a:effectLst>
            <a:outerShdw blurRad="40000" dist="23000" dir="5400000" rotWithShape="0">
              <a:srgbClr val="000000">
                <a:alpha val="35000"/>
              </a:srgbClr>
            </a:outerShdw>
            <a:softEdge rad="12700"/>
          </a:effectLst>
          <a:scene3d>
            <a:camera prst="orthographicFront">
              <a:rot lat="0" lon="0" rev="0"/>
            </a:camera>
            <a:lightRig rig="threePt" dir="t">
              <a:rot lat="0" lon="0" rev="1200000"/>
            </a:lightRig>
          </a:scene3d>
          <a:sp3d prstMaterial="dkEdge">
            <a:bevelT w="171450" h="25400" prst="angle"/>
            <a:bevelB w="114300"/>
          </a:sp3d>
        </p:spPr>
        <p:style>
          <a:lnRef idx="0">
            <a:schemeClr val="accent2"/>
          </a:lnRef>
          <a:fillRef idx="3">
            <a:schemeClr val="accent2"/>
          </a:fillRef>
          <a:effectRef idx="3">
            <a:schemeClr val="accent2"/>
          </a:effectRef>
          <a:fontRef idx="minor">
            <a:schemeClr val="lt1"/>
          </a:fontRef>
        </p:style>
        <p:txBody>
          <a:bodyPr rtlCol="0" anchor="ctr"/>
          <a:lstStyle/>
          <a:p>
            <a:r>
              <a:rPr lang="sv-SE">
                <a:latin typeface="Stencil" panose="040409050D0802020404" pitchFamily="82" charset="0"/>
              </a:rPr>
              <a:t>RAMBU-RAMBU RUMUSAN DESKRIPSI NILAI SIKAP</a:t>
            </a:r>
            <a:endParaRPr lang="en-US" dirty="0">
              <a:latin typeface="Stencil" panose="040409050D0802020404" pitchFamily="82" charset="0"/>
            </a:endParaRPr>
          </a:p>
        </p:txBody>
      </p:sp>
    </p:spTree>
    <p:extLst>
      <p:ext uri="{BB962C8B-B14F-4D97-AF65-F5344CB8AC3E}">
        <p14:creationId xmlns:p14="http://schemas.microsoft.com/office/powerpoint/2010/main" val="36295412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randombar(horizontal)">
                                      <p:cBhvr>
                                        <p:cTn id="75" dur="500"/>
                                        <p:tgtEl>
                                          <p:spTgt spid="12"/>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randombar(horizontal)">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685800"/>
            <a:ext cx="11506200" cy="7924800"/>
          </a:xfrm>
          <a:prstGeom prst="rect">
            <a:avLst/>
          </a:prstGeom>
        </p:spPr>
      </p:pic>
      <p:cxnSp>
        <p:nvCxnSpPr>
          <p:cNvPr id="4" name="Straight Arrow Connector 3"/>
          <p:cNvCxnSpPr/>
          <p:nvPr/>
        </p:nvCxnSpPr>
        <p:spPr>
          <a:xfrm flipH="1">
            <a:off x="1371600" y="1752600"/>
            <a:ext cx="381000" cy="1066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876300" y="2805112"/>
            <a:ext cx="1371600" cy="369332"/>
          </a:xfrm>
          <a:prstGeom prst="rect">
            <a:avLst/>
          </a:prstGeom>
          <a:noFill/>
        </p:spPr>
        <p:txBody>
          <a:bodyPr wrap="square" rtlCol="0">
            <a:spAutoFit/>
          </a:bodyPr>
          <a:lstStyle/>
          <a:p>
            <a:r>
              <a:rPr lang="en-US" b="1" dirty="0" err="1" smtClean="0"/>
              <a:t>Sangat</a:t>
            </a:r>
            <a:r>
              <a:rPr lang="en-US" b="1" dirty="0" smtClean="0"/>
              <a:t> </a:t>
            </a:r>
            <a:r>
              <a:rPr lang="en-US" b="1" dirty="0" err="1" smtClean="0"/>
              <a:t>Baik</a:t>
            </a:r>
            <a:endParaRPr lang="en-US" b="1" dirty="0"/>
          </a:p>
        </p:txBody>
      </p:sp>
      <p:cxnSp>
        <p:nvCxnSpPr>
          <p:cNvPr id="7" name="Straight Arrow Connector 6"/>
          <p:cNvCxnSpPr/>
          <p:nvPr/>
        </p:nvCxnSpPr>
        <p:spPr>
          <a:xfrm flipH="1">
            <a:off x="3581400" y="1743074"/>
            <a:ext cx="381000" cy="1066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2895600" y="2819400"/>
            <a:ext cx="1828800" cy="646331"/>
          </a:xfrm>
          <a:prstGeom prst="rect">
            <a:avLst/>
          </a:prstGeom>
          <a:noFill/>
        </p:spPr>
        <p:txBody>
          <a:bodyPr wrap="square" rtlCol="0">
            <a:spAutoFit/>
          </a:bodyPr>
          <a:lstStyle/>
          <a:p>
            <a:r>
              <a:rPr lang="en-US" b="1" dirty="0" err="1" smtClean="0"/>
              <a:t>Mulai</a:t>
            </a:r>
            <a:r>
              <a:rPr lang="en-US" b="1" dirty="0" smtClean="0"/>
              <a:t> </a:t>
            </a:r>
            <a:r>
              <a:rPr lang="en-US" b="1" dirty="0" err="1" smtClean="0"/>
              <a:t>Berkembang</a:t>
            </a:r>
            <a:endParaRPr lang="en-US" b="1" dirty="0"/>
          </a:p>
        </p:txBody>
      </p:sp>
      <p:sp>
        <p:nvSpPr>
          <p:cNvPr id="9" name="Left Brace 8"/>
          <p:cNvSpPr/>
          <p:nvPr/>
        </p:nvSpPr>
        <p:spPr>
          <a:xfrm rot="16200000">
            <a:off x="1733550" y="3452812"/>
            <a:ext cx="495300" cy="8382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0" name="TextBox 9"/>
          <p:cNvSpPr txBox="1"/>
          <p:nvPr/>
        </p:nvSpPr>
        <p:spPr>
          <a:xfrm>
            <a:off x="1685926" y="4119562"/>
            <a:ext cx="762000" cy="369332"/>
          </a:xfrm>
          <a:prstGeom prst="rect">
            <a:avLst/>
          </a:prstGeom>
          <a:noFill/>
        </p:spPr>
        <p:txBody>
          <a:bodyPr wrap="square" rtlCol="0">
            <a:spAutoFit/>
          </a:bodyPr>
          <a:lstStyle/>
          <a:p>
            <a:r>
              <a:rPr lang="en-US" b="1" dirty="0" err="1" smtClean="0"/>
              <a:t>Baik</a:t>
            </a:r>
            <a:endParaRPr lang="en-US" b="1" dirty="0"/>
          </a:p>
        </p:txBody>
      </p:sp>
      <p:sp>
        <p:nvSpPr>
          <p:cNvPr id="11" name="Rectangle 10"/>
          <p:cNvSpPr/>
          <p:nvPr/>
        </p:nvSpPr>
        <p:spPr>
          <a:xfrm>
            <a:off x="5105400" y="1905000"/>
            <a:ext cx="3810000" cy="12837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Sangat</a:t>
            </a:r>
            <a:r>
              <a:rPr lang="en-US" dirty="0" smtClean="0"/>
              <a:t> </a:t>
            </a:r>
            <a:r>
              <a:rPr lang="en-US" dirty="0" err="1" smtClean="0"/>
              <a:t>baik</a:t>
            </a:r>
            <a:r>
              <a:rPr lang="en-US" dirty="0" smtClean="0"/>
              <a:t> </a:t>
            </a:r>
            <a:r>
              <a:rPr lang="en-US" dirty="0" err="1" smtClean="0"/>
              <a:t>dalam</a:t>
            </a:r>
            <a:r>
              <a:rPr lang="en-US" dirty="0" smtClean="0"/>
              <a:t>  </a:t>
            </a:r>
            <a:r>
              <a:rPr lang="en-US" dirty="0" err="1" smtClean="0"/>
              <a:t>ketaatan</a:t>
            </a:r>
            <a:r>
              <a:rPr lang="en-US" dirty="0" smtClean="0"/>
              <a:t> </a:t>
            </a:r>
            <a:r>
              <a:rPr lang="en-US" dirty="0" err="1" smtClean="0"/>
              <a:t>beribadah</a:t>
            </a:r>
            <a:r>
              <a:rPr lang="en-US" dirty="0" smtClean="0"/>
              <a:t>, </a:t>
            </a:r>
            <a:r>
              <a:rPr lang="en-US" dirty="0" err="1" smtClean="0"/>
              <a:t>bersyukur</a:t>
            </a:r>
            <a:r>
              <a:rPr lang="en-US" dirty="0" smtClean="0"/>
              <a:t> </a:t>
            </a:r>
            <a:r>
              <a:rPr lang="en-US" dirty="0" err="1" smtClean="0"/>
              <a:t>dan</a:t>
            </a:r>
            <a:r>
              <a:rPr lang="en-US" dirty="0" smtClean="0"/>
              <a:t> </a:t>
            </a:r>
            <a:r>
              <a:rPr lang="en-US" dirty="0" err="1" smtClean="0"/>
              <a:t>berdoa</a:t>
            </a:r>
            <a:r>
              <a:rPr lang="en-US" dirty="0" smtClean="0"/>
              <a:t>; </a:t>
            </a:r>
            <a:r>
              <a:rPr lang="en-US" dirty="0" err="1" smtClean="0"/>
              <a:t>toleransi</a:t>
            </a:r>
            <a:r>
              <a:rPr lang="en-US" dirty="0" smtClean="0"/>
              <a:t> </a:t>
            </a:r>
            <a:r>
              <a:rPr lang="en-US" dirty="0" err="1" smtClean="0"/>
              <a:t>beragama</a:t>
            </a:r>
            <a:r>
              <a:rPr lang="en-US" dirty="0" smtClean="0"/>
              <a:t> </a:t>
            </a:r>
            <a:r>
              <a:rPr lang="en-US" dirty="0" err="1" smtClean="0"/>
              <a:t>mulai</a:t>
            </a:r>
            <a:r>
              <a:rPr lang="en-US" dirty="0" smtClean="0"/>
              <a:t> </a:t>
            </a:r>
            <a:r>
              <a:rPr lang="en-US" dirty="0" err="1" smtClean="0"/>
              <a:t>berkembang</a:t>
            </a:r>
            <a:r>
              <a:rPr lang="id-ID" dirty="0" smtClean="0">
                <a:solidFill>
                  <a:srgbClr val="FF0000"/>
                </a:solidFill>
              </a:rPr>
              <a:t>/perlu ditingkatkan</a:t>
            </a:r>
            <a:endParaRPr lang="en-US" dirty="0">
              <a:solidFill>
                <a:srgbClr val="FF0000"/>
              </a:solidFill>
            </a:endParaRPr>
          </a:p>
        </p:txBody>
      </p:sp>
      <p:sp>
        <p:nvSpPr>
          <p:cNvPr id="12" name="Rectangle 11"/>
          <p:cNvSpPr/>
          <p:nvPr/>
        </p:nvSpPr>
        <p:spPr>
          <a:xfrm>
            <a:off x="5114925" y="3290887"/>
            <a:ext cx="3810000" cy="7477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Baik</a:t>
            </a:r>
            <a:r>
              <a:rPr lang="en-US" dirty="0" smtClean="0"/>
              <a:t> </a:t>
            </a:r>
            <a:r>
              <a:rPr lang="en-US" dirty="0" err="1" smtClean="0"/>
              <a:t>dalam</a:t>
            </a:r>
            <a:r>
              <a:rPr lang="en-US" dirty="0" smtClean="0"/>
              <a:t> </a:t>
            </a:r>
            <a:r>
              <a:rPr lang="en-US" dirty="0" err="1" smtClean="0"/>
              <a:t>ketaatan</a:t>
            </a:r>
            <a:r>
              <a:rPr lang="en-US" dirty="0" smtClean="0"/>
              <a:t> </a:t>
            </a:r>
            <a:r>
              <a:rPr lang="en-US" dirty="0" err="1"/>
              <a:t>beribadah</a:t>
            </a:r>
            <a:r>
              <a:rPr lang="en-US" dirty="0"/>
              <a:t>, </a:t>
            </a:r>
            <a:r>
              <a:rPr lang="en-US" dirty="0" err="1" smtClean="0"/>
              <a:t>bersyukur</a:t>
            </a:r>
            <a:r>
              <a:rPr lang="en-US" dirty="0" smtClean="0"/>
              <a:t>, </a:t>
            </a:r>
            <a:r>
              <a:rPr lang="en-US" dirty="0" err="1"/>
              <a:t>berdoa</a:t>
            </a:r>
            <a:r>
              <a:rPr lang="en-US" dirty="0"/>
              <a:t> </a:t>
            </a:r>
            <a:r>
              <a:rPr lang="en-US" dirty="0" err="1"/>
              <a:t>dan</a:t>
            </a:r>
            <a:r>
              <a:rPr lang="en-US" dirty="0"/>
              <a:t> </a:t>
            </a:r>
            <a:r>
              <a:rPr lang="en-US" dirty="0" err="1"/>
              <a:t>toleransi</a:t>
            </a:r>
            <a:r>
              <a:rPr lang="en-US" dirty="0"/>
              <a:t> </a:t>
            </a:r>
            <a:r>
              <a:rPr lang="en-US" dirty="0" err="1" smtClean="0"/>
              <a:t>beragama</a:t>
            </a:r>
            <a:endParaRPr lang="en-US" dirty="0"/>
          </a:p>
        </p:txBody>
      </p:sp>
      <p:sp>
        <p:nvSpPr>
          <p:cNvPr id="13" name="Rectangle 12"/>
          <p:cNvSpPr/>
          <p:nvPr/>
        </p:nvSpPr>
        <p:spPr>
          <a:xfrm>
            <a:off x="5105400" y="4119562"/>
            <a:ext cx="3810000" cy="7477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Baik</a:t>
            </a:r>
            <a:r>
              <a:rPr lang="en-US" dirty="0" smtClean="0"/>
              <a:t> </a:t>
            </a:r>
            <a:r>
              <a:rPr lang="en-US" dirty="0" err="1" smtClean="0"/>
              <a:t>dalam</a:t>
            </a:r>
            <a:r>
              <a:rPr lang="en-US" dirty="0" smtClean="0"/>
              <a:t> </a:t>
            </a:r>
            <a:r>
              <a:rPr lang="en-US" dirty="0" err="1" smtClean="0"/>
              <a:t>ketaatan</a:t>
            </a:r>
            <a:r>
              <a:rPr lang="en-US" dirty="0" smtClean="0"/>
              <a:t> </a:t>
            </a:r>
            <a:r>
              <a:rPr lang="en-US" dirty="0" err="1"/>
              <a:t>beribadah</a:t>
            </a:r>
            <a:r>
              <a:rPr lang="en-US" dirty="0"/>
              <a:t>, </a:t>
            </a:r>
            <a:r>
              <a:rPr lang="en-US" dirty="0" err="1"/>
              <a:t>bersyukur</a:t>
            </a:r>
            <a:r>
              <a:rPr lang="en-US" dirty="0"/>
              <a:t>, </a:t>
            </a:r>
            <a:r>
              <a:rPr lang="en-US" dirty="0" err="1"/>
              <a:t>berdoa</a:t>
            </a:r>
            <a:r>
              <a:rPr lang="en-US" dirty="0"/>
              <a:t> </a:t>
            </a:r>
            <a:r>
              <a:rPr lang="en-US" dirty="0" err="1"/>
              <a:t>dan</a:t>
            </a:r>
            <a:r>
              <a:rPr lang="en-US" dirty="0"/>
              <a:t> </a:t>
            </a:r>
            <a:r>
              <a:rPr lang="en-US" dirty="0" err="1"/>
              <a:t>toleransi</a:t>
            </a:r>
            <a:r>
              <a:rPr lang="en-US" dirty="0"/>
              <a:t> </a:t>
            </a:r>
            <a:r>
              <a:rPr lang="en-US" dirty="0" err="1"/>
              <a:t>beragama</a:t>
            </a:r>
            <a:endParaRPr lang="en-US" dirty="0"/>
          </a:p>
        </p:txBody>
      </p:sp>
      <p:sp>
        <p:nvSpPr>
          <p:cNvPr id="14" name="Rectangle 13"/>
          <p:cNvSpPr/>
          <p:nvPr/>
        </p:nvSpPr>
        <p:spPr>
          <a:xfrm>
            <a:off x="5124450" y="5031819"/>
            <a:ext cx="3810000" cy="11403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Sangat</a:t>
            </a:r>
            <a:r>
              <a:rPr lang="en-US" dirty="0" smtClean="0"/>
              <a:t> </a:t>
            </a:r>
            <a:r>
              <a:rPr lang="en-US" dirty="0" err="1" smtClean="0"/>
              <a:t>baik</a:t>
            </a:r>
            <a:r>
              <a:rPr lang="en-US" dirty="0" smtClean="0"/>
              <a:t> </a:t>
            </a:r>
            <a:r>
              <a:rPr lang="en-US" dirty="0" err="1" smtClean="0"/>
              <a:t>dalam</a:t>
            </a:r>
            <a:r>
              <a:rPr lang="en-US" dirty="0" smtClean="0"/>
              <a:t> </a:t>
            </a:r>
            <a:r>
              <a:rPr lang="en-US" dirty="0" err="1" smtClean="0"/>
              <a:t>toleransi</a:t>
            </a:r>
            <a:r>
              <a:rPr lang="en-US" dirty="0" smtClean="0"/>
              <a:t> </a:t>
            </a:r>
            <a:r>
              <a:rPr lang="en-US" dirty="0" err="1" smtClean="0"/>
              <a:t>beragama</a:t>
            </a:r>
            <a:r>
              <a:rPr lang="en-US" dirty="0" smtClean="0"/>
              <a:t>; </a:t>
            </a:r>
            <a:r>
              <a:rPr lang="en-US" dirty="0" err="1" smtClean="0"/>
              <a:t>baik</a:t>
            </a:r>
            <a:r>
              <a:rPr lang="en-US" dirty="0" smtClean="0"/>
              <a:t> </a:t>
            </a:r>
            <a:r>
              <a:rPr lang="en-US" dirty="0" err="1" smtClean="0"/>
              <a:t>dalam</a:t>
            </a:r>
            <a:r>
              <a:rPr lang="en-US" dirty="0" smtClean="0"/>
              <a:t> </a:t>
            </a:r>
            <a:r>
              <a:rPr lang="en-US" dirty="0" err="1" smtClean="0"/>
              <a:t>ketaatan</a:t>
            </a:r>
            <a:r>
              <a:rPr lang="en-US" dirty="0" smtClean="0"/>
              <a:t> </a:t>
            </a:r>
            <a:r>
              <a:rPr lang="en-US" dirty="0" err="1" smtClean="0"/>
              <a:t>beribadah</a:t>
            </a:r>
            <a:r>
              <a:rPr lang="en-US" dirty="0" smtClean="0"/>
              <a:t> </a:t>
            </a:r>
            <a:r>
              <a:rPr lang="en-US" dirty="0" err="1" smtClean="0"/>
              <a:t>dan</a:t>
            </a:r>
            <a:r>
              <a:rPr lang="en-US" dirty="0" smtClean="0"/>
              <a:t> </a:t>
            </a:r>
            <a:r>
              <a:rPr lang="en-US" dirty="0" err="1" smtClean="0"/>
              <a:t>berdoa</a:t>
            </a:r>
            <a:r>
              <a:rPr lang="en-US" dirty="0" smtClean="0"/>
              <a:t>; </a:t>
            </a:r>
            <a:r>
              <a:rPr lang="en-US" dirty="0" err="1" smtClean="0"/>
              <a:t>perilaku</a:t>
            </a:r>
            <a:r>
              <a:rPr lang="en-US" dirty="0" smtClean="0"/>
              <a:t> </a:t>
            </a:r>
            <a:r>
              <a:rPr lang="en-US" dirty="0" err="1" smtClean="0"/>
              <a:t>bersyukur</a:t>
            </a:r>
            <a:r>
              <a:rPr lang="en-US" dirty="0" smtClean="0"/>
              <a:t> </a:t>
            </a:r>
            <a:r>
              <a:rPr lang="en-US" dirty="0" err="1" smtClean="0"/>
              <a:t>mulai</a:t>
            </a:r>
            <a:r>
              <a:rPr lang="en-US" dirty="0" smtClean="0"/>
              <a:t> </a:t>
            </a:r>
            <a:r>
              <a:rPr lang="en-US" dirty="0" err="1" smtClean="0"/>
              <a:t>berkembang</a:t>
            </a:r>
            <a:r>
              <a:rPr lang="id-ID" dirty="0" smtClean="0">
                <a:solidFill>
                  <a:srgbClr val="FF0000"/>
                </a:solidFill>
              </a:rPr>
              <a:t>/perlu ditingkatkan</a:t>
            </a:r>
            <a:endParaRPr lang="en-US" dirty="0">
              <a:solidFill>
                <a:srgbClr val="FF0000"/>
              </a:solidFill>
            </a:endParaRPr>
          </a:p>
        </p:txBody>
      </p:sp>
      <p:sp>
        <p:nvSpPr>
          <p:cNvPr id="3" name="TextBox 2"/>
          <p:cNvSpPr txBox="1"/>
          <p:nvPr/>
        </p:nvSpPr>
        <p:spPr>
          <a:xfrm>
            <a:off x="1981200" y="1612269"/>
            <a:ext cx="419101"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dirty="0" smtClean="0"/>
              <a:t>MB</a:t>
            </a:r>
            <a:endParaRPr lang="en-US" sz="1100" dirty="0"/>
          </a:p>
        </p:txBody>
      </p:sp>
      <p:sp>
        <p:nvSpPr>
          <p:cNvPr id="15" name="TextBox 14"/>
          <p:cNvSpPr txBox="1"/>
          <p:nvPr/>
        </p:nvSpPr>
        <p:spPr>
          <a:xfrm>
            <a:off x="2895600" y="1595763"/>
            <a:ext cx="419101"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dirty="0" smtClean="0"/>
              <a:t>MB</a:t>
            </a:r>
            <a:endParaRPr lang="en-US" sz="1100" dirty="0"/>
          </a:p>
        </p:txBody>
      </p:sp>
      <p:sp>
        <p:nvSpPr>
          <p:cNvPr id="16" name="TextBox 15"/>
          <p:cNvSpPr txBox="1"/>
          <p:nvPr/>
        </p:nvSpPr>
        <p:spPr>
          <a:xfrm>
            <a:off x="3752849" y="1579257"/>
            <a:ext cx="419101"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dirty="0" smtClean="0"/>
              <a:t>MB</a:t>
            </a:r>
            <a:endParaRPr lang="en-US" sz="1100" dirty="0"/>
          </a:p>
        </p:txBody>
      </p:sp>
      <p:sp>
        <p:nvSpPr>
          <p:cNvPr id="17" name="TextBox 16"/>
          <p:cNvSpPr txBox="1"/>
          <p:nvPr/>
        </p:nvSpPr>
        <p:spPr>
          <a:xfrm>
            <a:off x="4686299" y="1579257"/>
            <a:ext cx="419101"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dirty="0" smtClean="0"/>
              <a:t>MB</a:t>
            </a:r>
            <a:endParaRPr lang="en-US" sz="1100" dirty="0"/>
          </a:p>
        </p:txBody>
      </p:sp>
    </p:spTree>
    <p:extLst>
      <p:ext uri="{BB962C8B-B14F-4D97-AF65-F5344CB8AC3E}">
        <p14:creationId xmlns:p14="http://schemas.microsoft.com/office/powerpoint/2010/main" val="2478897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p:cTn id="3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circle(in)">
                                      <p:cBhvr>
                                        <p:cTn id="44" dur="20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circle(in)">
                                      <p:cBhvr>
                                        <p:cTn id="49" dur="20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circle(in)">
                                      <p:cBhvr>
                                        <p:cTn id="54" dur="2000"/>
                                        <p:tgtEl>
                                          <p:spTgt spid="1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circle(in)">
                                      <p:cBhvr>
                                        <p:cTn id="59"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dirty="0" err="1">
                <a:solidFill>
                  <a:srgbClr val="C00000"/>
                </a:solidFill>
                <a:latin typeface="Arial Rounded MT Bold" panose="020F0704030504030204" pitchFamily="34" charset="0"/>
                <a:ea typeface="Calibri" panose="020F0502020204030204" pitchFamily="34" charset="0"/>
              </a:rPr>
              <a:t>Penulisan</a:t>
            </a:r>
            <a:r>
              <a:rPr lang="en-US" dirty="0">
                <a:solidFill>
                  <a:srgbClr val="C00000"/>
                </a:solidFill>
                <a:latin typeface="Arial Rounded MT Bold" panose="020F0704030504030204" pitchFamily="34" charset="0"/>
                <a:ea typeface="Calibri" panose="020F0502020204030204" pitchFamily="34" charset="0"/>
              </a:rPr>
              <a:t> </a:t>
            </a:r>
            <a:r>
              <a:rPr lang="id-ID" dirty="0">
                <a:solidFill>
                  <a:srgbClr val="C00000"/>
                </a:solidFill>
                <a:latin typeface="Arial Rounded MT Bold" panose="020F0704030504030204" pitchFamily="34" charset="0"/>
                <a:ea typeface="Calibri" panose="020F0502020204030204" pitchFamily="34" charset="0"/>
              </a:rPr>
              <a:t> deskripsi</a:t>
            </a:r>
            <a:r>
              <a:rPr lang="en-US" dirty="0">
                <a:solidFill>
                  <a:srgbClr val="C00000"/>
                </a:solidFill>
                <a:latin typeface="Arial Rounded MT Bold" panose="020F0704030504030204" pitchFamily="34" charset="0"/>
                <a:ea typeface="Calibri" panose="020F0502020204030204" pitchFamily="34" charset="0"/>
              </a:rPr>
              <a:t> </a:t>
            </a:r>
            <a:r>
              <a:rPr lang="id-ID" dirty="0">
                <a:solidFill>
                  <a:srgbClr val="C00000"/>
                </a:solidFill>
                <a:latin typeface="Arial Rounded MT Bold" panose="020F0704030504030204" pitchFamily="34" charset="0"/>
                <a:ea typeface="Calibri" panose="020F0502020204030204" pitchFamily="34" charset="0"/>
              </a:rPr>
              <a:t> pada  Rapor</a:t>
            </a:r>
            <a:endParaRPr lang="id-ID" dirty="0">
              <a:solidFill>
                <a:srgbClr val="C00000"/>
              </a:solidFill>
              <a:latin typeface="Arial Rounded MT Bold" pitchFamily="34" charset="0"/>
            </a:endParaRPr>
          </a:p>
        </p:txBody>
      </p:sp>
      <p:sp>
        <p:nvSpPr>
          <p:cNvPr id="7" name="Content Placeholder 2"/>
          <p:cNvSpPr txBox="1">
            <a:spLocks/>
          </p:cNvSpPr>
          <p:nvPr/>
        </p:nvSpPr>
        <p:spPr>
          <a:xfrm>
            <a:off x="190500" y="1481138"/>
            <a:ext cx="8739188" cy="4448175"/>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0"/>
              </a:spcBef>
              <a:spcAft>
                <a:spcPts val="0"/>
              </a:spcAft>
              <a:buFont typeface="Arial" pitchFamily="34" charset="0"/>
              <a:buNone/>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marL="0" indent="0" algn="just" fontAlgn="auto">
              <a:spcBef>
                <a:spcPts val="0"/>
              </a:spcBef>
              <a:spcAft>
                <a:spcPts val="0"/>
              </a:spcAft>
              <a:buFont typeface="Arial" pitchFamily="34" charset="0"/>
              <a:buNone/>
              <a:defRPr/>
            </a:pPr>
            <a:r>
              <a:rPr lang="es-UY" dirty="0" err="1" smtClean="0">
                <a:latin typeface="Arial Rounded MT Bold" panose="020F0704030504030204" pitchFamily="34" charset="0"/>
                <a:ea typeface="Calibri" panose="020F0502020204030204" pitchFamily="34" charset="0"/>
              </a:rPr>
              <a:t>Deskripsi</a:t>
            </a:r>
            <a:r>
              <a:rPr lang="es-UY" dirty="0" smtClean="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sikap</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ditulis</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kalimat</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bersifat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memotivasi</a:t>
            </a:r>
            <a:r>
              <a:rPr lang="es-UY" dirty="0">
                <a:latin typeface="Arial Rounded MT Bold" panose="020F0704030504030204" pitchFamily="34" charset="0"/>
                <a:ea typeface="Calibri" panose="020F0502020204030204" pitchFamily="34" charset="0"/>
              </a:rPr>
              <a:t> dan </a:t>
            </a:r>
            <a:r>
              <a:rPr lang="es-UY" dirty="0" err="1">
                <a:latin typeface="Arial Rounded MT Bold" panose="020F0704030504030204" pitchFamily="34" charset="0"/>
                <a:ea typeface="Calibri" panose="020F0502020204030204" pitchFamily="34" charset="0"/>
              </a:rPr>
              <a:t>menyatakan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nilai-nilai</a:t>
            </a:r>
            <a:r>
              <a:rPr lang="es-UY" dirty="0">
                <a:latin typeface="Arial Rounded MT Bold" panose="020F0704030504030204" pitchFamily="34" charset="0"/>
                <a:ea typeface="Calibri" panose="020F0502020204030204" pitchFamily="34" charset="0"/>
              </a:rPr>
              <a:t> </a:t>
            </a:r>
            <a:r>
              <a:rPr lang="id-ID" dirty="0">
                <a:latin typeface="Arial Rounded MT Bold" panose="020F0704030504030204" pitchFamily="34" charset="0"/>
                <a:ea typeface="Calibri" panose="020F0502020204030204" pitchFamily="34" charset="0"/>
              </a:rPr>
              <a:t>secara </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berturut-turut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dari</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sangat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dan yang </a:t>
            </a:r>
            <a:r>
              <a:rPr lang="es-UY" dirty="0" err="1">
                <a:latin typeface="Arial Rounded MT Bold" panose="020F0704030504030204" pitchFamily="34" charset="0"/>
                <a:ea typeface="Calibri" panose="020F0502020204030204" pitchFamily="34" charset="0"/>
              </a:rPr>
              <a:t>mulai</a:t>
            </a:r>
            <a:r>
              <a:rPr lang="id-ID" dirty="0">
                <a:latin typeface="Arial Rounded MT Bold" panose="020F0704030504030204" pitchFamily="34" charset="0"/>
                <a:ea typeface="Calibri" panose="020F0502020204030204" pitchFamily="34" charset="0"/>
              </a:rPr>
              <a:t> </a:t>
            </a:r>
            <a:r>
              <a:rPr lang="en-US" dirty="0" err="1" smtClean="0">
                <a:latin typeface="Arial Rounded MT Bold" panose="020F0704030504030204" pitchFamily="34" charset="0"/>
                <a:ea typeface="Calibri" panose="020F0502020204030204" pitchFamily="34" charset="0"/>
              </a:rPr>
              <a:t>berkembang</a:t>
            </a:r>
            <a:r>
              <a:rPr lang="id-ID" dirty="0" smtClean="0">
                <a:solidFill>
                  <a:srgbClr val="FF0000"/>
                </a:solidFill>
                <a:latin typeface="Arial Rounded MT Bold" panose="020F0704030504030204" pitchFamily="34" charset="0"/>
                <a:ea typeface="Calibri" panose="020F0502020204030204" pitchFamily="34" charset="0"/>
              </a:rPr>
              <a:t>/perlu ditimgkatkan</a:t>
            </a:r>
            <a:r>
              <a:rPr lang="en-US" dirty="0" smtClean="0">
                <a:latin typeface="Arial Rounded MT Bold" panose="020F0704030504030204" pitchFamily="34" charset="0"/>
                <a:ea typeface="Calibri" panose="020F0502020204030204" pitchFamily="34" charset="0"/>
              </a:rPr>
              <a:t>.</a:t>
            </a: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buFont typeface="Arial" pitchFamily="34" charset="0"/>
              <a:buNone/>
              <a:defRPr/>
            </a:pPr>
            <a:endParaRPr lang="en-US" dirty="0">
              <a:latin typeface="Arial Rounded MT Bold" panose="020F0704030504030204" pitchFamily="34" charset="0"/>
              <a:ea typeface="Calibri" panose="020F0502020204030204" pitchFamily="34" charset="0"/>
            </a:endParaRPr>
          </a:p>
          <a:p>
            <a:pPr algn="just" fontAlgn="auto">
              <a:spcBef>
                <a:spcPts val="0"/>
              </a:spcBef>
              <a:spcAft>
                <a:spcPts val="0"/>
              </a:spcAft>
              <a:buFont typeface="Arial" pitchFamily="34" charset="0"/>
              <a:buNone/>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es-UY" dirty="0">
              <a:latin typeface="Arial Rounded MT Bold" panose="020F0704030504030204" pitchFamily="34" charset="0"/>
              <a:ea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838200"/>
            <a:ext cx="5410200" cy="523220"/>
          </a:xfrm>
          <a:prstGeom prst="rect">
            <a:avLst/>
          </a:prstGeom>
        </p:spPr>
        <p:txBody>
          <a:bodyPr wrap="square">
            <a:spAutoFit/>
          </a:bodyPr>
          <a:lstStyle/>
          <a:p>
            <a:r>
              <a:rPr lang="id-ID" sz="2800" b="1" dirty="0">
                <a:solidFill>
                  <a:srgbClr val="C00000"/>
                </a:solidFill>
                <a:latin typeface="Arial Rounded MT Bold" pitchFamily="34" charset="0"/>
                <a:ea typeface="+mj-ea"/>
                <a:cs typeface="Times New Roman" pitchFamily="18" charset="0"/>
              </a:rPr>
              <a:t>CONTOH  DESKRIPSI  SIKAP</a:t>
            </a:r>
            <a:endParaRPr lang="en-US" dirty="0"/>
          </a:p>
        </p:txBody>
      </p:sp>
      <p:sp>
        <p:nvSpPr>
          <p:cNvPr id="3" name="Rectangle 2"/>
          <p:cNvSpPr/>
          <p:nvPr/>
        </p:nvSpPr>
        <p:spPr>
          <a:xfrm>
            <a:off x="1030102" y="1752600"/>
            <a:ext cx="3390672" cy="646331"/>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Sikap</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Spiritual</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1030102" y="4267200"/>
            <a:ext cx="3204723" cy="707886"/>
          </a:xfrm>
          <a:prstGeom prst="rect">
            <a:avLst/>
          </a:prstGeom>
          <a:noFill/>
        </p:spPr>
        <p:txBody>
          <a:bodyPr wrap="none" lIns="91440" tIns="45720" rIns="91440" bIns="45720">
            <a:spAutoFit/>
          </a:bodyPr>
          <a:lstStyle/>
          <a:p>
            <a:pPr algn="ctr"/>
            <a:r>
              <a:rPr lang="en-US" sz="4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Sikap</a:t>
            </a: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Sosial</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1651126467"/>
              </p:ext>
            </p:extLst>
          </p:nvPr>
        </p:nvGraphicFramePr>
        <p:xfrm>
          <a:off x="1006153" y="2427234"/>
          <a:ext cx="6513698" cy="1554480"/>
        </p:xfrm>
        <a:graphic>
          <a:graphicData uri="http://schemas.openxmlformats.org/drawingml/2006/table">
            <a:tbl>
              <a:tblPr firstRow="1" bandRow="1">
                <a:tableStyleId>{5C22544A-7EE6-4342-B048-85BDC9FD1C3A}</a:tableStyleId>
              </a:tblPr>
              <a:tblGrid>
                <a:gridCol w="1302740"/>
                <a:gridCol w="5210958"/>
              </a:tblGrid>
              <a:tr h="243840">
                <a:tc>
                  <a:txBody>
                    <a:bodyPr/>
                    <a:lstStyle/>
                    <a:p>
                      <a:r>
                        <a:rPr lang="en-US" dirty="0" err="1" smtClean="0"/>
                        <a:t>Predikat</a:t>
                      </a:r>
                      <a:endParaRPr lang="en-US" dirty="0"/>
                    </a:p>
                  </a:txBody>
                  <a:tcPr/>
                </a:tc>
                <a:tc>
                  <a:txBody>
                    <a:bodyPr/>
                    <a:lstStyle/>
                    <a:p>
                      <a:r>
                        <a:rPr lang="en-US" dirty="0" err="1" smtClean="0"/>
                        <a:t>Deskripsi</a:t>
                      </a:r>
                      <a:endParaRPr lang="en-US" dirty="0"/>
                    </a:p>
                  </a:txBody>
                  <a:tcPr/>
                </a:tc>
              </a:tr>
              <a:tr h="370840">
                <a:tc>
                  <a:txBody>
                    <a:bodyPr/>
                    <a:lstStyle/>
                    <a:p>
                      <a:r>
                        <a:rPr lang="en-US" dirty="0" err="1" smtClean="0"/>
                        <a:t>Sangat</a:t>
                      </a:r>
                      <a:r>
                        <a:rPr lang="en-US" dirty="0" smtClean="0"/>
                        <a:t> </a:t>
                      </a:r>
                      <a:r>
                        <a:rPr lang="en-US" dirty="0" err="1" smtClean="0"/>
                        <a:t>Baik</a:t>
                      </a:r>
                      <a:endParaRPr lang="en-US" dirty="0"/>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Sangat</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baik</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dalam</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bersyukur</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berdoa</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sebelum</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melakukan</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kegiatan</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ketaatan</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beribadah</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mulai</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berkembang</a:t>
                      </a:r>
                      <a:r>
                        <a:rPr kumimoji="0" lang="id-ID" sz="1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/perlu ditingkatkan</a:t>
                      </a:r>
                      <a:endParaRPr kumimoji="0" lang="en-US" sz="1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96243344"/>
              </p:ext>
            </p:extLst>
          </p:nvPr>
        </p:nvGraphicFramePr>
        <p:xfrm>
          <a:off x="1030102" y="5257800"/>
          <a:ext cx="7086600" cy="1280160"/>
        </p:xfrm>
        <a:graphic>
          <a:graphicData uri="http://schemas.openxmlformats.org/drawingml/2006/table">
            <a:tbl>
              <a:tblPr firstRow="1" bandRow="1">
                <a:tableStyleId>{5C22544A-7EE6-4342-B048-85BDC9FD1C3A}</a:tableStyleId>
              </a:tblPr>
              <a:tblGrid>
                <a:gridCol w="1524000"/>
                <a:gridCol w="5562600"/>
              </a:tblGrid>
              <a:tr h="0">
                <a:tc>
                  <a:txBody>
                    <a:bodyPr/>
                    <a:lstStyle/>
                    <a:p>
                      <a:r>
                        <a:rPr lang="en-US" dirty="0" err="1" smtClean="0"/>
                        <a:t>Predikat</a:t>
                      </a:r>
                      <a:endParaRPr lang="en-US" dirty="0"/>
                    </a:p>
                  </a:txBody>
                  <a:tcPr/>
                </a:tc>
                <a:tc>
                  <a:txBody>
                    <a:bodyPr/>
                    <a:lstStyle/>
                    <a:p>
                      <a:endParaRPr lang="en-US"/>
                    </a:p>
                  </a:txBody>
                  <a:tcPr/>
                </a:tc>
              </a:tr>
              <a:tr h="370840">
                <a:tc>
                  <a:txBody>
                    <a:bodyPr/>
                    <a:lstStyle/>
                    <a:p>
                      <a:r>
                        <a:rPr lang="en-US" dirty="0" err="1" smtClean="0"/>
                        <a:t>Baik</a:t>
                      </a:r>
                      <a:endParaRPr lang="en-US" dirty="0"/>
                    </a:p>
                  </a:txBody>
                  <a:tcPr/>
                </a:tc>
                <a:tc>
                  <a:txBody>
                    <a:bodyPr/>
                    <a:lstStyle/>
                    <a:p>
                      <a:r>
                        <a:rPr lang="en-US" dirty="0" err="1" smtClean="0"/>
                        <a:t>Baik</a:t>
                      </a:r>
                      <a:r>
                        <a:rPr lang="en-US" dirty="0" smtClean="0"/>
                        <a:t> </a:t>
                      </a:r>
                      <a:r>
                        <a:rPr lang="en-US" dirty="0" err="1" smtClean="0"/>
                        <a:t>dalam</a:t>
                      </a:r>
                      <a:r>
                        <a:rPr lang="en-US" dirty="0" smtClean="0"/>
                        <a:t> </a:t>
                      </a:r>
                      <a:r>
                        <a:rPr lang="en-US" dirty="0" err="1" smtClean="0"/>
                        <a:t>sikap</a:t>
                      </a:r>
                      <a:r>
                        <a:rPr lang="en-US" dirty="0" smtClean="0"/>
                        <a:t> </a:t>
                      </a:r>
                      <a:r>
                        <a:rPr lang="en-US" dirty="0" err="1" smtClean="0"/>
                        <a:t>santun</a:t>
                      </a:r>
                      <a:r>
                        <a:rPr lang="en-US" dirty="0" smtClean="0"/>
                        <a:t>, </a:t>
                      </a:r>
                      <a:r>
                        <a:rPr lang="en-US" dirty="0" err="1" smtClean="0"/>
                        <a:t>peduli</a:t>
                      </a:r>
                      <a:r>
                        <a:rPr lang="en-US" dirty="0" smtClean="0"/>
                        <a:t>,</a:t>
                      </a:r>
                      <a:r>
                        <a:rPr lang="en-US" baseline="0" dirty="0" smtClean="0"/>
                        <a:t> </a:t>
                      </a:r>
                      <a:r>
                        <a:rPr lang="en-US" baseline="0" dirty="0" err="1" smtClean="0"/>
                        <a:t>percaya</a:t>
                      </a:r>
                      <a:r>
                        <a:rPr lang="en-US" baseline="0" dirty="0" smtClean="0"/>
                        <a:t> </a:t>
                      </a:r>
                      <a:r>
                        <a:rPr lang="en-US" baseline="0" dirty="0" err="1" smtClean="0"/>
                        <a:t>diri</a:t>
                      </a:r>
                      <a:r>
                        <a:rPr lang="en-US" baseline="0" dirty="0" smtClean="0"/>
                        <a:t>, </a:t>
                      </a:r>
                      <a:r>
                        <a:rPr lang="en-US" baseline="0" dirty="0" err="1" smtClean="0"/>
                        <a:t>kejujuran</a:t>
                      </a:r>
                      <a:r>
                        <a:rPr lang="en-US" baseline="0" dirty="0" smtClean="0"/>
                        <a:t>, </a:t>
                      </a:r>
                      <a:r>
                        <a:rPr lang="en-US" baseline="0" dirty="0" err="1" smtClean="0"/>
                        <a:t>kedisiplinan</a:t>
                      </a:r>
                      <a:r>
                        <a:rPr lang="en-US" baseline="0" dirty="0" smtClean="0"/>
                        <a:t> </a:t>
                      </a:r>
                      <a:r>
                        <a:rPr lang="en-US" baseline="0" dirty="0" err="1" smtClean="0"/>
                        <a:t>dan</a:t>
                      </a:r>
                      <a:r>
                        <a:rPr lang="en-US" baseline="0" dirty="0" smtClean="0"/>
                        <a:t> </a:t>
                      </a:r>
                      <a:r>
                        <a:rPr lang="en-US" baseline="0" dirty="0" err="1" smtClean="0"/>
                        <a:t>tanggung</a:t>
                      </a:r>
                      <a:r>
                        <a:rPr lang="en-US" baseline="0" dirty="0" smtClean="0"/>
                        <a:t> </a:t>
                      </a:r>
                      <a:r>
                        <a:rPr lang="en-US" baseline="0" dirty="0" err="1" smtClean="0"/>
                        <a:t>jawab</a:t>
                      </a:r>
                      <a:r>
                        <a:rPr lang="en-US" baseline="0" dirty="0" smtClean="0"/>
                        <a:t> </a:t>
                      </a:r>
                      <a:r>
                        <a:rPr lang="en-US" baseline="0" dirty="0" err="1" smtClean="0"/>
                        <a:t>mulai</a:t>
                      </a:r>
                      <a:r>
                        <a:rPr lang="en-US" baseline="0" dirty="0" smtClean="0"/>
                        <a:t> </a:t>
                      </a:r>
                      <a:r>
                        <a:rPr lang="en-US" baseline="0" dirty="0" err="1" smtClean="0"/>
                        <a:t>berkembang</a:t>
                      </a:r>
                      <a:r>
                        <a:rPr lang="id-ID" baseline="0" dirty="0" smtClean="0">
                          <a:solidFill>
                            <a:srgbClr val="FF0000"/>
                          </a:solidFill>
                        </a:rPr>
                        <a:t>/perlu ditingkatkan</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85111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6096000" y="6381750"/>
            <a:ext cx="611188" cy="4762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a:p>
        </p:txBody>
      </p:sp>
      <p:sp>
        <p:nvSpPr>
          <p:cNvPr id="19459" name="Rectangle 10"/>
          <p:cNvSpPr>
            <a:spLocks noChangeArrowheads="1"/>
          </p:cNvSpPr>
          <p:nvPr/>
        </p:nvSpPr>
        <p:spPr bwMode="auto">
          <a:xfrm>
            <a:off x="6096000" y="6381750"/>
            <a:ext cx="611188" cy="4762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a:p>
        </p:txBody>
      </p:sp>
      <p:sp>
        <p:nvSpPr>
          <p:cNvPr id="8" name="Rectangle 3"/>
          <p:cNvSpPr/>
          <p:nvPr/>
        </p:nvSpPr>
        <p:spPr>
          <a:xfrm>
            <a:off x="0" y="2641600"/>
            <a:ext cx="9144000" cy="1858963"/>
          </a:xfrm>
          <a:prstGeom prst="rect">
            <a:avLst/>
          </a:prstGeom>
          <a:solidFill>
            <a:schemeClr val="accent3">
              <a:lumMod val="60000"/>
              <a:lumOff val="40000"/>
            </a:schemeClr>
          </a:solidFill>
          <a:ln>
            <a:noFill/>
            <a:prstDash val="solid"/>
          </a:ln>
        </p:spPr>
        <p:txBody>
          <a:bodyPr anchor="ctr" anchorCtr="1"/>
          <a:lstStyle/>
          <a:p>
            <a:pPr algn="ctr" eaLnBrk="1" fontAlgn="auto" hangingPunct="1">
              <a:spcBef>
                <a:spcPts val="0"/>
              </a:spcBef>
              <a:spcAft>
                <a:spcPts val="0"/>
              </a:spcAft>
              <a:defRPr/>
            </a:pPr>
            <a:r>
              <a:rPr lang="id-ID" sz="4800" b="1" dirty="0">
                <a:solidFill>
                  <a:srgbClr val="376092"/>
                </a:solidFill>
                <a:latin typeface="Arial Rounded MT Bold" pitchFamily="34" charset="0"/>
                <a:cs typeface="+mn-cs"/>
              </a:rPr>
              <a:t>Pengola</a:t>
            </a:r>
            <a:r>
              <a:rPr lang="en-US" sz="4800" b="1" dirty="0">
                <a:solidFill>
                  <a:srgbClr val="376092"/>
                </a:solidFill>
                <a:latin typeface="Arial Rounded MT Bold" pitchFamily="34" charset="0"/>
                <a:cs typeface="+mn-cs"/>
              </a:rPr>
              <a:t>h</a:t>
            </a:r>
            <a:r>
              <a:rPr lang="id-ID" sz="4800" b="1" dirty="0">
                <a:solidFill>
                  <a:srgbClr val="376092"/>
                </a:solidFill>
                <a:latin typeface="Arial Rounded MT Bold" pitchFamily="34" charset="0"/>
                <a:cs typeface="+mn-cs"/>
              </a:rPr>
              <a:t>an Nilai </a:t>
            </a:r>
          </a:p>
          <a:p>
            <a:pPr algn="ctr" eaLnBrk="1" fontAlgn="auto" hangingPunct="1">
              <a:spcBef>
                <a:spcPts val="0"/>
              </a:spcBef>
              <a:spcAft>
                <a:spcPts val="0"/>
              </a:spcAft>
              <a:defRPr/>
            </a:pPr>
            <a:r>
              <a:rPr lang="id-ID" sz="4800" b="1" dirty="0">
                <a:solidFill>
                  <a:schemeClr val="accent2"/>
                </a:solidFill>
                <a:latin typeface="Arial Rounded MT Bold" pitchFamily="34" charset="0"/>
                <a:cs typeface="+mn-cs"/>
              </a:rPr>
              <a:t>Kompetensi</a:t>
            </a:r>
            <a:r>
              <a:rPr lang="en-US" sz="4800" b="1" dirty="0">
                <a:solidFill>
                  <a:schemeClr val="accent2"/>
                </a:solidFill>
                <a:latin typeface="Arial Rounded MT Bold" pitchFamily="34" charset="0"/>
                <a:cs typeface="+mn-cs"/>
              </a:rPr>
              <a:t> </a:t>
            </a:r>
            <a:r>
              <a:rPr lang="id-ID" sz="4800" b="1" dirty="0">
                <a:solidFill>
                  <a:schemeClr val="accent2"/>
                </a:solidFill>
                <a:latin typeface="Arial Rounded MT Bold" pitchFamily="34" charset="0"/>
                <a:cs typeface="+mn-cs"/>
              </a:rPr>
              <a:t> Pengetahuan</a:t>
            </a:r>
          </a:p>
        </p:txBody>
      </p:sp>
      <p:sp>
        <p:nvSpPr>
          <p:cNvPr id="19461" name="Rounded Rectangle 4"/>
          <p:cNvSpPr>
            <a:spLocks noChangeArrowheads="1"/>
          </p:cNvSpPr>
          <p:nvPr/>
        </p:nvSpPr>
        <p:spPr bwMode="auto">
          <a:xfrm>
            <a:off x="3962400" y="1524000"/>
            <a:ext cx="865188" cy="868363"/>
          </a:xfrm>
          <a:custGeom>
            <a:avLst/>
            <a:gdLst>
              <a:gd name="T0" fmla="*/ 432620 w 865186"/>
              <a:gd name="T1" fmla="*/ 0 h 867646"/>
              <a:gd name="T2" fmla="*/ 865240 w 865186"/>
              <a:gd name="T3" fmla="*/ 443603 h 867646"/>
              <a:gd name="T4" fmla="*/ 432620 w 865186"/>
              <a:gd name="T5" fmla="*/ 887209 h 867646"/>
              <a:gd name="T6" fmla="*/ 0 w 865186"/>
              <a:gd name="T7" fmla="*/ 443603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ln>
            <a:headEnd/>
            <a:tailEnd/>
          </a:ln>
          <a:extLst>
            <a:ext uri="{909E8E84-426E-40DD-AFC4-6F175D3DCCD1}">
              <a14:hiddenFill xmlns:a14="http://schemas.microsoft.com/office/drawing/2010/main">
                <a:solidFill>
                  <a:srgbClr val="FFFFFF"/>
                </a:solidFill>
              </a14:hiddenFill>
            </a:ext>
          </a:extLst>
        </p:spPr>
        <p:style>
          <a:lnRef idx="0">
            <a:schemeClr val="accent2"/>
          </a:lnRef>
          <a:fillRef idx="3">
            <a:schemeClr val="accent2"/>
          </a:fillRef>
          <a:effectRef idx="3">
            <a:schemeClr val="accent2"/>
          </a:effectRef>
          <a:fontRef idx="minor">
            <a:schemeClr val="lt1"/>
          </a:fontRef>
        </p:style>
        <p:txBody>
          <a:bodyPr anchor="ctr" anchorCtr="1"/>
          <a:lstStyle/>
          <a:p>
            <a:r>
              <a:rPr lang="en-US" sz="6000" dirty="0">
                <a:latin typeface="Bernard MT Condensed" panose="02050806060905020404" pitchFamily="18" charset="0"/>
              </a:rPr>
              <a:t>2</a:t>
            </a:r>
          </a:p>
        </p:txBody>
      </p:sp>
      <p:sp>
        <p:nvSpPr>
          <p:cNvPr id="11" name="Rounded Rectangle 10"/>
          <p:cNvSpPr/>
          <p:nvPr/>
        </p:nvSpPr>
        <p:spPr bwMode="auto">
          <a:xfrm>
            <a:off x="457200" y="6477000"/>
            <a:ext cx="2590800" cy="304800"/>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r>
              <a:rPr lang="en-US" sz="1100" i="1" dirty="0" err="1">
                <a:latin typeface="Arial" charset="0"/>
                <a:cs typeface="+mn-cs"/>
              </a:rPr>
              <a:t>Penilaian</a:t>
            </a:r>
            <a:r>
              <a:rPr lang="en-US" sz="1100" i="1" dirty="0">
                <a:latin typeface="Arial" charset="0"/>
                <a:cs typeface="+mn-cs"/>
              </a:rPr>
              <a:t> </a:t>
            </a:r>
            <a:r>
              <a:rPr lang="en-US" sz="1100" i="1" dirty="0" err="1">
                <a:latin typeface="Arial" charset="0"/>
                <a:cs typeface="+mn-cs"/>
              </a:rPr>
              <a:t>Proses</a:t>
            </a:r>
            <a:r>
              <a:rPr lang="en-US" sz="1100" i="1" dirty="0">
                <a:latin typeface="Arial" charset="0"/>
                <a:cs typeface="+mn-cs"/>
              </a:rPr>
              <a:t> </a:t>
            </a:r>
            <a:r>
              <a:rPr lang="en-US" sz="1100" i="1" dirty="0" err="1">
                <a:latin typeface="Arial" charset="0"/>
                <a:cs typeface="+mn-cs"/>
              </a:rPr>
              <a:t>dan</a:t>
            </a:r>
            <a:r>
              <a:rPr lang="en-US" sz="1100" i="1" dirty="0">
                <a:latin typeface="Arial" charset="0"/>
                <a:cs typeface="+mn-cs"/>
              </a:rPr>
              <a:t> </a:t>
            </a:r>
            <a:r>
              <a:rPr lang="en-US" sz="1100" i="1" dirty="0" err="1">
                <a:latin typeface="Arial" charset="0"/>
                <a:cs typeface="+mn-cs"/>
              </a:rPr>
              <a:t>Hasil</a:t>
            </a:r>
            <a:r>
              <a:rPr lang="en-US" sz="1100" i="1" dirty="0">
                <a:latin typeface="Arial" charset="0"/>
                <a:cs typeface="+mn-cs"/>
              </a:rPr>
              <a:t> </a:t>
            </a:r>
            <a:r>
              <a:rPr lang="en-US" sz="1100" i="1" dirty="0" err="1">
                <a:latin typeface="Arial" charset="0"/>
                <a:cs typeface="+mn-cs"/>
              </a:rPr>
              <a:t>Belajar</a:t>
            </a:r>
            <a:endParaRPr lang="en-US" sz="1100" i="1" dirty="0">
              <a:latin typeface="Arial" charset="0"/>
              <a:cs typeface="+mn-cs"/>
            </a:endParaRPr>
          </a:p>
        </p:txBody>
      </p:sp>
      <p:pic>
        <p:nvPicPr>
          <p:cNvPr id="19463" name="Picture 2" descr="http://ibnufajar75.files.wordpress.com/2013/05/kurikulum-baru.jpg"/>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8305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descr="http://t1.gstatic.com/images?q=tbn:ANd9GcRvc3czLbQt6DqLgQZTv8s_t3OdlXd0QpNtT-1c1cDNbmxxGcwEcNGPLrM">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2125" y="6429375"/>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sz="2800" dirty="0">
                <a:solidFill>
                  <a:srgbClr val="C00000"/>
                </a:solidFill>
                <a:latin typeface="Arial Rounded MT Bold" pitchFamily="34" charset="0"/>
              </a:rPr>
              <a:t> PENILAIAN PENGETAHUAN</a:t>
            </a:r>
            <a:endParaRPr lang="id-ID" sz="2800" dirty="0">
              <a:solidFill>
                <a:srgbClr val="C00000"/>
              </a:solidFill>
              <a:latin typeface="Arial Rounded MT Bold" pitchFamily="34" charset="0"/>
            </a:endParaRPr>
          </a:p>
        </p:txBody>
      </p:sp>
      <p:pic>
        <p:nvPicPr>
          <p:cNvPr id="7" name="Picture 6"/>
          <p:cNvPicPr>
            <a:picLocks noChangeAspect="1"/>
          </p:cNvPicPr>
          <p:nvPr/>
        </p:nvPicPr>
        <p:blipFill>
          <a:blip r:embed="rId2"/>
          <a:stretch>
            <a:fillRect/>
          </a:stretch>
        </p:blipFill>
        <p:spPr>
          <a:xfrm>
            <a:off x="0" y="1124744"/>
            <a:ext cx="9144000" cy="5319937"/>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sz="2800" dirty="0">
                <a:solidFill>
                  <a:srgbClr val="C00000"/>
                </a:solidFill>
                <a:latin typeface="Arial Rounded MT Bold" pitchFamily="34" charset="0"/>
              </a:rPr>
              <a:t> PENGOLAHAN NILAI PENGETAHUAN</a:t>
            </a:r>
            <a:endParaRPr lang="id-ID" sz="2800" dirty="0">
              <a:solidFill>
                <a:srgbClr val="C00000"/>
              </a:solidFill>
              <a:latin typeface="Arial Rounded MT Bold" pitchFamily="34" charset="0"/>
            </a:endParaRPr>
          </a:p>
        </p:txBody>
      </p:sp>
      <p:sp>
        <p:nvSpPr>
          <p:cNvPr id="23555" name="Content Placeholder 5"/>
          <p:cNvSpPr>
            <a:spLocks noGrp="1"/>
          </p:cNvSpPr>
          <p:nvPr>
            <p:ph idx="1"/>
          </p:nvPr>
        </p:nvSpPr>
        <p:spPr/>
        <p:txBody>
          <a:bodyPr/>
          <a:lstStyle/>
          <a:p>
            <a:pPr eaLnBrk="1" hangingPunct="1"/>
            <a:endParaRPr lang="en-US" altLang="en-US">
              <a:latin typeface="Arial Rounded MT Bold" panose="020F0704030504030204" pitchFamily="34" charset="0"/>
            </a:endParaRPr>
          </a:p>
        </p:txBody>
      </p:sp>
      <p:sp>
        <p:nvSpPr>
          <p:cNvPr id="7" name="Content Placeholder 2"/>
          <p:cNvSpPr txBox="1">
            <a:spLocks/>
          </p:cNvSpPr>
          <p:nvPr/>
        </p:nvSpPr>
        <p:spPr>
          <a:xfrm>
            <a:off x="457200" y="1062038"/>
            <a:ext cx="8229600" cy="5257800"/>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b="1" dirty="0">
                <a:latin typeface="Arial Rounded MT Bold" panose="020F0704030504030204" pitchFamily="34" charset="0"/>
              </a:rPr>
              <a:t>Hal-</a:t>
            </a:r>
            <a:r>
              <a:rPr lang="en-US" b="1" dirty="0" err="1">
                <a:latin typeface="Arial Rounded MT Bold" panose="020F0704030504030204" pitchFamily="34" charset="0"/>
              </a:rPr>
              <a:t>hal</a:t>
            </a:r>
            <a:r>
              <a:rPr lang="en-US" b="1" dirty="0">
                <a:latin typeface="Arial Rounded MT Bold" panose="020F0704030504030204" pitchFamily="34" charset="0"/>
              </a:rPr>
              <a:t> yang </a:t>
            </a:r>
            <a:r>
              <a:rPr lang="en-US" b="1" dirty="0" err="1">
                <a:latin typeface="Arial Rounded MT Bold" panose="020F0704030504030204" pitchFamily="34" charset="0"/>
              </a:rPr>
              <a:t>perlu</a:t>
            </a:r>
            <a:r>
              <a:rPr lang="en-US" b="1" dirty="0">
                <a:latin typeface="Arial Rounded MT Bold" panose="020F0704030504030204" pitchFamily="34" charset="0"/>
              </a:rPr>
              <a:t> </a:t>
            </a:r>
            <a:r>
              <a:rPr lang="en-US" b="1" dirty="0" err="1">
                <a:latin typeface="Arial Rounded MT Bold" panose="020F0704030504030204" pitchFamily="34" charset="0"/>
              </a:rPr>
              <a:t>diperhatikan</a:t>
            </a:r>
            <a:endParaRPr lang="en-US" b="1" dirty="0">
              <a:latin typeface="Arial Rounded MT Bold" panose="020F0704030504030204" pitchFamily="34" charset="0"/>
            </a:endParaRPr>
          </a:p>
          <a:p>
            <a:pPr marL="457200" indent="-457200" fontAlgn="auto">
              <a:spcAft>
                <a:spcPts val="0"/>
              </a:spcAft>
              <a:buFont typeface="Arial" pitchFamily="34" charset="0"/>
              <a:buNone/>
              <a:defRPr/>
            </a:pPr>
            <a:r>
              <a:rPr lang="en-US" dirty="0" err="1">
                <a:latin typeface="Arial Rounded MT Bold" panose="020F0704030504030204" pitchFamily="34" charset="0"/>
              </a:rPr>
              <a:t>Nilai</a:t>
            </a:r>
            <a:r>
              <a:rPr lang="en-US" dirty="0">
                <a:latin typeface="Arial Rounded MT Bold" panose="020F0704030504030204" pitchFamily="34" charset="0"/>
              </a:rPr>
              <a:t> </a:t>
            </a:r>
            <a:r>
              <a:rPr lang="en-US" dirty="0" err="1">
                <a:latin typeface="Arial Rounded MT Bold" panose="020F0704030504030204" pitchFamily="34" charset="0"/>
              </a:rPr>
              <a:t>kompetensi</a:t>
            </a:r>
            <a:r>
              <a:rPr lang="en-US" dirty="0">
                <a:latin typeface="Arial Rounded MT Bold" panose="020F0704030504030204" pitchFamily="34" charset="0"/>
              </a:rPr>
              <a:t> </a:t>
            </a:r>
            <a:r>
              <a:rPr lang="en-US" dirty="0" err="1">
                <a:latin typeface="Arial Rounded MT Bold" panose="020F0704030504030204" pitchFamily="34" charset="0"/>
              </a:rPr>
              <a:t>pengetahuan</a:t>
            </a:r>
            <a:r>
              <a:rPr lang="en-US" dirty="0">
                <a:latin typeface="Arial Rounded MT Bold" panose="020F0704030504030204" pitchFamily="34" charset="0"/>
              </a:rPr>
              <a:t> </a:t>
            </a:r>
            <a:r>
              <a:rPr lang="en-US" dirty="0" err="1">
                <a:latin typeface="Arial Rounded MT Bold" panose="020F0704030504030204" pitchFamily="34" charset="0"/>
              </a:rPr>
              <a:t>diperoleh</a:t>
            </a:r>
            <a:r>
              <a:rPr lang="en-US" dirty="0">
                <a:latin typeface="Arial Rounded MT Bold" panose="020F0704030504030204" pitchFamily="34" charset="0"/>
              </a:rPr>
              <a:t> </a:t>
            </a:r>
            <a:r>
              <a:rPr lang="en-US" dirty="0" err="1">
                <a:latin typeface="Arial Rounded MT Bold" panose="020F0704030504030204" pitchFamily="34" charset="0"/>
              </a:rPr>
              <a:t>dari</a:t>
            </a:r>
            <a:r>
              <a:rPr lang="en-US" dirty="0">
                <a:latin typeface="Arial Rounded MT Bold" panose="020F0704030504030204" pitchFamily="34" charset="0"/>
              </a:rPr>
              <a:t>: </a:t>
            </a:r>
          </a:p>
          <a:p>
            <a:pPr marL="630238" indent="-519113" fontAlgn="auto">
              <a:spcAft>
                <a:spcPts val="0"/>
              </a:spcAft>
              <a:buFont typeface="+mj-lt"/>
              <a:buAutoNum type="alphaLcParenR"/>
              <a:defRPr/>
            </a:pPr>
            <a:r>
              <a:rPr lang="en-US" dirty="0" err="1">
                <a:latin typeface="Arial Rounded MT Bold" panose="020F0704030504030204" pitchFamily="34" charset="0"/>
              </a:rPr>
              <a:t>Penilaian</a:t>
            </a:r>
            <a:r>
              <a:rPr lang="en-US" dirty="0">
                <a:latin typeface="Arial Rounded MT Bold" panose="020F0704030504030204" pitchFamily="34" charset="0"/>
              </a:rPr>
              <a:t> </a:t>
            </a:r>
            <a:r>
              <a:rPr lang="en-US" dirty="0" err="1">
                <a:latin typeface="Arial Rounded MT Bold" panose="020F0704030504030204" pitchFamily="34" charset="0"/>
              </a:rPr>
              <a:t>harian</a:t>
            </a:r>
            <a:r>
              <a:rPr lang="en-US" dirty="0">
                <a:latin typeface="Arial Rounded MT Bold" panose="020F0704030504030204" pitchFamily="34" charset="0"/>
              </a:rPr>
              <a:t> (PH), </a:t>
            </a:r>
            <a:r>
              <a:rPr lang="en-US" dirty="0" err="1">
                <a:latin typeface="Arial Rounded MT Bold" panose="020F0704030504030204" pitchFamily="34" charset="0"/>
              </a:rPr>
              <a:t>pada</a:t>
            </a:r>
            <a:r>
              <a:rPr lang="en-US" dirty="0">
                <a:latin typeface="Arial Rounded MT Bold" panose="020F0704030504030204" pitchFamily="34" charset="0"/>
              </a:rPr>
              <a:t> </a:t>
            </a:r>
            <a:r>
              <a:rPr lang="id-ID" dirty="0">
                <a:latin typeface="Arial Rounded MT Bold" panose="020F0704030504030204" pitchFamily="34" charset="0"/>
              </a:rPr>
              <a:t>s</a:t>
            </a:r>
            <a:r>
              <a:rPr lang="en-US" dirty="0" err="1">
                <a:latin typeface="Arial Rounded MT Bold" panose="020F0704030504030204" pitchFamily="34" charset="0"/>
              </a:rPr>
              <a:t>etiap</a:t>
            </a:r>
            <a:r>
              <a:rPr lang="en-US" dirty="0">
                <a:latin typeface="Arial Rounded MT Bold" panose="020F0704030504030204" pitchFamily="34" charset="0"/>
              </a:rPr>
              <a:t> </a:t>
            </a:r>
            <a:r>
              <a:rPr lang="en-US" dirty="0" err="1">
                <a:latin typeface="Arial Rounded MT Bold" panose="020F0704030504030204" pitchFamily="34" charset="0"/>
              </a:rPr>
              <a:t>akhir</a:t>
            </a:r>
            <a:r>
              <a:rPr lang="en-US" dirty="0">
                <a:latin typeface="Arial Rounded MT Bold" panose="020F0704030504030204" pitchFamily="34" charset="0"/>
              </a:rPr>
              <a:t> </a:t>
            </a:r>
            <a:r>
              <a:rPr lang="en-US" dirty="0" err="1">
                <a:latin typeface="Arial Rounded MT Bold" panose="020F0704030504030204" pitchFamily="34" charset="0"/>
              </a:rPr>
              <a:t>pembelajaran</a:t>
            </a:r>
            <a:r>
              <a:rPr lang="en-US" dirty="0">
                <a:latin typeface="Arial Rounded MT Bold" panose="020F0704030504030204" pitchFamily="34" charset="0"/>
              </a:rPr>
              <a:t> </a:t>
            </a:r>
            <a:r>
              <a:rPr lang="en-US" dirty="0" err="1">
                <a:latin typeface="Arial Rounded MT Bold" panose="020F0704030504030204" pitchFamily="34" charset="0"/>
              </a:rPr>
              <a:t>suatu</a:t>
            </a:r>
            <a:r>
              <a:rPr lang="en-US" dirty="0">
                <a:latin typeface="Arial Rounded MT Bold" panose="020F0704030504030204" pitchFamily="34" charset="0"/>
              </a:rPr>
              <a:t> KD </a:t>
            </a:r>
            <a:r>
              <a:rPr lang="en-US" dirty="0" err="1">
                <a:latin typeface="Arial Rounded MT Bold" panose="020F0704030504030204" pitchFamily="34" charset="0"/>
              </a:rPr>
              <a:t>atau</a:t>
            </a:r>
            <a:r>
              <a:rPr lang="en-US" dirty="0">
                <a:latin typeface="Arial Rounded MT Bold" panose="020F0704030504030204" pitchFamily="34" charset="0"/>
              </a:rPr>
              <a:t> </a:t>
            </a:r>
            <a:r>
              <a:rPr lang="en-US" dirty="0" err="1">
                <a:latin typeface="Arial Rounded MT Bold" panose="020F0704030504030204" pitchFamily="34" charset="0"/>
              </a:rPr>
              <a:t>beberapa</a:t>
            </a:r>
            <a:r>
              <a:rPr lang="en-US" dirty="0">
                <a:latin typeface="Arial Rounded MT Bold" panose="020F0704030504030204" pitchFamily="34" charset="0"/>
              </a:rPr>
              <a:t> </a:t>
            </a:r>
            <a:r>
              <a:rPr lang="en-US" dirty="0" err="1">
                <a:latin typeface="Arial Rounded MT Bold" panose="020F0704030504030204" pitchFamily="34" charset="0"/>
              </a:rPr>
              <a:t>bagian</a:t>
            </a:r>
            <a:r>
              <a:rPr lang="en-US" dirty="0">
                <a:latin typeface="Arial Rounded MT Bold" panose="020F0704030504030204" pitchFamily="34" charset="0"/>
              </a:rPr>
              <a:t> KD </a:t>
            </a:r>
            <a:r>
              <a:rPr lang="en-US" dirty="0" err="1">
                <a:latin typeface="Arial Rounded MT Bold" panose="020F0704030504030204" pitchFamily="34" charset="0"/>
              </a:rPr>
              <a:t>pada</a:t>
            </a:r>
            <a:r>
              <a:rPr lang="en-US" dirty="0">
                <a:latin typeface="Arial Rounded MT Bold" panose="020F0704030504030204" pitchFamily="34" charset="0"/>
              </a:rPr>
              <a:t> KI 3.</a:t>
            </a:r>
          </a:p>
          <a:p>
            <a:pPr marL="630238" indent="-519113" fontAlgn="auto">
              <a:spcAft>
                <a:spcPts val="0"/>
              </a:spcAft>
              <a:buFont typeface="+mj-lt"/>
              <a:buAutoNum type="alphaLcParenR"/>
              <a:defRPr/>
            </a:pPr>
            <a:r>
              <a:rPr lang="en-US" dirty="0" err="1">
                <a:latin typeface="Arial Rounded MT Bold" panose="020F0704030504030204" pitchFamily="34" charset="0"/>
              </a:rPr>
              <a:t>Penilaian</a:t>
            </a:r>
            <a:r>
              <a:rPr lang="id-ID" dirty="0">
                <a:latin typeface="Arial Rounded MT Bold" panose="020F0704030504030204" pitchFamily="34" charset="0"/>
              </a:rPr>
              <a:t> </a:t>
            </a:r>
            <a:r>
              <a:rPr lang="en-US" dirty="0" err="1">
                <a:latin typeface="Arial Rounded MT Bold" panose="020F0704030504030204" pitchFamily="34" charset="0"/>
              </a:rPr>
              <a:t>tengah</a:t>
            </a:r>
            <a:r>
              <a:rPr lang="en-US" dirty="0">
                <a:latin typeface="Arial Rounded MT Bold" panose="020F0704030504030204" pitchFamily="34" charset="0"/>
              </a:rPr>
              <a:t> semester (PTS), </a:t>
            </a:r>
            <a:r>
              <a:rPr lang="id-ID" dirty="0">
                <a:latin typeface="Arial Rounded MT Bold" panose="020F0704030504030204" pitchFamily="34" charset="0"/>
              </a:rPr>
              <a:t>p</a:t>
            </a:r>
            <a:r>
              <a:rPr lang="en-US" dirty="0" err="1" smtClean="0">
                <a:latin typeface="Arial Rounded MT Bold" panose="020F0704030504030204" pitchFamily="34" charset="0"/>
              </a:rPr>
              <a:t>ada</a:t>
            </a:r>
            <a:r>
              <a:rPr lang="en-US" dirty="0">
                <a:latin typeface="Arial Rounded MT Bold" panose="020F0704030504030204" pitchFamily="34" charset="0"/>
              </a:rPr>
              <a:t> </a:t>
            </a:r>
            <a:r>
              <a:rPr lang="en-US" dirty="0" smtClean="0">
                <a:latin typeface="Arial Rounded MT Bold" panose="020F0704030504030204" pitchFamily="34" charset="0"/>
              </a:rPr>
              <a:t>  </a:t>
            </a:r>
            <a:r>
              <a:rPr lang="en-US" dirty="0" err="1">
                <a:latin typeface="Arial Rounded MT Bold" panose="020F0704030504030204" pitchFamily="34" charset="0"/>
              </a:rPr>
              <a:t>minggu</a:t>
            </a:r>
            <a:r>
              <a:rPr lang="en-US" dirty="0">
                <a:latin typeface="Arial Rounded MT Bold" panose="020F0704030504030204" pitchFamily="34" charset="0"/>
              </a:rPr>
              <a:t> </a:t>
            </a:r>
            <a:r>
              <a:rPr lang="en-US" dirty="0" err="1" smtClean="0">
                <a:solidFill>
                  <a:srgbClr val="FF0000"/>
                </a:solidFill>
                <a:latin typeface="Arial Rounded MT Bold" panose="020F0704030504030204" pitchFamily="34" charset="0"/>
              </a:rPr>
              <a:t>ke</a:t>
            </a:r>
            <a:r>
              <a:rPr lang="en-US" dirty="0" smtClean="0">
                <a:solidFill>
                  <a:srgbClr val="FF0000"/>
                </a:solidFill>
                <a:latin typeface="Arial Rounded MT Bold" panose="020F0704030504030204" pitchFamily="34" charset="0"/>
              </a:rPr>
              <a:t>- 8 </a:t>
            </a:r>
            <a:r>
              <a:rPr lang="en-US" dirty="0" err="1" smtClean="0">
                <a:solidFill>
                  <a:srgbClr val="FF0000"/>
                </a:solidFill>
                <a:latin typeface="Arial Rounded MT Bold" panose="020F0704030504030204" pitchFamily="34" charset="0"/>
              </a:rPr>
              <a:t>atau</a:t>
            </a:r>
            <a:r>
              <a:rPr lang="en-US" smtClean="0">
                <a:solidFill>
                  <a:srgbClr val="FF0000"/>
                </a:solidFill>
                <a:latin typeface="Arial Rounded MT Bold" panose="020F0704030504030204" pitchFamily="34" charset="0"/>
              </a:rPr>
              <a:t> ke-9 </a:t>
            </a:r>
            <a:r>
              <a:rPr lang="en-US" smtClean="0">
                <a:latin typeface="Arial Rounded MT Bold" panose="020F0704030504030204" pitchFamily="34" charset="0"/>
              </a:rPr>
              <a:t>suatu</a:t>
            </a:r>
            <a:r>
              <a:rPr lang="en-US" dirty="0" smtClean="0">
                <a:latin typeface="Arial Rounded MT Bold" panose="020F0704030504030204" pitchFamily="34" charset="0"/>
              </a:rPr>
              <a:t> </a:t>
            </a:r>
            <a:r>
              <a:rPr lang="en-US" dirty="0">
                <a:latin typeface="Arial Rounded MT Bold" panose="020F0704030504030204" pitchFamily="34" charset="0"/>
              </a:rPr>
              <a:t>semester.</a:t>
            </a:r>
          </a:p>
          <a:p>
            <a:pPr marL="630238" indent="-519113" fontAlgn="auto">
              <a:spcAft>
                <a:spcPts val="0"/>
              </a:spcAft>
              <a:buFont typeface="+mj-lt"/>
              <a:buAutoNum type="alphaLcParenR"/>
              <a:defRPr/>
            </a:pPr>
            <a:r>
              <a:rPr lang="en-US" dirty="0" err="1">
                <a:latin typeface="Arial Rounded MT Bold" panose="020F0704030504030204" pitchFamily="34" charset="0"/>
              </a:rPr>
              <a:t>Penilaian</a:t>
            </a:r>
            <a:r>
              <a:rPr lang="id-ID" dirty="0">
                <a:latin typeface="Arial Rounded MT Bold" panose="020F0704030504030204" pitchFamily="34" charset="0"/>
              </a:rPr>
              <a:t> </a:t>
            </a:r>
            <a:r>
              <a:rPr lang="en-US" dirty="0" err="1">
                <a:latin typeface="Arial Rounded MT Bold" panose="020F0704030504030204" pitchFamily="34" charset="0"/>
              </a:rPr>
              <a:t>akhir</a:t>
            </a:r>
            <a:r>
              <a:rPr lang="en-US" dirty="0">
                <a:latin typeface="Arial Rounded MT Bold" panose="020F0704030504030204" pitchFamily="34" charset="0"/>
              </a:rPr>
              <a:t> semester (PAS), </a:t>
            </a:r>
            <a:r>
              <a:rPr lang="id-ID" dirty="0">
                <a:latin typeface="Arial Rounded MT Bold" panose="020F0704030504030204" pitchFamily="34" charset="0"/>
              </a:rPr>
              <a:t>p</a:t>
            </a:r>
            <a:r>
              <a:rPr lang="en-US" dirty="0" err="1">
                <a:latin typeface="Arial Rounded MT Bold" panose="020F0704030504030204" pitchFamily="34" charset="0"/>
              </a:rPr>
              <a:t>ada</a:t>
            </a:r>
            <a:r>
              <a:rPr lang="en-US" dirty="0">
                <a:latin typeface="Arial Rounded MT Bold" panose="020F0704030504030204" pitchFamily="34" charset="0"/>
              </a:rPr>
              <a:t> </a:t>
            </a:r>
            <a:r>
              <a:rPr lang="en-US" dirty="0" err="1">
                <a:latin typeface="Arial Rounded MT Bold" panose="020F0704030504030204" pitchFamily="34" charset="0"/>
              </a:rPr>
              <a:t>akhir</a:t>
            </a:r>
            <a:r>
              <a:rPr lang="en-US" dirty="0">
                <a:latin typeface="Arial Rounded MT Bold" panose="020F0704030504030204" pitchFamily="34" charset="0"/>
              </a:rPr>
              <a:t> </a:t>
            </a:r>
            <a:r>
              <a:rPr lang="en-US" dirty="0" err="1">
                <a:latin typeface="Arial Rounded MT Bold" panose="020F0704030504030204" pitchFamily="34" charset="0"/>
              </a:rPr>
              <a:t>suatu</a:t>
            </a:r>
            <a:r>
              <a:rPr lang="en-US" dirty="0">
                <a:latin typeface="Arial Rounded MT Bold" panose="020F0704030504030204" pitchFamily="34" charset="0"/>
              </a:rPr>
              <a:t> semester.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0" dur="500"/>
                                        <p:tgtEl>
                                          <p:spTgt spid="7">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3" dur="500"/>
                                        <p:tgtEl>
                                          <p:spTgt spid="7">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sz="2800" dirty="0">
                <a:solidFill>
                  <a:srgbClr val="C00000"/>
                </a:solidFill>
                <a:latin typeface="Arial Rounded MT Bold" pitchFamily="34" charset="0"/>
              </a:rPr>
              <a:t> SKEMA NILAI PENGETAHUAN</a:t>
            </a:r>
            <a:endParaRPr lang="id-ID" sz="2800" dirty="0">
              <a:solidFill>
                <a:srgbClr val="C00000"/>
              </a:solidFill>
              <a:latin typeface="Arial Rounded MT Bold" pitchFamily="34" charset="0"/>
            </a:endParaRPr>
          </a:p>
        </p:txBody>
      </p:sp>
      <p:pic>
        <p:nvPicPr>
          <p:cNvPr id="3" name="Picture 2"/>
          <p:cNvPicPr>
            <a:picLocks noChangeAspect="1"/>
          </p:cNvPicPr>
          <p:nvPr/>
        </p:nvPicPr>
        <p:blipFill>
          <a:blip r:embed="rId2"/>
          <a:stretch>
            <a:fillRect/>
          </a:stretch>
        </p:blipFill>
        <p:spPr>
          <a:xfrm>
            <a:off x="0" y="1611366"/>
            <a:ext cx="9144000" cy="4481930"/>
          </a:xfrm>
          <a:prstGeom prst="rect">
            <a:avLst/>
          </a:prstGeo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0" y="1143000"/>
            <a:ext cx="8858250" cy="4929188"/>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dirty="0">
              <a:latin typeface="Arial Rounded MT Bold" panose="020F0704030504030204" pitchFamily="34" charset="0"/>
            </a:endParaRPr>
          </a:p>
        </p:txBody>
      </p:sp>
      <p:sp>
        <p:nvSpPr>
          <p:cNvPr id="2560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5604" name="Rectangle 6"/>
          <p:cNvSpPr>
            <a:spLocks noChangeArrowheads="1"/>
          </p:cNvSpPr>
          <p:nvPr/>
        </p:nvSpPr>
        <p:spPr bwMode="auto">
          <a:xfrm>
            <a:off x="0" y="41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560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5606" name="Rectangle 9"/>
          <p:cNvSpPr>
            <a:spLocks noChangeArrowheads="1"/>
          </p:cNvSpPr>
          <p:nvPr/>
        </p:nvSpPr>
        <p:spPr bwMode="auto">
          <a:xfrm>
            <a:off x="0" y="390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5607" name="Rectangle 11"/>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5608" name="Rectangle 12"/>
          <p:cNvSpPr>
            <a:spLocks noChangeArrowheads="1"/>
          </p:cNvSpPr>
          <p:nvPr/>
        </p:nvSpPr>
        <p:spPr bwMode="auto">
          <a:xfrm>
            <a:off x="152400" y="542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 name="TextBox 12"/>
          <p:cNvSpPr txBox="1"/>
          <p:nvPr/>
        </p:nvSpPr>
        <p:spPr>
          <a:xfrm>
            <a:off x="785813" y="214313"/>
            <a:ext cx="7358062" cy="80010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a:spAutoFit/>
          </a:bodyPr>
          <a:lstStyle/>
          <a:p>
            <a:pPr marL="354013" indent="-354013" eaLnBrk="1" fontAlgn="auto" hangingPunct="1">
              <a:spcBef>
                <a:spcPts val="0"/>
              </a:spcBef>
              <a:spcAft>
                <a:spcPts val="0"/>
              </a:spcAft>
              <a:defRPr/>
            </a:pPr>
            <a:r>
              <a:rPr lang="id-ID" sz="2800" b="1" dirty="0">
                <a:solidFill>
                  <a:srgbClr val="C00000"/>
                </a:solidFill>
              </a:rPr>
              <a:t>Contoh pengola</a:t>
            </a:r>
            <a:r>
              <a:rPr lang="en-US" sz="2800" b="1" dirty="0">
                <a:solidFill>
                  <a:srgbClr val="C00000"/>
                </a:solidFill>
              </a:rPr>
              <a:t>h</a:t>
            </a:r>
            <a:r>
              <a:rPr lang="id-ID" sz="2800" b="1" dirty="0">
                <a:solidFill>
                  <a:srgbClr val="C00000"/>
                </a:solidFill>
              </a:rPr>
              <a:t>an nilai </a:t>
            </a:r>
            <a:r>
              <a:rPr lang="en-US" sz="2800" b="1" dirty="0" err="1">
                <a:solidFill>
                  <a:srgbClr val="C00000"/>
                </a:solidFill>
              </a:rPr>
              <a:t>penilaian</a:t>
            </a:r>
            <a:r>
              <a:rPr lang="id-ID" sz="2800" b="1" dirty="0">
                <a:solidFill>
                  <a:srgbClr val="C00000"/>
                </a:solidFill>
              </a:rPr>
              <a:t> harian (</a:t>
            </a:r>
            <a:r>
              <a:rPr lang="en-US" sz="2800" b="1" dirty="0">
                <a:solidFill>
                  <a:srgbClr val="C00000"/>
                </a:solidFill>
              </a:rPr>
              <a:t>P</a:t>
            </a:r>
            <a:r>
              <a:rPr lang="id-ID" sz="2800" b="1" dirty="0">
                <a:solidFill>
                  <a:srgbClr val="C00000"/>
                </a:solidFill>
              </a:rPr>
              <a:t>H) :</a:t>
            </a:r>
            <a:endParaRPr lang="id-ID" sz="2400" dirty="0">
              <a:solidFill>
                <a:srgbClr val="C00000"/>
              </a:solidFill>
            </a:endParaRPr>
          </a:p>
          <a:p>
            <a:pPr eaLnBrk="1" fontAlgn="auto" hangingPunct="1">
              <a:spcBef>
                <a:spcPts val="0"/>
              </a:spcBef>
              <a:spcAft>
                <a:spcPts val="0"/>
              </a:spcAft>
              <a:defRPr/>
            </a:pPr>
            <a:endParaRPr lang="id-ID" dirty="0">
              <a:solidFill>
                <a:srgbClr val="C00000"/>
              </a:solidFill>
            </a:endParaRPr>
          </a:p>
        </p:txBody>
      </p:sp>
      <p:pic>
        <p:nvPicPr>
          <p:cNvPr id="3" name="Picture 2"/>
          <p:cNvPicPr>
            <a:picLocks noChangeAspect="1"/>
          </p:cNvPicPr>
          <p:nvPr/>
        </p:nvPicPr>
        <p:blipFill rotWithShape="1">
          <a:blip r:embed="rId3"/>
          <a:srcRect l="-400"/>
          <a:stretch/>
        </p:blipFill>
        <p:spPr>
          <a:xfrm>
            <a:off x="-1" y="1167034"/>
            <a:ext cx="9144001" cy="5286302"/>
          </a:xfrm>
          <a:prstGeom prst="rect">
            <a:avLst/>
          </a:prstGeo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7086600" cy="1011238"/>
          </a:xfrm>
          <a:solidFill>
            <a:schemeClr val="accent3">
              <a:lumMod val="60000"/>
              <a:lumOff val="40000"/>
            </a:schemeClr>
          </a:solidFill>
        </p:spPr>
        <p:txBody>
          <a:bodyPr rtlCol="0">
            <a:noAutofit/>
          </a:bodyPr>
          <a:lstStyle/>
          <a:p>
            <a:pPr eaLnBrk="1" fontAlgn="auto" hangingPunct="1">
              <a:spcAft>
                <a:spcPts val="0"/>
              </a:spcAft>
              <a:defRPr/>
            </a:pPr>
            <a:r>
              <a:rPr lang="fi-FI" dirty="0">
                <a:solidFill>
                  <a:srgbClr val="C00000"/>
                </a:solidFill>
                <a:latin typeface="Arial Rounded MT Bold" panose="020F0704030504030204" pitchFamily="34" charset="0"/>
              </a:rPr>
              <a:t>Nilai akhir pencapaian kompetensi pengetahuan </a:t>
            </a:r>
            <a:endParaRPr lang="id-ID" dirty="0">
              <a:solidFill>
                <a:srgbClr val="C00000"/>
              </a:solidFill>
              <a:latin typeface="Arial Rounded MT Bold" pitchFamily="34" charset="0"/>
            </a:endParaRPr>
          </a:p>
        </p:txBody>
      </p:sp>
      <p:sp>
        <p:nvSpPr>
          <p:cNvPr id="7" name="Content Placeholder 2"/>
          <p:cNvSpPr txBox="1">
            <a:spLocks/>
          </p:cNvSpPr>
          <p:nvPr/>
        </p:nvSpPr>
        <p:spPr>
          <a:xfrm>
            <a:off x="457200" y="1428750"/>
            <a:ext cx="8229600" cy="4891088"/>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dirty="0">
              <a:latin typeface="Arial Rounded MT Bold" panose="020F0704030504030204" pitchFamily="34" charset="0"/>
            </a:endParaRPr>
          </a:p>
        </p:txBody>
      </p:sp>
      <p:sp>
        <p:nvSpPr>
          <p:cNvPr id="5" name="Content Placeholder 2"/>
          <p:cNvSpPr txBox="1">
            <a:spLocks/>
          </p:cNvSpPr>
          <p:nvPr/>
        </p:nvSpPr>
        <p:spPr>
          <a:xfrm>
            <a:off x="785813" y="1571625"/>
            <a:ext cx="7786687" cy="4614863"/>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buFont typeface="Arial" pitchFamily="34" charset="0"/>
              <a:buNone/>
              <a:defRPr/>
            </a:pPr>
            <a:endParaRPr lang="id-ID" sz="1400" dirty="0">
              <a:latin typeface="Arial Rounded MT Bold" panose="020F0704030504030204" pitchFamily="34" charset="0"/>
            </a:endParaRPr>
          </a:p>
          <a:p>
            <a:pPr fontAlgn="auto">
              <a:spcBef>
                <a:spcPts val="0"/>
              </a:spcBef>
              <a:spcAft>
                <a:spcPts val="0"/>
              </a:spcAft>
              <a:defRPr/>
            </a:pPr>
            <a:endParaRPr lang="id-ID" sz="1400" dirty="0">
              <a:latin typeface="Arial Rounded MT Bold" panose="020F0704030504030204" pitchFamily="34" charset="0"/>
            </a:endParaRPr>
          </a:p>
          <a:p>
            <a:pPr fontAlgn="auto">
              <a:spcBef>
                <a:spcPts val="0"/>
              </a:spcBef>
              <a:spcAft>
                <a:spcPts val="0"/>
              </a:spcAft>
              <a:defRPr/>
            </a:pPr>
            <a:r>
              <a:rPr lang="fi-FI" dirty="0">
                <a:latin typeface="Arial Rounded MT Bold" panose="020F0704030504030204" pitchFamily="34" charset="0"/>
              </a:rPr>
              <a:t>Keterangan:</a:t>
            </a:r>
          </a:p>
          <a:p>
            <a:pPr fontAlgn="auto">
              <a:spcBef>
                <a:spcPts val="0"/>
              </a:spcBef>
              <a:spcAft>
                <a:spcPts val="0"/>
              </a:spcAft>
              <a:tabLst>
                <a:tab pos="1379538" algn="l"/>
              </a:tabLst>
              <a:defRPr/>
            </a:pPr>
            <a:r>
              <a:rPr lang="fi-FI" dirty="0">
                <a:latin typeface="Arial Rounded MT Bold" panose="020F0704030504030204" pitchFamily="34" charset="0"/>
              </a:rPr>
              <a:t>a. NPH 	= nilai penilaian harian dengan bobot a </a:t>
            </a:r>
          </a:p>
          <a:p>
            <a:pPr fontAlgn="auto">
              <a:spcBef>
                <a:spcPts val="0"/>
              </a:spcBef>
              <a:spcAft>
                <a:spcPts val="0"/>
              </a:spcAft>
              <a:tabLst>
                <a:tab pos="1379538" algn="l"/>
              </a:tabLst>
              <a:defRPr/>
            </a:pPr>
            <a:r>
              <a:rPr lang="fi-FI" dirty="0">
                <a:latin typeface="Arial Rounded MT Bold" panose="020F0704030504030204" pitchFamily="34" charset="0"/>
              </a:rPr>
              <a:t>b. NPTS 	= nilai penilaian tengah semester dengan bobot b</a:t>
            </a:r>
          </a:p>
          <a:p>
            <a:pPr fontAlgn="auto">
              <a:spcBef>
                <a:spcPts val="0"/>
              </a:spcBef>
              <a:spcAft>
                <a:spcPts val="0"/>
              </a:spcAft>
              <a:tabLst>
                <a:tab pos="1379538" algn="l"/>
              </a:tabLst>
              <a:defRPr/>
            </a:pPr>
            <a:r>
              <a:rPr lang="fi-FI" dirty="0">
                <a:latin typeface="Arial Rounded MT Bold" panose="020F0704030504030204" pitchFamily="34" charset="0"/>
              </a:rPr>
              <a:t>C. NPAS	= nilai penilaian akhir semester dengan bobot c</a:t>
            </a:r>
          </a:p>
        </p:txBody>
      </p:sp>
      <p:graphicFrame>
        <p:nvGraphicFramePr>
          <p:cNvPr id="27654" name="Object 92"/>
          <p:cNvGraphicFramePr>
            <a:graphicFrameLocks noChangeAspect="1"/>
          </p:cNvGraphicFramePr>
          <p:nvPr/>
        </p:nvGraphicFramePr>
        <p:xfrm>
          <a:off x="571500" y="2071688"/>
          <a:ext cx="8215313" cy="1357312"/>
        </p:xfrm>
        <a:graphic>
          <a:graphicData uri="http://schemas.openxmlformats.org/presentationml/2006/ole">
            <mc:AlternateContent xmlns:mc="http://schemas.openxmlformats.org/markup-compatibility/2006">
              <mc:Choice xmlns:v="urn:schemas-microsoft-com:vml" Requires="v">
                <p:oleObj spid="_x0000_s27726" name="Equation" r:id="rId3" imgW="2374900" imgH="393700" progId="Equation.3">
                  <p:embed/>
                </p:oleObj>
              </mc:Choice>
              <mc:Fallback>
                <p:oleObj name="Equation" r:id="rId3" imgW="2374900" imgH="3937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071688"/>
                        <a:ext cx="8215313"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85750"/>
            <a:ext cx="7086600" cy="639763"/>
          </a:xfrm>
          <a:solidFill>
            <a:schemeClr val="accent3">
              <a:lumMod val="60000"/>
              <a:lumOff val="40000"/>
            </a:schemeClr>
          </a:solidFill>
        </p:spPr>
        <p:txBody>
          <a:bodyPr rtlCol="0"/>
          <a:lstStyle/>
          <a:p>
            <a:pPr eaLnBrk="1" fontAlgn="auto" hangingPunct="1">
              <a:spcAft>
                <a:spcPts val="0"/>
              </a:spcAft>
              <a:defRPr/>
            </a:pPr>
            <a:r>
              <a:rPr lang="en-US" sz="2800" dirty="0">
                <a:solidFill>
                  <a:srgbClr val="C00000"/>
                </a:solidFill>
                <a:latin typeface="Arial Rounded MT Bold" pitchFamily="34" charset="0"/>
              </a:rPr>
              <a:t>TUJUAN</a:t>
            </a:r>
            <a:endParaRPr lang="id-ID" sz="2800" dirty="0">
              <a:solidFill>
                <a:srgbClr val="C00000"/>
              </a:solidFill>
              <a:latin typeface="Arial Rounded MT Bold" pitchFamily="34" charset="0"/>
            </a:endParaRPr>
          </a:p>
        </p:txBody>
      </p:sp>
      <p:sp>
        <p:nvSpPr>
          <p:cNvPr id="3" name="Content Placeholder 2"/>
          <p:cNvSpPr>
            <a:spLocks noGrp="1"/>
          </p:cNvSpPr>
          <p:nvPr>
            <p:ph idx="1"/>
          </p:nvPr>
        </p:nvSpPr>
        <p:spPr>
          <a:solidFill>
            <a:schemeClr val="accent3">
              <a:lumMod val="40000"/>
              <a:lumOff val="60000"/>
            </a:schemeClr>
          </a:solidFill>
        </p:spPr>
        <p:txBody>
          <a:bodyPr rtlCol="0"/>
          <a:lstStyle/>
          <a:p>
            <a:pPr eaLnBrk="1" fontAlgn="auto" hangingPunct="1">
              <a:spcAft>
                <a:spcPts val="0"/>
              </a:spcAft>
              <a:buFont typeface="Arial" panose="020B0604020202020204" pitchFamily="34" charset="0"/>
              <a:buNone/>
              <a:defRPr/>
            </a:pPr>
            <a:r>
              <a:rPr lang="en-US" b="1" dirty="0" err="1">
                <a:latin typeface="Arial Rounded MT Bold" pitchFamily="34" charset="0"/>
              </a:rPr>
              <a:t>Setelah</a:t>
            </a:r>
            <a:r>
              <a:rPr lang="en-US" b="1" dirty="0">
                <a:latin typeface="Arial Rounded MT Bold" pitchFamily="34" charset="0"/>
              </a:rPr>
              <a:t> </a:t>
            </a:r>
            <a:r>
              <a:rPr lang="en-US" b="1" dirty="0" err="1">
                <a:latin typeface="Arial Rounded MT Bold" pitchFamily="34" charset="0"/>
              </a:rPr>
              <a:t>mengikuti</a:t>
            </a:r>
            <a:r>
              <a:rPr lang="en-US" b="1" dirty="0">
                <a:latin typeface="Arial Rounded MT Bold" pitchFamily="34" charset="0"/>
              </a:rPr>
              <a:t> </a:t>
            </a:r>
            <a:r>
              <a:rPr lang="en-US" b="1" dirty="0" err="1">
                <a:latin typeface="Arial Rounded MT Bold" pitchFamily="34" charset="0"/>
              </a:rPr>
              <a:t>sesi</a:t>
            </a:r>
            <a:r>
              <a:rPr lang="en-US" b="1" dirty="0">
                <a:latin typeface="Arial Rounded MT Bold" pitchFamily="34" charset="0"/>
              </a:rPr>
              <a:t> </a:t>
            </a:r>
            <a:r>
              <a:rPr lang="en-US" b="1" dirty="0" err="1">
                <a:latin typeface="Arial Rounded MT Bold" pitchFamily="34" charset="0"/>
              </a:rPr>
              <a:t>ini</a:t>
            </a:r>
            <a:r>
              <a:rPr lang="en-US" b="1" dirty="0">
                <a:latin typeface="Arial Rounded MT Bold" pitchFamily="34" charset="0"/>
              </a:rPr>
              <a:t>, </a:t>
            </a:r>
            <a:r>
              <a:rPr lang="en-US" b="1" dirty="0" err="1">
                <a:latin typeface="Arial Rounded MT Bold" pitchFamily="34" charset="0"/>
              </a:rPr>
              <a:t>Anda</a:t>
            </a:r>
            <a:r>
              <a:rPr lang="en-US" b="1" dirty="0">
                <a:latin typeface="Arial Rounded MT Bold" pitchFamily="34" charset="0"/>
              </a:rPr>
              <a:t> </a:t>
            </a:r>
            <a:r>
              <a:rPr lang="en-US" b="1" dirty="0" err="1">
                <a:latin typeface="Arial Rounded MT Bold" pitchFamily="34" charset="0"/>
              </a:rPr>
              <a:t>diharapkan</a:t>
            </a:r>
            <a:r>
              <a:rPr lang="en-US" b="1" dirty="0">
                <a:latin typeface="Arial Rounded MT Bold" pitchFamily="34" charset="0"/>
              </a:rPr>
              <a:t> </a:t>
            </a:r>
            <a:r>
              <a:rPr lang="en-US" b="1" dirty="0" err="1">
                <a:latin typeface="Arial Rounded MT Bold" pitchFamily="34" charset="0"/>
              </a:rPr>
              <a:t>dapat</a:t>
            </a:r>
            <a:r>
              <a:rPr lang="en-US" b="1" dirty="0">
                <a:latin typeface="Arial Rounded MT Bold" pitchFamily="34" charset="0"/>
              </a:rPr>
              <a:t>:</a:t>
            </a:r>
          </a:p>
          <a:p>
            <a:pPr eaLnBrk="1" fontAlgn="auto" hangingPunct="1">
              <a:spcAft>
                <a:spcPts val="0"/>
              </a:spcAft>
              <a:buFont typeface="Arial" panose="020B0604020202020204" pitchFamily="34" charset="0"/>
              <a:buNone/>
              <a:defRPr/>
            </a:pPr>
            <a:endParaRPr lang="en-US" sz="900" b="1" dirty="0">
              <a:latin typeface="Arial Rounded MT Bold" pitchFamily="34" charset="0"/>
            </a:endParaRPr>
          </a:p>
          <a:p>
            <a:pPr marL="457200" indent="-457200" eaLnBrk="1" fontAlgn="auto" hangingPunct="1">
              <a:spcAft>
                <a:spcPts val="0"/>
              </a:spcAft>
              <a:buFont typeface="Arial" panose="020B0604020202020204" pitchFamily="34" charset="0"/>
              <a:buAutoNum type="arabicPeriod"/>
              <a:defRPr/>
            </a:pPr>
            <a:r>
              <a:rPr lang="en-US" b="1" dirty="0" err="1">
                <a:latin typeface="Arial Rounded MT Bold" pitchFamily="34" charset="0"/>
              </a:rPr>
              <a:t>Mendokumentasikan</a:t>
            </a:r>
            <a:r>
              <a:rPr lang="en-US" b="1" dirty="0">
                <a:latin typeface="Arial Rounded MT Bold" pitchFamily="34" charset="0"/>
              </a:rPr>
              <a:t> </a:t>
            </a:r>
            <a:r>
              <a:rPr lang="en-US" b="1" dirty="0" err="1">
                <a:latin typeface="Arial Rounded MT Bold" pitchFamily="34" charset="0"/>
              </a:rPr>
              <a:t>nilai</a:t>
            </a:r>
            <a:r>
              <a:rPr lang="en-US" b="1" dirty="0">
                <a:latin typeface="Arial Rounded MT Bold" pitchFamily="34" charset="0"/>
              </a:rPr>
              <a:t> </a:t>
            </a:r>
            <a:r>
              <a:rPr lang="en-US" b="1" dirty="0" err="1">
                <a:latin typeface="Arial Rounded MT Bold" pitchFamily="34" charset="0"/>
              </a:rPr>
              <a:t>kompetensi</a:t>
            </a:r>
            <a:r>
              <a:rPr lang="en-US" b="1" dirty="0">
                <a:latin typeface="Arial Rounded MT Bold" pitchFamily="34" charset="0"/>
              </a:rPr>
              <a:t> </a:t>
            </a:r>
            <a:r>
              <a:rPr lang="en-US" b="1" dirty="0" err="1">
                <a:latin typeface="Arial Rounded MT Bold" pitchFamily="34" charset="0"/>
              </a:rPr>
              <a:t>sikap</a:t>
            </a:r>
            <a:r>
              <a:rPr lang="en-US" b="1" dirty="0">
                <a:latin typeface="Arial Rounded MT Bold" pitchFamily="34" charset="0"/>
              </a:rPr>
              <a:t>, </a:t>
            </a:r>
            <a:r>
              <a:rPr lang="en-US" b="1" dirty="0" err="1">
                <a:latin typeface="Arial Rounded MT Bold" pitchFamily="34" charset="0"/>
              </a:rPr>
              <a:t>pengetahuan</a:t>
            </a:r>
            <a:r>
              <a:rPr lang="en-US" b="1" dirty="0">
                <a:latin typeface="Arial Rounded MT Bold" pitchFamily="34" charset="0"/>
              </a:rPr>
              <a:t>, </a:t>
            </a:r>
            <a:r>
              <a:rPr lang="en-US" b="1" dirty="0" err="1">
                <a:latin typeface="Arial Rounded MT Bold" pitchFamily="34" charset="0"/>
              </a:rPr>
              <a:t>dan</a:t>
            </a:r>
            <a:r>
              <a:rPr lang="en-US" b="1" dirty="0">
                <a:latin typeface="Arial Rounded MT Bold" pitchFamily="34" charset="0"/>
              </a:rPr>
              <a:t> </a:t>
            </a:r>
            <a:r>
              <a:rPr lang="en-US" b="1" dirty="0" err="1">
                <a:latin typeface="Arial Rounded MT Bold" pitchFamily="34" charset="0"/>
              </a:rPr>
              <a:t>keterampilan</a:t>
            </a:r>
            <a:r>
              <a:rPr lang="en-US" b="1" dirty="0">
                <a:latin typeface="Arial Rounded MT Bold" pitchFamily="34" charset="0"/>
              </a:rPr>
              <a:t>;</a:t>
            </a:r>
          </a:p>
          <a:p>
            <a:pPr marL="457200" indent="-457200" eaLnBrk="1" fontAlgn="auto" hangingPunct="1">
              <a:spcAft>
                <a:spcPts val="0"/>
              </a:spcAft>
              <a:buFont typeface="Arial" panose="020B0604020202020204" pitchFamily="34" charset="0"/>
              <a:buAutoNum type="arabicPeriod"/>
              <a:defRPr/>
            </a:pPr>
            <a:r>
              <a:rPr lang="en-US" b="1" dirty="0" err="1">
                <a:latin typeface="Arial Rounded MT Bold" pitchFamily="34" charset="0"/>
              </a:rPr>
              <a:t>Mengolah</a:t>
            </a:r>
            <a:r>
              <a:rPr lang="en-US" b="1" dirty="0">
                <a:latin typeface="Arial Rounded MT Bold" pitchFamily="34" charset="0"/>
              </a:rPr>
              <a:t> </a:t>
            </a:r>
            <a:r>
              <a:rPr lang="en-US" b="1" dirty="0" err="1">
                <a:latin typeface="Arial Rounded MT Bold" pitchFamily="34" charset="0"/>
              </a:rPr>
              <a:t>nilai</a:t>
            </a:r>
            <a:r>
              <a:rPr lang="en-US" b="1" dirty="0">
                <a:latin typeface="Arial Rounded MT Bold" pitchFamily="34" charset="0"/>
              </a:rPr>
              <a:t> </a:t>
            </a:r>
            <a:r>
              <a:rPr lang="en-US" b="1" dirty="0" err="1">
                <a:latin typeface="Arial Rounded MT Bold" pitchFamily="34" charset="0"/>
              </a:rPr>
              <a:t>kompetensi</a:t>
            </a:r>
            <a:r>
              <a:rPr lang="en-US" b="1" dirty="0">
                <a:latin typeface="Arial Rounded MT Bold" pitchFamily="34" charset="0"/>
              </a:rPr>
              <a:t> </a:t>
            </a:r>
            <a:r>
              <a:rPr lang="en-US" b="1" dirty="0" err="1">
                <a:latin typeface="Arial Rounded MT Bold" pitchFamily="34" charset="0"/>
              </a:rPr>
              <a:t>sikap</a:t>
            </a:r>
            <a:r>
              <a:rPr lang="en-US" b="1" dirty="0">
                <a:latin typeface="Arial Rounded MT Bold" pitchFamily="34" charset="0"/>
              </a:rPr>
              <a:t>, </a:t>
            </a:r>
            <a:r>
              <a:rPr lang="en-US" b="1" dirty="0" err="1">
                <a:latin typeface="Arial Rounded MT Bold" pitchFamily="34" charset="0"/>
              </a:rPr>
              <a:t>pengetahuan</a:t>
            </a:r>
            <a:r>
              <a:rPr lang="en-US" b="1" dirty="0">
                <a:latin typeface="Arial Rounded MT Bold" pitchFamily="34" charset="0"/>
              </a:rPr>
              <a:t>, </a:t>
            </a:r>
            <a:r>
              <a:rPr lang="en-US" b="1" dirty="0" err="1">
                <a:latin typeface="Arial Rounded MT Bold" pitchFamily="34" charset="0"/>
              </a:rPr>
              <a:t>dan</a:t>
            </a:r>
            <a:r>
              <a:rPr lang="en-US" b="1" dirty="0">
                <a:latin typeface="Arial Rounded MT Bold" pitchFamily="34" charset="0"/>
              </a:rPr>
              <a:t> </a:t>
            </a:r>
            <a:r>
              <a:rPr lang="en-US" b="1" dirty="0" err="1">
                <a:latin typeface="Arial Rounded MT Bold" pitchFamily="34" charset="0"/>
              </a:rPr>
              <a:t>keterampilan</a:t>
            </a:r>
            <a:r>
              <a:rPr lang="en-US" b="1" dirty="0">
                <a:latin typeface="Arial Rounded MT Bold" pitchFamily="34" charset="0"/>
              </a:rPr>
              <a:t>;</a:t>
            </a:r>
          </a:p>
          <a:p>
            <a:pPr marL="457200" indent="-457200" eaLnBrk="1" fontAlgn="auto" hangingPunct="1">
              <a:spcAft>
                <a:spcPts val="0"/>
              </a:spcAft>
              <a:buFont typeface="Arial" panose="020B0604020202020204" pitchFamily="34" charset="0"/>
              <a:buAutoNum type="arabicPeriod"/>
              <a:defRPr/>
            </a:pPr>
            <a:r>
              <a:rPr lang="en-US" b="1" dirty="0" err="1">
                <a:latin typeface="Arial Rounded MT Bold" pitchFamily="34" charset="0"/>
              </a:rPr>
              <a:t>Mendeskripsikan</a:t>
            </a:r>
            <a:r>
              <a:rPr lang="en-US" b="1" dirty="0">
                <a:latin typeface="Arial Rounded MT Bold" pitchFamily="34" charset="0"/>
              </a:rPr>
              <a:t> </a:t>
            </a:r>
            <a:r>
              <a:rPr lang="en-US" b="1" dirty="0" err="1">
                <a:latin typeface="Arial Rounded MT Bold" pitchFamily="34" charset="0"/>
              </a:rPr>
              <a:t>nilai</a:t>
            </a:r>
            <a:r>
              <a:rPr lang="en-US" b="1" dirty="0">
                <a:latin typeface="Arial Rounded MT Bold" pitchFamily="34" charset="0"/>
              </a:rPr>
              <a:t> </a:t>
            </a:r>
            <a:r>
              <a:rPr lang="en-US" b="1" dirty="0" err="1">
                <a:latin typeface="Arial Rounded MT Bold" pitchFamily="34" charset="0"/>
              </a:rPr>
              <a:t>sikap</a:t>
            </a:r>
            <a:r>
              <a:rPr lang="en-US" b="1" dirty="0">
                <a:latin typeface="Arial Rounded MT Bold" pitchFamily="34" charset="0"/>
              </a:rPr>
              <a:t>, </a:t>
            </a:r>
            <a:r>
              <a:rPr lang="en-US" b="1" dirty="0" err="1">
                <a:latin typeface="Arial Rounded MT Bold" pitchFamily="34" charset="0"/>
              </a:rPr>
              <a:t>pengetahuan</a:t>
            </a:r>
            <a:r>
              <a:rPr lang="en-US" b="1" dirty="0">
                <a:latin typeface="Arial Rounded MT Bold" pitchFamily="34" charset="0"/>
              </a:rPr>
              <a:t>, </a:t>
            </a:r>
            <a:r>
              <a:rPr lang="en-US" b="1" dirty="0" err="1">
                <a:latin typeface="Arial Rounded MT Bold" pitchFamily="34" charset="0"/>
              </a:rPr>
              <a:t>dan</a:t>
            </a:r>
            <a:r>
              <a:rPr lang="en-US" b="1" dirty="0">
                <a:latin typeface="Arial Rounded MT Bold" pitchFamily="34" charset="0"/>
              </a:rPr>
              <a:t> </a:t>
            </a:r>
            <a:r>
              <a:rPr lang="en-US" b="1" dirty="0" err="1">
                <a:latin typeface="Arial Rounded MT Bold" pitchFamily="34" charset="0"/>
              </a:rPr>
              <a:t>keterampilan</a:t>
            </a:r>
            <a:r>
              <a:rPr lang="en-US" b="1" dirty="0">
                <a:latin typeface="Arial Rounded MT Bold" pitchFamily="34" charset="0"/>
              </a:rPr>
              <a:t>; </a:t>
            </a:r>
          </a:p>
          <a:p>
            <a:pPr marL="457200" indent="-457200" eaLnBrk="1" fontAlgn="auto" hangingPunct="1">
              <a:spcAft>
                <a:spcPts val="0"/>
              </a:spcAft>
              <a:buFont typeface="Arial" panose="020B0604020202020204" pitchFamily="34" charset="0"/>
              <a:buAutoNum type="arabicPeriod"/>
              <a:defRPr/>
            </a:pPr>
            <a:r>
              <a:rPr lang="en-US" b="1" dirty="0" err="1">
                <a:latin typeface="Arial Rounded MT Bold" pitchFamily="34" charset="0"/>
              </a:rPr>
              <a:t>Membuat</a:t>
            </a:r>
            <a:r>
              <a:rPr lang="en-US" b="1" dirty="0">
                <a:latin typeface="Arial Rounded MT Bold" pitchFamily="34" charset="0"/>
              </a:rPr>
              <a:t> </a:t>
            </a:r>
            <a:r>
              <a:rPr lang="en-US" b="1" dirty="0" err="1">
                <a:latin typeface="Arial Rounded MT Bold" pitchFamily="34" charset="0"/>
              </a:rPr>
              <a:t>laporan</a:t>
            </a:r>
            <a:r>
              <a:rPr lang="en-US" b="1" dirty="0">
                <a:latin typeface="Arial Rounded MT Bold" pitchFamily="34" charset="0"/>
              </a:rPr>
              <a:t> </a:t>
            </a:r>
            <a:r>
              <a:rPr lang="en-US" b="1" dirty="0" err="1">
                <a:latin typeface="Arial Rounded MT Bold" pitchFamily="34" charset="0"/>
              </a:rPr>
              <a:t>penilaian</a:t>
            </a:r>
            <a:r>
              <a:rPr lang="en-US" b="1" dirty="0">
                <a:latin typeface="Arial Rounded MT Bold" pitchFamily="34" charset="0"/>
              </a:rPr>
              <a:t> </a:t>
            </a:r>
            <a:r>
              <a:rPr lang="en-US" b="1" dirty="0" err="1">
                <a:latin typeface="Arial Rounded MT Bold" pitchFamily="34" charset="0"/>
              </a:rPr>
              <a:t>hasil</a:t>
            </a:r>
            <a:r>
              <a:rPr lang="en-US" b="1" dirty="0">
                <a:latin typeface="Arial Rounded MT Bold" pitchFamily="34" charset="0"/>
              </a:rPr>
              <a:t> </a:t>
            </a:r>
            <a:r>
              <a:rPr lang="en-US" b="1" dirty="0" err="1">
                <a:latin typeface="Arial Rounded MT Bold" pitchFamily="34" charset="0"/>
              </a:rPr>
              <a:t>belajar</a:t>
            </a:r>
            <a:r>
              <a:rPr lang="en-US" b="1" dirty="0">
                <a:latin typeface="Arial Rounded MT Bold" pitchFamily="34" charset="0"/>
              </a:rPr>
              <a:t>.</a:t>
            </a:r>
          </a:p>
          <a:p>
            <a:pPr marL="457200" indent="-457200" eaLnBrk="1" fontAlgn="auto" hangingPunct="1">
              <a:spcAft>
                <a:spcPts val="0"/>
              </a:spcAft>
              <a:buFont typeface="Arial" panose="020B0604020202020204" pitchFamily="34" charset="0"/>
              <a:buNone/>
              <a:defRPr/>
            </a:pPr>
            <a:endParaRPr lang="en-US" b="1" dirty="0">
              <a:latin typeface="Arial Rounded MT Bold" pitchFamily="34" charset="0"/>
            </a:endParaRPr>
          </a:p>
          <a:p>
            <a:pPr marL="0" indent="0" eaLnBrk="1" fontAlgn="auto" hangingPunct="1">
              <a:spcAft>
                <a:spcPts val="0"/>
              </a:spcAft>
              <a:buFont typeface="Arial" panose="020B0604020202020204" pitchFamily="34" charset="0"/>
              <a:buNone/>
              <a:defRPr/>
            </a:pPr>
            <a:endParaRPr lang="en-US" b="1" dirty="0">
              <a:latin typeface="Arial Rounded MT Bold" pitchFamily="34" charset="0"/>
            </a:endParaRPr>
          </a:p>
          <a:p>
            <a:pPr marL="457200" indent="-457200" eaLnBrk="1" fontAlgn="auto" hangingPunct="1">
              <a:spcAft>
                <a:spcPts val="0"/>
              </a:spcAft>
              <a:buFont typeface="Arial" panose="020B0604020202020204" pitchFamily="34" charset="0"/>
              <a:buAutoNum type="arabicPeriod"/>
              <a:defRPr/>
            </a:pPr>
            <a:endParaRPr lang="en-US" b="1" dirty="0">
              <a:latin typeface="Arial Rounded MT Bold" pitchFamily="34" charset="0"/>
            </a:endParaRPr>
          </a:p>
          <a:p>
            <a:pPr marL="457200" indent="-457200" eaLnBrk="1" fontAlgn="auto" hangingPunct="1">
              <a:spcAft>
                <a:spcPts val="0"/>
              </a:spcAft>
              <a:buFont typeface="Arial" panose="020B0604020202020204" pitchFamily="34" charset="0"/>
              <a:buNone/>
              <a:defRPr/>
            </a:pPr>
            <a:endParaRPr lang="en-US" b="1" dirty="0">
              <a:latin typeface="Arial Rounded MT Bold"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7086600" cy="1011238"/>
          </a:xfrm>
          <a:solidFill>
            <a:schemeClr val="accent3">
              <a:lumMod val="60000"/>
              <a:lumOff val="40000"/>
            </a:schemeClr>
          </a:solidFill>
        </p:spPr>
        <p:txBody>
          <a:bodyPr rtlCol="0">
            <a:noAutofit/>
          </a:bodyPr>
          <a:lstStyle/>
          <a:p>
            <a:pPr eaLnBrk="1" fontAlgn="auto" hangingPunct="1">
              <a:spcAft>
                <a:spcPts val="0"/>
              </a:spcAft>
              <a:defRPr/>
            </a:pPr>
            <a:r>
              <a:rPr lang="fi-FI" dirty="0">
                <a:solidFill>
                  <a:srgbClr val="C00000"/>
                </a:solidFill>
                <a:latin typeface="Arial Rounded MT Bold" panose="020F0704030504030204" pitchFamily="34" charset="0"/>
              </a:rPr>
              <a:t>Nilai akhir pencapaian kompetensi pengetahuan </a:t>
            </a:r>
            <a:endParaRPr lang="id-ID" dirty="0">
              <a:solidFill>
                <a:srgbClr val="C00000"/>
              </a:solidFill>
              <a:latin typeface="Arial Rounded MT Bold" pitchFamily="34" charset="0"/>
            </a:endParaRPr>
          </a:p>
        </p:txBody>
      </p:sp>
      <p:sp>
        <p:nvSpPr>
          <p:cNvPr id="7" name="Content Placeholder 2"/>
          <p:cNvSpPr txBox="1">
            <a:spLocks/>
          </p:cNvSpPr>
          <p:nvPr/>
        </p:nvSpPr>
        <p:spPr>
          <a:xfrm>
            <a:off x="107504" y="1428750"/>
            <a:ext cx="8964488" cy="4891088"/>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dirty="0">
              <a:latin typeface="Arial Rounded MT Bold" panose="020F0704030504030204" pitchFamily="34" charset="0"/>
            </a:endParaRPr>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179512" y="2410364"/>
            <a:ext cx="8784976" cy="2927860"/>
          </a:xfrm>
          <a:prstGeom prst="rect">
            <a:avLst/>
          </a:prstGeom>
        </p:spPr>
      </p:pic>
    </p:spTree>
    <p:extLst>
      <p:ext uri="{BB962C8B-B14F-4D97-AF65-F5344CB8AC3E}">
        <p14:creationId xmlns:p14="http://schemas.microsoft.com/office/powerpoint/2010/main" val="217260471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7086600" cy="1011238"/>
          </a:xfrm>
          <a:solidFill>
            <a:schemeClr val="accent3">
              <a:lumMod val="60000"/>
              <a:lumOff val="40000"/>
            </a:schemeClr>
          </a:solidFill>
        </p:spPr>
        <p:txBody>
          <a:bodyPr rtlCol="0">
            <a:noAutofit/>
          </a:bodyPr>
          <a:lstStyle/>
          <a:p>
            <a:pPr eaLnBrk="1" fontAlgn="auto" hangingPunct="1">
              <a:spcAft>
                <a:spcPts val="0"/>
              </a:spcAft>
              <a:defRPr/>
            </a:pPr>
            <a:r>
              <a:rPr lang="fi-FI" dirty="0">
                <a:solidFill>
                  <a:srgbClr val="C00000"/>
                </a:solidFill>
                <a:latin typeface="Arial Rounded MT Bold" panose="020F0704030504030204" pitchFamily="34" charset="0"/>
              </a:rPr>
              <a:t>Nilai akhir pencapaian kompetensi pengetahuan </a:t>
            </a:r>
            <a:endParaRPr lang="id-ID" dirty="0">
              <a:solidFill>
                <a:srgbClr val="C00000"/>
              </a:solidFill>
              <a:latin typeface="Arial Rounded MT Bold" pitchFamily="34" charset="0"/>
            </a:endParaRPr>
          </a:p>
        </p:txBody>
      </p:sp>
      <p:pic>
        <p:nvPicPr>
          <p:cNvPr id="4" name="Picture 3"/>
          <p:cNvPicPr>
            <a:picLocks noChangeAspect="1"/>
          </p:cNvPicPr>
          <p:nvPr/>
        </p:nvPicPr>
        <p:blipFill>
          <a:blip r:embed="rId2"/>
          <a:stretch>
            <a:fillRect/>
          </a:stretch>
        </p:blipFill>
        <p:spPr>
          <a:xfrm>
            <a:off x="51752" y="1447800"/>
            <a:ext cx="9107488" cy="3276988"/>
          </a:xfrm>
          <a:prstGeom prst="rect">
            <a:avLst/>
          </a:prstGeom>
        </p:spPr>
      </p:pic>
      <p:sp>
        <p:nvSpPr>
          <p:cNvPr id="5" name="Oval 4">
            <a:hlinkClick r:id="rId3" action="ppaction://hlinkpres?slideindex=1&amp;slidetitle="/>
          </p:cNvPr>
          <p:cNvSpPr/>
          <p:nvPr/>
        </p:nvSpPr>
        <p:spPr>
          <a:xfrm>
            <a:off x="381000" y="4724788"/>
            <a:ext cx="1905000" cy="685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a:t>
            </a:r>
            <a:endParaRPr lang="en-US"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2008" y="1490240"/>
            <a:ext cx="8964488" cy="4891088"/>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dirty="0">
              <a:latin typeface="Arial Rounded MT Bold" panose="020F0704030504030204" pitchFamily="34" charset="0"/>
            </a:endParaRPr>
          </a:p>
        </p:txBody>
      </p:sp>
      <p:sp>
        <p:nvSpPr>
          <p:cNvPr id="7" name="Content Placeholder 2"/>
          <p:cNvSpPr txBox="1">
            <a:spLocks/>
          </p:cNvSpPr>
          <p:nvPr/>
        </p:nvSpPr>
        <p:spPr>
          <a:xfrm>
            <a:off x="785813" y="260648"/>
            <a:ext cx="7458596" cy="1000125"/>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2800" b="1" dirty="0" err="1">
                <a:solidFill>
                  <a:srgbClr val="C00000"/>
                </a:solidFill>
                <a:latin typeface="Arial Rounded MT Bold" panose="020F0704030504030204" pitchFamily="34" charset="0"/>
                <a:ea typeface="Times New Roman" panose="02020603050405020304" pitchFamily="18" charset="0"/>
              </a:rPr>
              <a:t>Contoh</a:t>
            </a:r>
            <a:endParaRPr lang="en-US" sz="2800" b="1" dirty="0">
              <a:solidFill>
                <a:srgbClr val="C00000"/>
              </a:solidFill>
              <a:latin typeface="Arial Rounded MT Bold" panose="020F0704030504030204" pitchFamily="34" charset="0"/>
              <a:ea typeface="Times New Roman" panose="02020603050405020304" pitchFamily="18" charset="0"/>
            </a:endParaRPr>
          </a:p>
          <a:p>
            <a:pPr marL="0" indent="0" fontAlgn="auto">
              <a:spcAft>
                <a:spcPts val="0"/>
              </a:spcAft>
              <a:buFont typeface="Arial" pitchFamily="34" charset="0"/>
              <a:buNone/>
              <a:defRPr/>
            </a:pPr>
            <a:r>
              <a:rPr lang="en-US" sz="2800" b="1" dirty="0" err="1">
                <a:solidFill>
                  <a:srgbClr val="C00000"/>
                </a:solidFill>
                <a:latin typeface="Arial Rounded MT Bold" panose="020F0704030504030204" pitchFamily="34" charset="0"/>
                <a:ea typeface="Times New Roman" panose="02020603050405020304" pitchFamily="18" charset="0"/>
              </a:rPr>
              <a:t>Rentang</a:t>
            </a:r>
            <a:r>
              <a:rPr lang="en-US" sz="2800" b="1" dirty="0">
                <a:solidFill>
                  <a:srgbClr val="C00000"/>
                </a:solidFill>
                <a:latin typeface="Arial Rounded MT Bold" panose="020F0704030504030204" pitchFamily="34" charset="0"/>
                <a:ea typeface="Times New Roman" panose="02020603050405020304" pitchFamily="18" charset="0"/>
              </a:rPr>
              <a:t> </a:t>
            </a:r>
            <a:r>
              <a:rPr lang="en-US" sz="2800" b="1" dirty="0" err="1">
                <a:solidFill>
                  <a:srgbClr val="C00000"/>
                </a:solidFill>
                <a:latin typeface="Arial Rounded MT Bold" panose="020F0704030504030204" pitchFamily="34" charset="0"/>
                <a:ea typeface="Times New Roman" panose="02020603050405020304" pitchFamily="18" charset="0"/>
              </a:rPr>
              <a:t>Nilai</a:t>
            </a:r>
            <a:r>
              <a:rPr lang="en-US" sz="2800" b="1" dirty="0">
                <a:solidFill>
                  <a:srgbClr val="C00000"/>
                </a:solidFill>
                <a:latin typeface="Arial Rounded MT Bold" panose="020F0704030504030204" pitchFamily="34" charset="0"/>
                <a:ea typeface="Times New Roman" panose="02020603050405020304" pitchFamily="18" charset="0"/>
              </a:rPr>
              <a:t> </a:t>
            </a:r>
            <a:r>
              <a:rPr lang="id-ID" sz="2800" b="1" dirty="0">
                <a:solidFill>
                  <a:srgbClr val="C00000"/>
                </a:solidFill>
                <a:latin typeface="Arial Rounded MT Bold" panose="020F0704030504030204" pitchFamily="34" charset="0"/>
                <a:ea typeface="Times New Roman" panose="02020603050405020304" pitchFamily="18" charset="0"/>
              </a:rPr>
              <a:t>Pengetahuan </a:t>
            </a:r>
            <a:r>
              <a:rPr lang="en-US" sz="2800" b="1" dirty="0" err="1">
                <a:solidFill>
                  <a:srgbClr val="C00000"/>
                </a:solidFill>
                <a:latin typeface="Arial Rounded MT Bold" panose="020F0704030504030204" pitchFamily="34" charset="0"/>
                <a:ea typeface="Times New Roman" panose="02020603050405020304" pitchFamily="18" charset="0"/>
              </a:rPr>
              <a:t>dan</a:t>
            </a:r>
            <a:r>
              <a:rPr lang="id-ID" sz="2800" b="1" dirty="0">
                <a:solidFill>
                  <a:srgbClr val="C00000"/>
                </a:solidFill>
                <a:latin typeface="Arial Rounded MT Bold" panose="020F0704030504030204" pitchFamily="34" charset="0"/>
                <a:ea typeface="Times New Roman" panose="02020603050405020304" pitchFamily="18" charset="0"/>
              </a:rPr>
              <a:t> </a:t>
            </a:r>
            <a:r>
              <a:rPr lang="en-US" sz="2800" b="1" dirty="0" err="1">
                <a:solidFill>
                  <a:srgbClr val="C00000"/>
                </a:solidFill>
                <a:latin typeface="Arial Rounded MT Bold" panose="020F0704030504030204" pitchFamily="34" charset="0"/>
                <a:ea typeface="Times New Roman" panose="02020603050405020304" pitchFamily="18" charset="0"/>
              </a:rPr>
              <a:t>Predikat</a:t>
            </a:r>
            <a:endParaRPr lang="en-US" sz="2800" dirty="0">
              <a:solidFill>
                <a:srgbClr val="C00000"/>
              </a:solidFill>
              <a:latin typeface="Arial Rounded MT Bold" panose="020F0704030504030204" pitchFamily="34" charset="0"/>
            </a:endParaRPr>
          </a:p>
        </p:txBody>
      </p:sp>
      <p:pic>
        <p:nvPicPr>
          <p:cNvPr id="6" name="Picture 5"/>
          <p:cNvPicPr>
            <a:picLocks noChangeAspect="1"/>
          </p:cNvPicPr>
          <p:nvPr/>
        </p:nvPicPr>
        <p:blipFill rotWithShape="1">
          <a:blip r:embed="rId2">
            <a:clrChange>
              <a:clrFrom>
                <a:srgbClr val="FFFFFF"/>
              </a:clrFrom>
              <a:clrTo>
                <a:srgbClr val="FFFFFF">
                  <a:alpha val="0"/>
                </a:srgbClr>
              </a:clrTo>
            </a:clrChange>
          </a:blip>
          <a:srcRect l="6873" t="1014" r="6117" b="3299"/>
          <a:stretch/>
        </p:blipFill>
        <p:spPr>
          <a:xfrm>
            <a:off x="179512" y="1847552"/>
            <a:ext cx="8784976" cy="4176464"/>
          </a:xfrm>
          <a:prstGeom prst="rect">
            <a:avLst/>
          </a:prstGeom>
          <a:ln>
            <a:solidFill>
              <a:schemeClr val="tx1"/>
            </a:solidFill>
          </a:ln>
        </p:spPr>
      </p:pic>
    </p:spTree>
    <p:extLst>
      <p:ext uri="{BB962C8B-B14F-4D97-AF65-F5344CB8AC3E}">
        <p14:creationId xmlns:p14="http://schemas.microsoft.com/office/powerpoint/2010/main" val="268691603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274638"/>
            <a:ext cx="7224712" cy="796925"/>
          </a:xfrm>
          <a:solidFill>
            <a:schemeClr val="accent3">
              <a:lumMod val="60000"/>
              <a:lumOff val="40000"/>
            </a:schemeClr>
          </a:solidFill>
        </p:spPr>
        <p:txBody>
          <a:bodyPr rtlCol="0">
            <a:normAutofit fontScale="90000"/>
          </a:bodyPr>
          <a:lstStyle/>
          <a:p>
            <a:pPr eaLnBrk="1" fontAlgn="auto" hangingPunct="1">
              <a:spcAft>
                <a:spcPts val="0"/>
              </a:spcAft>
              <a:defRPr/>
            </a:pPr>
            <a:r>
              <a:rPr lang="en-US" dirty="0" err="1">
                <a:solidFill>
                  <a:srgbClr val="C00000"/>
                </a:solidFill>
                <a:latin typeface="Arial Rounded MT Bold" panose="020F0704030504030204" pitchFamily="34" charset="0"/>
                <a:ea typeface="Calibri" panose="020F0502020204030204" pitchFamily="34" charset="0"/>
              </a:rPr>
              <a:t>Penulisan</a:t>
            </a:r>
            <a:r>
              <a:rPr lang="en-US" dirty="0">
                <a:solidFill>
                  <a:srgbClr val="C00000"/>
                </a:solidFill>
                <a:latin typeface="Arial Rounded MT Bold" panose="020F0704030504030204" pitchFamily="34" charset="0"/>
                <a:ea typeface="Calibri" panose="020F0502020204030204" pitchFamily="34" charset="0"/>
              </a:rPr>
              <a:t> </a:t>
            </a:r>
            <a:r>
              <a:rPr lang="id-ID" dirty="0">
                <a:solidFill>
                  <a:srgbClr val="C00000"/>
                </a:solidFill>
                <a:latin typeface="Arial Rounded MT Bold" panose="020F0704030504030204" pitchFamily="34" charset="0"/>
                <a:ea typeface="Calibri" panose="020F0502020204030204" pitchFamily="34" charset="0"/>
              </a:rPr>
              <a:t> deskripsi</a:t>
            </a:r>
            <a:r>
              <a:rPr lang="en-US" dirty="0">
                <a:solidFill>
                  <a:srgbClr val="C00000"/>
                </a:solidFill>
                <a:latin typeface="Arial Rounded MT Bold" panose="020F0704030504030204" pitchFamily="34" charset="0"/>
                <a:ea typeface="Calibri" panose="020F0502020204030204" pitchFamily="34" charset="0"/>
              </a:rPr>
              <a:t> </a:t>
            </a:r>
            <a:r>
              <a:rPr lang="id-ID" dirty="0">
                <a:solidFill>
                  <a:srgbClr val="C00000"/>
                </a:solidFill>
                <a:latin typeface="Arial Rounded MT Bold" panose="020F0704030504030204" pitchFamily="34" charset="0"/>
                <a:ea typeface="Calibri" panose="020F0502020204030204" pitchFamily="34" charset="0"/>
              </a:rPr>
              <a:t> Nilai  Pengetahuan</a:t>
            </a:r>
            <a:endParaRPr lang="id-ID" dirty="0">
              <a:solidFill>
                <a:srgbClr val="C00000"/>
              </a:solidFill>
              <a:latin typeface="Arial Rounded MT Bold" pitchFamily="34" charset="0"/>
            </a:endParaRPr>
          </a:p>
        </p:txBody>
      </p:sp>
      <p:sp>
        <p:nvSpPr>
          <p:cNvPr id="7" name="Content Placeholder 2"/>
          <p:cNvSpPr txBox="1">
            <a:spLocks/>
          </p:cNvSpPr>
          <p:nvPr/>
        </p:nvSpPr>
        <p:spPr>
          <a:xfrm>
            <a:off x="285750" y="1428751"/>
            <a:ext cx="8572500" cy="4808562"/>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itchFamily="34" charset="0"/>
              <a:buNone/>
              <a:defRPr/>
            </a:pPr>
            <a:r>
              <a:rPr lang="es-UY" dirty="0" err="1" smtClean="0">
                <a:latin typeface="Arial Rounded MT Bold" panose="020F0704030504030204" pitchFamily="34" charset="0"/>
                <a:ea typeface="Calibri" panose="020F0502020204030204" pitchFamily="34" charset="0"/>
              </a:rPr>
              <a:t>Deskripsi</a:t>
            </a:r>
            <a:r>
              <a:rPr lang="es-UY" dirty="0" smtClean="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id-ID" dirty="0">
                <a:latin typeface="Arial Rounded MT Bold" panose="020F0704030504030204" pitchFamily="34" charset="0"/>
                <a:ea typeface="Calibri" panose="020F0502020204030204" pitchFamily="34" charset="0"/>
              </a:rPr>
              <a:t>pengetahuan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ditulis</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kalimat</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bersifat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memotivasi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nilai-nilai</a:t>
            </a:r>
            <a:r>
              <a:rPr lang="id-ID" dirty="0">
                <a:latin typeface="Arial Rounded MT Bold" panose="020F0704030504030204" pitchFamily="34" charset="0"/>
                <a:ea typeface="Calibri" panose="020F0502020204030204" pitchFamily="34" charset="0"/>
              </a:rPr>
              <a:t> pengetahuan secara </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berturut-turut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dari</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sangat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dan </a:t>
            </a:r>
            <a:r>
              <a:rPr lang="es-UY" dirty="0" err="1">
                <a:latin typeface="Arial Rounded MT Bold" panose="020F0704030504030204" pitchFamily="34" charset="0"/>
                <a:ea typeface="Calibri" panose="020F0502020204030204" pitchFamily="34" charset="0"/>
              </a:rPr>
              <a:t>atau</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dan yang </a:t>
            </a:r>
            <a:r>
              <a:rPr lang="es-UY" dirty="0" err="1">
                <a:latin typeface="Arial Rounded MT Bold" panose="020F0704030504030204" pitchFamily="34" charset="0"/>
                <a:ea typeface="Calibri" panose="020F0502020204030204" pitchFamily="34" charset="0"/>
              </a:rPr>
              <a:t>mulai</a:t>
            </a:r>
            <a:r>
              <a:rPr lang="es-UY" dirty="0">
                <a:latin typeface="Arial Rounded MT Bold" panose="020F0704030504030204" pitchFamily="34" charset="0"/>
                <a:ea typeface="Calibri" panose="020F0502020204030204" pitchFamily="34" charset="0"/>
              </a:rPr>
              <a:t> </a:t>
            </a:r>
            <a:r>
              <a:rPr lang="id-ID" dirty="0" smtClean="0">
                <a:latin typeface="Arial Rounded MT Bold" panose="020F0704030504030204" pitchFamily="34" charset="0"/>
                <a:ea typeface="Calibri" panose="020F0502020204030204" pitchFamily="34" charset="0"/>
              </a:rPr>
              <a:t>memahami/menguasai</a:t>
            </a:r>
            <a:r>
              <a:rPr lang="en-US" dirty="0" smtClean="0">
                <a:latin typeface="Arial Rounded MT Bold" panose="020F0704030504030204" pitchFamily="34" charset="0"/>
                <a:ea typeface="Calibri" panose="020F0502020204030204" pitchFamily="34" charset="0"/>
              </a:rPr>
              <a:t> </a:t>
            </a:r>
            <a:r>
              <a:rPr lang="en-US" dirty="0" err="1">
                <a:latin typeface="Arial Rounded MT Bold" panose="020F0704030504030204" pitchFamily="34" charset="0"/>
                <a:ea typeface="Calibri" panose="020F0502020204030204" pitchFamily="34" charset="0"/>
              </a:rPr>
              <a:t>atau</a:t>
            </a:r>
            <a:r>
              <a:rPr lang="en-US" dirty="0">
                <a:latin typeface="Arial Rounded MT Bold" panose="020F0704030504030204" pitchFamily="34" charset="0"/>
                <a:ea typeface="Calibri" panose="020F0502020204030204" pitchFamily="34" charset="0"/>
              </a:rPr>
              <a:t> </a:t>
            </a:r>
            <a:r>
              <a:rPr lang="en-US" dirty="0" err="1">
                <a:latin typeface="Arial Rounded MT Bold" panose="020F0704030504030204" pitchFamily="34" charset="0"/>
                <a:ea typeface="Calibri" panose="020F0502020204030204" pitchFamily="34" charset="0"/>
              </a:rPr>
              <a:t>belum</a:t>
            </a:r>
            <a:r>
              <a:rPr lang="en-US" dirty="0">
                <a:latin typeface="Arial Rounded MT Bold" panose="020F0704030504030204" pitchFamily="34" charset="0"/>
                <a:ea typeface="Calibri" panose="020F0502020204030204" pitchFamily="34" charset="0"/>
              </a:rPr>
              <a:t> optimal.</a:t>
            </a:r>
          </a:p>
          <a:p>
            <a:pPr algn="just" fontAlgn="auto">
              <a:spcBef>
                <a:spcPts val="0"/>
              </a:spcBef>
              <a:spcAft>
                <a:spcPts val="0"/>
              </a:spcAft>
              <a:buFont typeface="Arial" pitchFamily="34" charset="0"/>
              <a:buNone/>
              <a:defRPr/>
            </a:pPr>
            <a:endParaRPr lang="en-US" dirty="0">
              <a:latin typeface="Arial Rounded MT Bold" panose="020F0704030504030204" pitchFamily="34" charset="0"/>
              <a:ea typeface="Calibri" panose="020F0502020204030204" pitchFamily="34" charset="0"/>
            </a:endParaRPr>
          </a:p>
          <a:p>
            <a:pPr algn="just" fontAlgn="auto">
              <a:spcBef>
                <a:spcPts val="0"/>
              </a:spcBef>
              <a:spcAft>
                <a:spcPts val="0"/>
              </a:spcAft>
              <a:buFont typeface="Arial" pitchFamily="34" charset="0"/>
              <a:buNone/>
              <a:defRPr/>
            </a:pPr>
            <a:endParaRPr lang="en-US" dirty="0">
              <a:latin typeface="Arial Rounded MT Bold" panose="020F0704030504030204" pitchFamily="34" charset="0"/>
              <a:ea typeface="Calibri" panose="020F0502020204030204" pitchFamily="34" charset="0"/>
            </a:endParaRPr>
          </a:p>
          <a:p>
            <a:pPr algn="just" fontAlgn="auto">
              <a:spcBef>
                <a:spcPts val="0"/>
              </a:spcBef>
              <a:spcAft>
                <a:spcPts val="0"/>
              </a:spcAft>
              <a:buFont typeface="Arial" pitchFamily="34" charset="0"/>
              <a:buNone/>
              <a:defRPr/>
            </a:pPr>
            <a:endParaRPr lang="en-US" dirty="0">
              <a:latin typeface="Arial Rounded MT Bold" panose="020F0704030504030204" pitchFamily="34" charset="0"/>
              <a:ea typeface="Calibri" panose="020F0502020204030204" pitchFamily="34" charset="0"/>
            </a:endParaRPr>
          </a:p>
          <a:p>
            <a:pPr marL="0" indent="0" fontAlgn="auto">
              <a:spcBef>
                <a:spcPts val="0"/>
              </a:spcBef>
              <a:spcAft>
                <a:spcPts val="0"/>
              </a:spcAft>
              <a:buNone/>
              <a:defRPr/>
            </a:pPr>
            <a:r>
              <a:rPr lang="en-US" dirty="0">
                <a:latin typeface="Arial Rounded MT Bold" panose="020F0704030504030204" pitchFamily="34" charset="0"/>
              </a:rPr>
              <a:t/>
            </a:r>
            <a:br>
              <a:rPr lang="en-US" dirty="0">
                <a:latin typeface="Arial Rounded MT Bold" panose="020F0704030504030204" pitchFamily="34" charset="0"/>
              </a:rPr>
            </a:b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buFont typeface="Arial" pitchFamily="34" charset="0"/>
              <a:buNone/>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es-UY" dirty="0">
              <a:latin typeface="Arial Rounded MT Bold" panose="020F0704030504030204" pitchFamily="34" charset="0"/>
              <a:ea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85813" y="357188"/>
            <a:ext cx="7358062" cy="1000125"/>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id-ID" sz="2800" b="1" dirty="0">
                <a:latin typeface="Arial Rounded MT Bold" panose="020F0704030504030204" pitchFamily="34" charset="0"/>
                <a:ea typeface="Times New Roman" panose="02020603050405020304" pitchFamily="18" charset="0"/>
              </a:rPr>
              <a:t>         </a:t>
            </a:r>
            <a:r>
              <a:rPr lang="id-ID" sz="2800" b="1" dirty="0">
                <a:solidFill>
                  <a:srgbClr val="C00000"/>
                </a:solidFill>
                <a:latin typeface="Arial Rounded MT Bold" panose="020F0704030504030204" pitchFamily="34" charset="0"/>
                <a:ea typeface="Times New Roman" panose="02020603050405020304" pitchFamily="18" charset="0"/>
              </a:rPr>
              <a:t>CONTOH  DESKRIPSI  NILAI PENGETAHUAN</a:t>
            </a:r>
            <a:endParaRPr lang="en-US" sz="2800" dirty="0">
              <a:solidFill>
                <a:srgbClr val="C00000"/>
              </a:solidFill>
              <a:latin typeface="Arial Rounded MT Bold" panose="020F0704030504030204" pitchFamily="34" charset="0"/>
            </a:endParaRPr>
          </a:p>
        </p:txBody>
      </p:sp>
      <p:sp>
        <p:nvSpPr>
          <p:cNvPr id="4" name="Content Placeholder 3"/>
          <p:cNvSpPr>
            <a:spLocks noGrp="1"/>
          </p:cNvSpPr>
          <p:nvPr>
            <p:ph idx="1"/>
          </p:nvPr>
        </p:nvSpPr>
        <p:spPr>
          <a:xfrm>
            <a:off x="457200" y="1571625"/>
            <a:ext cx="8229600" cy="4752975"/>
          </a:xfrm>
          <a:solidFill>
            <a:schemeClr val="accent3">
              <a:lumMod val="40000"/>
              <a:lumOff val="60000"/>
            </a:schemeClr>
          </a:solidFill>
        </p:spPr>
        <p:txBody>
          <a:bodyPr>
            <a:normAutofit/>
          </a:bodyPr>
          <a:lstStyle/>
          <a:p>
            <a:pPr>
              <a:buFont typeface="Arial" charset="0"/>
              <a:buNone/>
              <a:defRPr/>
            </a:pPr>
            <a:r>
              <a:rPr lang="id-ID" dirty="0"/>
              <a:t>     </a:t>
            </a:r>
          </a:p>
          <a:p>
            <a:pPr marL="0" indent="0">
              <a:lnSpc>
                <a:spcPct val="150000"/>
              </a:lnSpc>
              <a:buFont typeface="Arial" charset="0"/>
              <a:buNone/>
              <a:defRPr/>
            </a:pPr>
            <a:r>
              <a:rPr lang="en-US" b="1" dirty="0" err="1">
                <a:latin typeface="Arial Rounded MT Bold" panose="020F0704030504030204" pitchFamily="34" charset="0"/>
              </a:rPr>
              <a:t>Contoh</a:t>
            </a:r>
            <a:r>
              <a:rPr lang="en-US" b="1" dirty="0">
                <a:latin typeface="Arial Rounded MT Bold" panose="020F0704030504030204" pitchFamily="34" charset="0"/>
              </a:rPr>
              <a:t> </a:t>
            </a:r>
            <a:r>
              <a:rPr lang="en-US" b="1" dirty="0" err="1">
                <a:latin typeface="Arial Rounded MT Bold" panose="020F0704030504030204" pitchFamily="34" charset="0"/>
              </a:rPr>
              <a:t>deskripsi</a:t>
            </a:r>
            <a:r>
              <a:rPr lang="en-US" b="1" dirty="0">
                <a:latin typeface="Arial Rounded MT Bold" panose="020F0704030504030204" pitchFamily="34" charset="0"/>
              </a:rPr>
              <a:t> </a:t>
            </a:r>
            <a:r>
              <a:rPr lang="en-US" b="1" dirty="0" err="1">
                <a:latin typeface="Arial Rounded MT Bold" panose="020F0704030504030204" pitchFamily="34" charset="0"/>
              </a:rPr>
              <a:t>terhadap</a:t>
            </a:r>
            <a:r>
              <a:rPr lang="en-US" b="1" dirty="0">
                <a:latin typeface="Arial Rounded MT Bold" panose="020F0704030504030204" pitchFamily="34" charset="0"/>
              </a:rPr>
              <a:t> </a:t>
            </a:r>
            <a:r>
              <a:rPr lang="en-US" b="1" dirty="0" err="1">
                <a:latin typeface="Arial Rounded MT Bold" panose="020F0704030504030204" pitchFamily="34" charset="0"/>
              </a:rPr>
              <a:t>nilai</a:t>
            </a:r>
            <a:r>
              <a:rPr lang="en-US" b="1" dirty="0">
                <a:latin typeface="Arial Rounded MT Bold" panose="020F0704030504030204" pitchFamily="34" charset="0"/>
              </a:rPr>
              <a:t> </a:t>
            </a:r>
            <a:r>
              <a:rPr lang="en-US" b="1" dirty="0" err="1">
                <a:latin typeface="Arial Rounded MT Bold" panose="020F0704030504030204" pitchFamily="34" charset="0"/>
              </a:rPr>
              <a:t>rapor</a:t>
            </a:r>
            <a:r>
              <a:rPr lang="en-US" b="1" dirty="0">
                <a:latin typeface="Arial Rounded MT Bold" panose="020F0704030504030204" pitchFamily="34" charset="0"/>
              </a:rPr>
              <a:t> Ani </a:t>
            </a:r>
            <a:r>
              <a:rPr lang="en-US" b="1" dirty="0" err="1">
                <a:latin typeface="Arial Rounded MT Bold" panose="020F0704030504030204" pitchFamily="34" charset="0"/>
              </a:rPr>
              <a:t>adalah</a:t>
            </a:r>
            <a:r>
              <a:rPr lang="en-US" b="1" dirty="0">
                <a:latin typeface="Arial Rounded MT Bold" panose="020F0704030504030204" pitchFamily="34" charset="0"/>
              </a:rPr>
              <a:t>:</a:t>
            </a:r>
            <a:br>
              <a:rPr lang="en-US" b="1" dirty="0">
                <a:latin typeface="Arial Rounded MT Bold" panose="020F0704030504030204" pitchFamily="34" charset="0"/>
              </a:rPr>
            </a:br>
            <a:endParaRPr lang="en-US" b="1" dirty="0">
              <a:latin typeface="Arial Rounded MT Bold" panose="020F0704030504030204" pitchFamily="34" charset="0"/>
            </a:endParaRPr>
          </a:p>
          <a:p>
            <a:pPr marL="0" indent="0">
              <a:lnSpc>
                <a:spcPct val="150000"/>
              </a:lnSpc>
              <a:buFont typeface="Arial" charset="0"/>
              <a:buNone/>
              <a:defRPr/>
            </a:pPr>
            <a:r>
              <a:rPr lang="en-US" dirty="0">
                <a:latin typeface="Arial Rounded MT Bold" panose="020F0704030504030204" pitchFamily="34" charset="0"/>
              </a:rPr>
              <a:t>“</a:t>
            </a:r>
            <a:r>
              <a:rPr lang="en-US" dirty="0" err="1">
                <a:latin typeface="Arial Rounded MT Bold" panose="020F0704030504030204" pitchFamily="34" charset="0"/>
              </a:rPr>
              <a:t>Memiliki</a:t>
            </a:r>
            <a:r>
              <a:rPr lang="en-US" dirty="0">
                <a:latin typeface="Arial Rounded MT Bold" panose="020F0704030504030204" pitchFamily="34" charset="0"/>
              </a:rPr>
              <a:t> </a:t>
            </a:r>
            <a:r>
              <a:rPr lang="en-US" dirty="0" err="1">
                <a:latin typeface="Arial Rounded MT Bold" panose="020F0704030504030204" pitchFamily="34" charset="0"/>
              </a:rPr>
              <a:t>kemampuan</a:t>
            </a:r>
            <a:r>
              <a:rPr lang="en-US" dirty="0">
                <a:latin typeface="Arial Rounded MT Bold" panose="020F0704030504030204" pitchFamily="34" charset="0"/>
              </a:rPr>
              <a:t> </a:t>
            </a:r>
            <a:r>
              <a:rPr lang="en-US" dirty="0" err="1">
                <a:latin typeface="Arial Rounded MT Bold" panose="020F0704030504030204" pitchFamily="34" charset="0"/>
              </a:rPr>
              <a:t>sangat</a:t>
            </a:r>
            <a:r>
              <a:rPr lang="en-US" dirty="0">
                <a:latin typeface="Arial Rounded MT Bold" panose="020F0704030504030204" pitchFamily="34" charset="0"/>
              </a:rPr>
              <a:t> </a:t>
            </a:r>
            <a:r>
              <a:rPr lang="en-US" dirty="0" err="1">
                <a:latin typeface="Arial Rounded MT Bold" panose="020F0704030504030204" pitchFamily="34" charset="0"/>
              </a:rPr>
              <a:t>baik</a:t>
            </a:r>
            <a:r>
              <a:rPr lang="en-US" dirty="0">
                <a:latin typeface="Arial Rounded MT Bold" panose="020F0704030504030204" pitchFamily="34" charset="0"/>
              </a:rPr>
              <a:t> </a:t>
            </a:r>
            <a:r>
              <a:rPr lang="en-US" dirty="0" err="1">
                <a:latin typeface="Arial Rounded MT Bold" panose="020F0704030504030204" pitchFamily="34" charset="0"/>
              </a:rPr>
              <a:t>dalam</a:t>
            </a:r>
            <a:r>
              <a:rPr lang="en-US" dirty="0">
                <a:latin typeface="Arial Rounded MT Bold" panose="020F0704030504030204" pitchFamily="34" charset="0"/>
              </a:rPr>
              <a:t> </a:t>
            </a:r>
            <a:r>
              <a:rPr lang="en-US" dirty="0" err="1"/>
              <a:t>memahami</a:t>
            </a:r>
            <a:r>
              <a:rPr lang="en-US" dirty="0"/>
              <a:t> </a:t>
            </a:r>
            <a:r>
              <a:rPr lang="en-US" dirty="0" err="1"/>
              <a:t>keunikan</a:t>
            </a:r>
            <a:r>
              <a:rPr lang="en-US" dirty="0"/>
              <a:t> </a:t>
            </a:r>
            <a:r>
              <a:rPr lang="en-US" dirty="0" err="1"/>
              <a:t>diri</a:t>
            </a:r>
            <a:r>
              <a:rPr lang="en-US" dirty="0"/>
              <a:t> </a:t>
            </a:r>
            <a:r>
              <a:rPr lang="en-US" dirty="0" err="1"/>
              <a:t>sebagai</a:t>
            </a:r>
            <a:r>
              <a:rPr lang="en-US" dirty="0"/>
              <a:t> </a:t>
            </a:r>
            <a:r>
              <a:rPr lang="en-US" dirty="0" err="1"/>
              <a:t>citra</a:t>
            </a:r>
            <a:r>
              <a:rPr lang="en-US" dirty="0"/>
              <a:t> </a:t>
            </a:r>
            <a:r>
              <a:rPr lang="en-US" dirty="0" smtClean="0"/>
              <a:t>Allah</a:t>
            </a:r>
            <a:r>
              <a:rPr lang="en-US" dirty="0" smtClean="0">
                <a:latin typeface="Arial Rounded MT Bold" panose="020F0704030504030204" pitchFamily="34" charset="0"/>
              </a:rPr>
              <a:t>; </a:t>
            </a:r>
            <a:r>
              <a:rPr lang="en-US" dirty="0" err="1" smtClean="0">
                <a:latin typeface="Arial Rounded MT Bold" panose="020F0704030504030204" pitchFamily="34" charset="0"/>
              </a:rPr>
              <a:t>Baik</a:t>
            </a:r>
            <a:r>
              <a:rPr lang="en-US" dirty="0" smtClean="0">
                <a:latin typeface="Arial Rounded MT Bold" panose="020F0704030504030204" pitchFamily="34" charset="0"/>
              </a:rPr>
              <a:t> </a:t>
            </a:r>
            <a:r>
              <a:rPr lang="en-US" dirty="0" err="1">
                <a:latin typeface="Arial Rounded MT Bold" panose="020F0704030504030204" pitchFamily="34" charset="0"/>
              </a:rPr>
              <a:t>dalam</a:t>
            </a:r>
            <a:r>
              <a:rPr lang="en-US" dirty="0">
                <a:latin typeface="Arial Rounded MT Bold" panose="020F0704030504030204" pitchFamily="34" charset="0"/>
              </a:rPr>
              <a:t> </a:t>
            </a:r>
            <a:r>
              <a:rPr lang="en-US" dirty="0" err="1"/>
              <a:t>memahami</a:t>
            </a:r>
            <a:r>
              <a:rPr lang="en-US" dirty="0"/>
              <a:t> </a:t>
            </a:r>
            <a:r>
              <a:rPr lang="en-US" dirty="0" err="1"/>
              <a:t>berbagai</a:t>
            </a:r>
            <a:r>
              <a:rPr lang="en-US" dirty="0"/>
              <a:t> </a:t>
            </a:r>
            <a:r>
              <a:rPr lang="en-US" dirty="0" err="1"/>
              <a:t>kemampuan</a:t>
            </a:r>
            <a:r>
              <a:rPr lang="en-US" dirty="0"/>
              <a:t> </a:t>
            </a:r>
            <a:r>
              <a:rPr lang="en-US" dirty="0" err="1"/>
              <a:t>dan</a:t>
            </a:r>
            <a:r>
              <a:rPr lang="en-US" dirty="0"/>
              <a:t> </a:t>
            </a:r>
            <a:r>
              <a:rPr lang="en-US" dirty="0" err="1"/>
              <a:t>keterbatasan</a:t>
            </a:r>
            <a:r>
              <a:rPr lang="en-US" dirty="0"/>
              <a:t> </a:t>
            </a:r>
            <a:r>
              <a:rPr lang="en-US" dirty="0" err="1" smtClean="0"/>
              <a:t>dirinya</a:t>
            </a:r>
            <a:r>
              <a:rPr lang="en-US" dirty="0" smtClean="0"/>
              <a:t> </a:t>
            </a:r>
            <a:r>
              <a:rPr lang="en-US" dirty="0" smtClean="0">
                <a:latin typeface="Arial Rounded MT Bold" panose="020F0704030504030204" pitchFamily="34" charset="0"/>
              </a:rPr>
              <a:t>; </a:t>
            </a:r>
            <a:r>
              <a:rPr lang="en-US" dirty="0" err="1" smtClean="0">
                <a:latin typeface="Arial Rounded MT Bold" panose="020F0704030504030204" pitchFamily="34" charset="0"/>
              </a:rPr>
              <a:t>Kemampuan</a:t>
            </a:r>
            <a:r>
              <a:rPr lang="en-US" dirty="0" smtClean="0">
                <a:latin typeface="Arial Rounded MT Bold" panose="020F0704030504030204" pitchFamily="34" charset="0"/>
              </a:rPr>
              <a:t> </a:t>
            </a:r>
            <a:r>
              <a:rPr lang="en-US" dirty="0" err="1" smtClean="0">
                <a:latin typeface="Arial Rounded MT Bold" panose="020F0704030504030204" pitchFamily="34" charset="0"/>
              </a:rPr>
              <a:t>dalam</a:t>
            </a:r>
            <a:r>
              <a:rPr lang="en-US" dirty="0" smtClean="0">
                <a:latin typeface="Arial Rounded MT Bold" panose="020F0704030504030204" pitchFamily="34" charset="0"/>
              </a:rPr>
              <a:t> </a:t>
            </a:r>
            <a:r>
              <a:rPr lang="en-US" dirty="0" err="1" smtClean="0"/>
              <a:t>memahami</a:t>
            </a:r>
            <a:r>
              <a:rPr lang="en-US" dirty="0" smtClean="0"/>
              <a:t> </a:t>
            </a:r>
            <a:r>
              <a:rPr lang="en-US" dirty="0" err="1"/>
              <a:t>sikap</a:t>
            </a:r>
            <a:r>
              <a:rPr lang="en-US" dirty="0"/>
              <a:t> </a:t>
            </a:r>
            <a:r>
              <a:rPr lang="en-US" dirty="0" err="1"/>
              <a:t>dan</a:t>
            </a:r>
            <a:r>
              <a:rPr lang="en-US" dirty="0"/>
              <a:t> </a:t>
            </a:r>
            <a:r>
              <a:rPr lang="en-US" dirty="0" err="1"/>
              <a:t>pandangan</a:t>
            </a:r>
            <a:r>
              <a:rPr lang="en-US" dirty="0"/>
              <a:t> </a:t>
            </a:r>
            <a:r>
              <a:rPr lang="en-US" dirty="0" err="1"/>
              <a:t>masyarakat</a:t>
            </a:r>
            <a:r>
              <a:rPr lang="en-US" dirty="0"/>
              <a:t> </a:t>
            </a:r>
            <a:r>
              <a:rPr lang="en-US" dirty="0" err="1"/>
              <a:t>tentang</a:t>
            </a:r>
            <a:r>
              <a:rPr lang="en-US" dirty="0"/>
              <a:t> </a:t>
            </a:r>
            <a:r>
              <a:rPr lang="en-US" dirty="0" err="1"/>
              <a:t>kesederajatan</a:t>
            </a:r>
            <a:r>
              <a:rPr lang="en-US" dirty="0"/>
              <a:t> </a:t>
            </a:r>
            <a:r>
              <a:rPr lang="en-US" dirty="0" err="1"/>
              <a:t>perempuan</a:t>
            </a:r>
            <a:r>
              <a:rPr lang="en-US" dirty="0"/>
              <a:t> </a:t>
            </a:r>
            <a:r>
              <a:rPr lang="en-US" dirty="0" err="1"/>
              <a:t>dan</a:t>
            </a:r>
            <a:r>
              <a:rPr lang="en-US" dirty="0"/>
              <a:t> </a:t>
            </a:r>
            <a:r>
              <a:rPr lang="en-US" dirty="0" err="1" smtClean="0"/>
              <a:t>laki-laki</a:t>
            </a:r>
            <a:r>
              <a:rPr lang="en-US" dirty="0" smtClean="0"/>
              <a:t> </a:t>
            </a:r>
            <a:r>
              <a:rPr lang="en-US" b="1" dirty="0" err="1" smtClean="0"/>
              <a:t>mulai</a:t>
            </a:r>
            <a:r>
              <a:rPr lang="en-US" b="1" dirty="0" smtClean="0"/>
              <a:t> </a:t>
            </a:r>
            <a:r>
              <a:rPr lang="id-ID" b="1" smtClean="0"/>
              <a:t>memahami</a:t>
            </a:r>
            <a:r>
              <a:rPr lang="en-US" smtClean="0">
                <a:latin typeface="Arial Rounded MT Bold" panose="020F0704030504030204" pitchFamily="34" charset="0"/>
              </a:rPr>
              <a:t>”</a:t>
            </a:r>
            <a:endParaRPr lang="id-ID" dirty="0">
              <a:latin typeface="Arial Rounded MT Bold"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6096000" y="6381750"/>
            <a:ext cx="611188" cy="4762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a:p>
        </p:txBody>
      </p:sp>
      <p:sp>
        <p:nvSpPr>
          <p:cNvPr id="32771" name="Rectangle 10"/>
          <p:cNvSpPr>
            <a:spLocks noChangeArrowheads="1"/>
          </p:cNvSpPr>
          <p:nvPr/>
        </p:nvSpPr>
        <p:spPr bwMode="auto">
          <a:xfrm>
            <a:off x="6096000" y="6381750"/>
            <a:ext cx="611188" cy="4762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a:p>
        </p:txBody>
      </p:sp>
      <p:sp>
        <p:nvSpPr>
          <p:cNvPr id="8" name="Rectangle 3"/>
          <p:cNvSpPr/>
          <p:nvPr/>
        </p:nvSpPr>
        <p:spPr>
          <a:xfrm>
            <a:off x="0" y="2641600"/>
            <a:ext cx="9144000" cy="1644650"/>
          </a:xfrm>
          <a:prstGeom prst="rect">
            <a:avLst/>
          </a:prstGeom>
          <a:solidFill>
            <a:schemeClr val="accent3">
              <a:lumMod val="60000"/>
              <a:lumOff val="40000"/>
            </a:schemeClr>
          </a:solidFill>
          <a:ln>
            <a:noFill/>
            <a:prstDash val="solid"/>
          </a:ln>
        </p:spPr>
        <p:txBody>
          <a:bodyPr anchor="ctr" anchorCtr="1"/>
          <a:lstStyle/>
          <a:p>
            <a:pPr algn="ctr" eaLnBrk="1" fontAlgn="auto" hangingPunct="1">
              <a:spcBef>
                <a:spcPts val="0"/>
              </a:spcBef>
              <a:spcAft>
                <a:spcPts val="0"/>
              </a:spcAft>
              <a:defRPr/>
            </a:pPr>
            <a:r>
              <a:rPr lang="id-ID" sz="4800" b="1" dirty="0">
                <a:solidFill>
                  <a:srgbClr val="376092"/>
                </a:solidFill>
                <a:latin typeface="Arial Rounded MT Bold" pitchFamily="34" charset="0"/>
                <a:cs typeface="+mn-cs"/>
              </a:rPr>
              <a:t>Pengola</a:t>
            </a:r>
            <a:r>
              <a:rPr lang="en-US" sz="4800" b="1" dirty="0">
                <a:solidFill>
                  <a:srgbClr val="376092"/>
                </a:solidFill>
                <a:latin typeface="Arial Rounded MT Bold" pitchFamily="34" charset="0"/>
                <a:cs typeface="+mn-cs"/>
              </a:rPr>
              <a:t>h</a:t>
            </a:r>
            <a:r>
              <a:rPr lang="id-ID" sz="4800" b="1" dirty="0">
                <a:solidFill>
                  <a:srgbClr val="376092"/>
                </a:solidFill>
                <a:latin typeface="Arial Rounded MT Bold" pitchFamily="34" charset="0"/>
                <a:cs typeface="+mn-cs"/>
              </a:rPr>
              <a:t>an Nilai </a:t>
            </a:r>
          </a:p>
          <a:p>
            <a:pPr algn="ctr" eaLnBrk="1" fontAlgn="auto" hangingPunct="1">
              <a:spcBef>
                <a:spcPts val="0"/>
              </a:spcBef>
              <a:spcAft>
                <a:spcPts val="0"/>
              </a:spcAft>
              <a:defRPr/>
            </a:pPr>
            <a:r>
              <a:rPr lang="id-ID" sz="4800" b="1" dirty="0">
                <a:solidFill>
                  <a:schemeClr val="accent2"/>
                </a:solidFill>
                <a:latin typeface="Arial Rounded MT Bold" pitchFamily="34" charset="0"/>
                <a:cs typeface="+mn-cs"/>
              </a:rPr>
              <a:t>Kompetensi Keterampilan</a:t>
            </a:r>
          </a:p>
        </p:txBody>
      </p:sp>
      <p:sp>
        <p:nvSpPr>
          <p:cNvPr id="11" name="Rounded Rectangle 10"/>
          <p:cNvSpPr/>
          <p:nvPr/>
        </p:nvSpPr>
        <p:spPr bwMode="auto">
          <a:xfrm>
            <a:off x="457200" y="6477000"/>
            <a:ext cx="2590800" cy="304800"/>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r>
              <a:rPr lang="en-US" sz="1100" i="1" dirty="0" err="1">
                <a:latin typeface="Arial" charset="0"/>
                <a:cs typeface="+mn-cs"/>
              </a:rPr>
              <a:t>Penilaian</a:t>
            </a:r>
            <a:r>
              <a:rPr lang="en-US" sz="1100" i="1" dirty="0">
                <a:latin typeface="Arial" charset="0"/>
                <a:cs typeface="+mn-cs"/>
              </a:rPr>
              <a:t> </a:t>
            </a:r>
            <a:r>
              <a:rPr lang="en-US" sz="1100" i="1" dirty="0" err="1">
                <a:latin typeface="Arial" charset="0"/>
                <a:cs typeface="+mn-cs"/>
              </a:rPr>
              <a:t>Proses</a:t>
            </a:r>
            <a:r>
              <a:rPr lang="en-US" sz="1100" i="1" dirty="0">
                <a:latin typeface="Arial" charset="0"/>
                <a:cs typeface="+mn-cs"/>
              </a:rPr>
              <a:t> </a:t>
            </a:r>
            <a:r>
              <a:rPr lang="en-US" sz="1100" i="1" dirty="0" err="1">
                <a:latin typeface="Arial" charset="0"/>
                <a:cs typeface="+mn-cs"/>
              </a:rPr>
              <a:t>dan</a:t>
            </a:r>
            <a:r>
              <a:rPr lang="en-US" sz="1100" i="1" dirty="0">
                <a:latin typeface="Arial" charset="0"/>
                <a:cs typeface="+mn-cs"/>
              </a:rPr>
              <a:t> </a:t>
            </a:r>
            <a:r>
              <a:rPr lang="en-US" sz="1100" i="1" dirty="0" err="1">
                <a:latin typeface="Arial" charset="0"/>
                <a:cs typeface="+mn-cs"/>
              </a:rPr>
              <a:t>Hasil</a:t>
            </a:r>
            <a:r>
              <a:rPr lang="en-US" sz="1100" i="1" dirty="0">
                <a:latin typeface="Arial" charset="0"/>
                <a:cs typeface="+mn-cs"/>
              </a:rPr>
              <a:t> </a:t>
            </a:r>
            <a:r>
              <a:rPr lang="en-US" sz="1100" i="1" dirty="0" err="1">
                <a:latin typeface="Arial" charset="0"/>
                <a:cs typeface="+mn-cs"/>
              </a:rPr>
              <a:t>Belajar</a:t>
            </a:r>
            <a:endParaRPr lang="en-US" sz="1100" i="1" dirty="0">
              <a:latin typeface="Arial" charset="0"/>
              <a:cs typeface="+mn-cs"/>
            </a:endParaRPr>
          </a:p>
        </p:txBody>
      </p:sp>
      <p:pic>
        <p:nvPicPr>
          <p:cNvPr id="32775" name="Picture 2" descr="http://ibnufajar75.files.wordpress.com/2013/05/kurikulum-baru.jpg"/>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8305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http://t1.gstatic.com/images?q=tbn:ANd9GcRvc3czLbQt6DqLgQZTv8s_t3OdlXd0QpNtT-1c1cDNbmxxGcwEcNGPLrM">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2125" y="6429375"/>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a:spLocks noChangeArrowheads="1"/>
          </p:cNvSpPr>
          <p:nvPr/>
        </p:nvSpPr>
        <p:spPr bwMode="auto">
          <a:xfrm>
            <a:off x="3962400" y="1524000"/>
            <a:ext cx="865188" cy="868363"/>
          </a:xfrm>
          <a:custGeom>
            <a:avLst/>
            <a:gdLst>
              <a:gd name="T0" fmla="*/ 432620 w 865186"/>
              <a:gd name="T1" fmla="*/ 0 h 867646"/>
              <a:gd name="T2" fmla="*/ 865240 w 865186"/>
              <a:gd name="T3" fmla="*/ 443603 h 867646"/>
              <a:gd name="T4" fmla="*/ 432620 w 865186"/>
              <a:gd name="T5" fmla="*/ 887209 h 867646"/>
              <a:gd name="T6" fmla="*/ 0 w 865186"/>
              <a:gd name="T7" fmla="*/ 443603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ln>
            <a:headEnd/>
            <a:tailEnd/>
          </a:ln>
          <a:extLst>
            <a:ext uri="{909E8E84-426E-40DD-AFC4-6F175D3DCCD1}">
              <a14:hiddenFill xmlns:a14="http://schemas.microsoft.com/office/drawing/2010/main">
                <a:solidFill>
                  <a:srgbClr val="FFFFFF"/>
                </a:solidFill>
              </a14:hiddenFill>
            </a:ext>
          </a:extLst>
        </p:spPr>
        <p:style>
          <a:lnRef idx="0">
            <a:schemeClr val="accent2"/>
          </a:lnRef>
          <a:fillRef idx="3">
            <a:schemeClr val="accent2"/>
          </a:fillRef>
          <a:effectRef idx="3">
            <a:schemeClr val="accent2"/>
          </a:effectRef>
          <a:fontRef idx="minor">
            <a:schemeClr val="lt1"/>
          </a:fontRef>
        </p:style>
        <p:txBody>
          <a:bodyPr anchor="ctr" anchorCtr="1"/>
          <a:lstStyle/>
          <a:p>
            <a:r>
              <a:rPr lang="en-US" sz="6000" dirty="0">
                <a:latin typeface="Bernard MT Condensed" panose="02050806060905020404" pitchFamily="18" charset="0"/>
              </a:rPr>
              <a:t>3</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3"/>
          <p:cNvSpPr>
            <a:spLocks noChangeArrowheads="1"/>
          </p:cNvSpPr>
          <p:nvPr/>
        </p:nvSpPr>
        <p:spPr bwMode="auto">
          <a:xfrm>
            <a:off x="1346200" y="2019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0" name="Title 1"/>
          <p:cNvSpPr txBox="1">
            <a:spLocks/>
          </p:cNvSpPr>
          <p:nvPr/>
        </p:nvSpPr>
        <p:spPr bwMode="auto">
          <a:xfrm>
            <a:off x="838200" y="152400"/>
            <a:ext cx="7086600" cy="639762"/>
          </a:xfrm>
          <a:prstGeom prst="rect">
            <a:avLst/>
          </a:prstGeom>
          <a:solidFill>
            <a:schemeClr val="accent3">
              <a:lumMod val="60000"/>
              <a:lumOff val="40000"/>
            </a:schemeClr>
          </a:solidFill>
          <a:ln>
            <a:noFill/>
          </a:ln>
          <a:extLst/>
        </p:spPr>
        <p:txBody>
          <a:bodyPr anchor="ctr">
            <a:normAutofit/>
          </a:bodyPr>
          <a:lst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800" dirty="0">
                <a:solidFill>
                  <a:srgbClr val="C00000"/>
                </a:solidFill>
                <a:latin typeface="Arial Rounded MT Bold" pitchFamily="34" charset="0"/>
              </a:rPr>
              <a:t>TEKNIK PENILAIAN KETERAMPILAN</a:t>
            </a:r>
            <a:endParaRPr lang="id-ID" sz="2800" dirty="0">
              <a:solidFill>
                <a:srgbClr val="C00000"/>
              </a:solidFill>
              <a:latin typeface="Arial Rounded MT Bold" pitchFamily="34" charset="0"/>
            </a:endParaRPr>
          </a:p>
        </p:txBody>
      </p:sp>
      <p:sp>
        <p:nvSpPr>
          <p:cNvPr id="19" name="Content Placeholder 2"/>
          <p:cNvSpPr txBox="1">
            <a:spLocks/>
          </p:cNvSpPr>
          <p:nvPr/>
        </p:nvSpPr>
        <p:spPr>
          <a:xfrm>
            <a:off x="149696" y="908720"/>
            <a:ext cx="8886800" cy="5472608"/>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dirty="0">
              <a:latin typeface="Arial Rounded MT Bold" panose="020F0704030504030204" pitchFamily="34" charset="0"/>
            </a:endParaRPr>
          </a:p>
        </p:txBody>
      </p:sp>
      <p:pic>
        <p:nvPicPr>
          <p:cNvPr id="2" name="Picture 1"/>
          <p:cNvPicPr>
            <a:picLocks noChangeAspect="1"/>
          </p:cNvPicPr>
          <p:nvPr/>
        </p:nvPicPr>
        <p:blipFill>
          <a:blip r:embed="rId2" cstate="print">
            <a:clrChange>
              <a:clrFrom>
                <a:srgbClr val="FFFFFF"/>
              </a:clrFrom>
              <a:clrTo>
                <a:srgbClr val="FFFFFF">
                  <a:alpha val="0"/>
                </a:srgbClr>
              </a:clrTo>
            </a:clrChange>
          </a:blip>
          <a:stretch>
            <a:fillRect/>
          </a:stretch>
        </p:blipFill>
        <p:spPr>
          <a:xfrm>
            <a:off x="149696" y="1295296"/>
            <a:ext cx="8886800" cy="4797999"/>
          </a:xfrm>
          <a:prstGeom prst="rect">
            <a:avLst/>
          </a:prstGeom>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3"/>
          <p:cNvSpPr>
            <a:spLocks noChangeArrowheads="1"/>
          </p:cNvSpPr>
          <p:nvPr/>
        </p:nvSpPr>
        <p:spPr bwMode="auto">
          <a:xfrm>
            <a:off x="1346200" y="2019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0" name="Title 1"/>
          <p:cNvSpPr txBox="1">
            <a:spLocks/>
          </p:cNvSpPr>
          <p:nvPr/>
        </p:nvSpPr>
        <p:spPr bwMode="auto">
          <a:xfrm>
            <a:off x="971550" y="115888"/>
            <a:ext cx="7086600" cy="639762"/>
          </a:xfrm>
          <a:prstGeom prst="rect">
            <a:avLst/>
          </a:prstGeom>
          <a:solidFill>
            <a:schemeClr val="accent3">
              <a:lumMod val="60000"/>
              <a:lumOff val="40000"/>
            </a:schemeClr>
          </a:solidFill>
          <a:ln>
            <a:noFill/>
          </a:ln>
          <a:extLst/>
        </p:spPr>
        <p:txBody>
          <a:bodyPr anchor="ctr">
            <a:normAutofit/>
          </a:bodyPr>
          <a:lst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800" dirty="0">
                <a:solidFill>
                  <a:srgbClr val="C00000"/>
                </a:solidFill>
                <a:latin typeface="Arial Rounded MT Bold" pitchFamily="34" charset="0"/>
              </a:rPr>
              <a:t>SKEMA PENILAIAN KETERAMPILAN</a:t>
            </a:r>
            <a:endParaRPr lang="id-ID" sz="2800" dirty="0">
              <a:solidFill>
                <a:srgbClr val="C00000"/>
              </a:solidFill>
              <a:latin typeface="Arial Rounded MT Bold" pitchFamily="34" charset="0"/>
            </a:endParaRPr>
          </a:p>
        </p:txBody>
      </p:sp>
      <p:pic>
        <p:nvPicPr>
          <p:cNvPr id="2" name="Picture 1"/>
          <p:cNvPicPr>
            <a:picLocks noChangeAspect="1"/>
          </p:cNvPicPr>
          <p:nvPr/>
        </p:nvPicPr>
        <p:blipFill>
          <a:blip r:embed="rId2"/>
          <a:stretch>
            <a:fillRect/>
          </a:stretch>
        </p:blipFill>
        <p:spPr>
          <a:xfrm>
            <a:off x="0" y="1772816"/>
            <a:ext cx="9144000" cy="4287024"/>
          </a:xfrm>
          <a:prstGeom prst="rect">
            <a:avLst/>
          </a:prstGeom>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951" y="165407"/>
            <a:ext cx="5397631" cy="461665"/>
          </a:xfrm>
          <a:prstGeom prst="rect">
            <a:avLst/>
          </a:prstGeom>
          <a:noFill/>
          <a:ln w="57150">
            <a:solidFill>
              <a:srgbClr val="C00000"/>
            </a:solidFill>
          </a:ln>
        </p:spPr>
        <p:txBody>
          <a:bodyPr wrap="none" lIns="91440" tIns="45720" rIns="91440" bIns="45720">
            <a:spAutoFit/>
          </a:bodyPr>
          <a:lstStyle/>
          <a:p>
            <a:pPr algn="ctr"/>
            <a:r>
              <a:rPr lang="en-U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Pengolahan</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Penilaian</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Keterampilan</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99066" y="838200"/>
            <a:ext cx="8915400" cy="646331"/>
          </a:xfrm>
          <a:prstGeom prst="rect">
            <a:avLst/>
          </a:prstGeom>
          <a:noFill/>
          <a:ln>
            <a:solidFill>
              <a:srgbClr val="C00000"/>
            </a:solidFill>
          </a:ln>
        </p:spPr>
        <p:txBody>
          <a:bodyPr wrap="square" rtlCol="0">
            <a:spAutoFit/>
          </a:bodyPr>
          <a:lstStyle/>
          <a:p>
            <a:r>
              <a:rPr lang="en-US" dirty="0" err="1" smtClean="0"/>
              <a:t>Contoh</a:t>
            </a:r>
            <a:r>
              <a:rPr lang="en-US" dirty="0" smtClean="0"/>
              <a:t> </a:t>
            </a:r>
            <a:r>
              <a:rPr lang="en-US" dirty="0" err="1" smtClean="0"/>
              <a:t>Pengolahan</a:t>
            </a:r>
            <a:r>
              <a:rPr lang="en-US" dirty="0" smtClean="0"/>
              <a:t> </a:t>
            </a:r>
            <a:r>
              <a:rPr lang="en-US" dirty="0" err="1" smtClean="0"/>
              <a:t>Nilai</a:t>
            </a:r>
            <a:r>
              <a:rPr lang="en-US" dirty="0" smtClean="0"/>
              <a:t> </a:t>
            </a:r>
            <a:r>
              <a:rPr lang="en-US" dirty="0" err="1" smtClean="0"/>
              <a:t>keterampilan</a:t>
            </a:r>
            <a:r>
              <a:rPr lang="en-US" dirty="0" smtClean="0"/>
              <a:t> </a:t>
            </a:r>
            <a:r>
              <a:rPr lang="en-US" dirty="0" err="1" smtClean="0"/>
              <a:t>Pendidikan</a:t>
            </a:r>
            <a:r>
              <a:rPr lang="en-US" dirty="0" smtClean="0"/>
              <a:t> Agama Semester 1 </a:t>
            </a:r>
            <a:r>
              <a:rPr lang="en-US" dirty="0" err="1" smtClean="0"/>
              <a:t>Kelas</a:t>
            </a:r>
            <a:r>
              <a:rPr lang="en-US" dirty="0" smtClean="0"/>
              <a:t> VII </a:t>
            </a:r>
            <a:r>
              <a:rPr lang="en-US" dirty="0" err="1" smtClean="0"/>
              <a:t>peserta</a:t>
            </a:r>
            <a:r>
              <a:rPr lang="en-US" dirty="0" smtClean="0"/>
              <a:t> </a:t>
            </a:r>
            <a:r>
              <a:rPr lang="en-US" dirty="0" err="1" smtClean="0"/>
              <a:t>didik</a:t>
            </a:r>
            <a:r>
              <a:rPr lang="en-US" dirty="0" smtClean="0"/>
              <a:t> 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34177308"/>
              </p:ext>
            </p:extLst>
          </p:nvPr>
        </p:nvGraphicFramePr>
        <p:xfrm>
          <a:off x="1126928" y="1905000"/>
          <a:ext cx="6950272" cy="2966720"/>
        </p:xfrm>
        <a:graphic>
          <a:graphicData uri="http://schemas.openxmlformats.org/drawingml/2006/table">
            <a:tbl>
              <a:tblPr firstRow="1" bandRow="1">
                <a:tableStyleId>{5C22544A-7EE6-4342-B048-85BDC9FD1C3A}</a:tableStyleId>
              </a:tblPr>
              <a:tblGrid>
                <a:gridCol w="778072"/>
                <a:gridCol w="685800"/>
                <a:gridCol w="685800"/>
                <a:gridCol w="685800"/>
                <a:gridCol w="762000"/>
                <a:gridCol w="685800"/>
                <a:gridCol w="762000"/>
                <a:gridCol w="1905000"/>
              </a:tblGrid>
              <a:tr h="370840">
                <a:tc>
                  <a:txBody>
                    <a:bodyPr/>
                    <a:lstStyle/>
                    <a:p>
                      <a:r>
                        <a:rPr lang="en-US" dirty="0" smtClean="0"/>
                        <a:t>KD </a:t>
                      </a:r>
                      <a:endParaRPr lang="en-US" dirty="0"/>
                    </a:p>
                  </a:txBody>
                  <a:tcPr/>
                </a:tc>
                <a:tc gridSpan="2">
                  <a:txBody>
                    <a:bodyPr/>
                    <a:lstStyle/>
                    <a:p>
                      <a:r>
                        <a:rPr lang="en-US" dirty="0" err="1" smtClean="0"/>
                        <a:t>Praktek</a:t>
                      </a:r>
                      <a:endParaRPr lang="en-US" dirty="0"/>
                    </a:p>
                  </a:txBody>
                  <a:tcPr/>
                </a:tc>
                <a:tc hMerge="1">
                  <a:txBody>
                    <a:bodyPr/>
                    <a:lstStyle/>
                    <a:p>
                      <a:endParaRPr lang="en-US" dirty="0"/>
                    </a:p>
                  </a:txBody>
                  <a:tcPr/>
                </a:tc>
                <a:tc gridSpan="2">
                  <a:txBody>
                    <a:bodyPr/>
                    <a:lstStyle/>
                    <a:p>
                      <a:r>
                        <a:rPr lang="en-US" dirty="0" err="1" smtClean="0"/>
                        <a:t>Produk</a:t>
                      </a:r>
                      <a:endParaRPr lang="en-US" dirty="0"/>
                    </a:p>
                  </a:txBody>
                  <a:tcPr/>
                </a:tc>
                <a:tc hMerge="1">
                  <a:txBody>
                    <a:bodyPr/>
                    <a:lstStyle/>
                    <a:p>
                      <a:endParaRPr lang="en-US" dirty="0"/>
                    </a:p>
                  </a:txBody>
                  <a:tcPr/>
                </a:tc>
                <a:tc gridSpan="2">
                  <a:txBody>
                    <a:bodyPr/>
                    <a:lstStyle/>
                    <a:p>
                      <a:r>
                        <a:rPr lang="en-US" dirty="0" err="1" smtClean="0"/>
                        <a:t>Proyek</a:t>
                      </a:r>
                      <a:endParaRPr lang="en-US" dirty="0"/>
                    </a:p>
                  </a:txBody>
                  <a:tcPr/>
                </a:tc>
                <a:tc hMerge="1">
                  <a:txBody>
                    <a:bodyPr/>
                    <a:lstStyle/>
                    <a:p>
                      <a:endParaRPr lang="en-US" dirty="0"/>
                    </a:p>
                  </a:txBody>
                  <a:tcPr/>
                </a:tc>
                <a:tc>
                  <a:txBody>
                    <a:bodyPr/>
                    <a:lstStyle/>
                    <a:p>
                      <a:r>
                        <a:rPr lang="en-US" dirty="0" err="1" smtClean="0"/>
                        <a:t>Skor</a:t>
                      </a:r>
                      <a:r>
                        <a:rPr lang="en-US" dirty="0" smtClean="0"/>
                        <a:t> </a:t>
                      </a:r>
                      <a:r>
                        <a:rPr lang="en-US" dirty="0" err="1" smtClean="0"/>
                        <a:t>Akhir</a:t>
                      </a:r>
                      <a:r>
                        <a:rPr lang="en-US" dirty="0" smtClean="0"/>
                        <a:t> KD</a:t>
                      </a:r>
                      <a:endParaRPr lang="en-US" dirty="0"/>
                    </a:p>
                  </a:txBody>
                  <a:tcPr/>
                </a:tc>
              </a:tr>
              <a:tr h="370840">
                <a:tc>
                  <a:txBody>
                    <a:bodyPr/>
                    <a:lstStyle/>
                    <a:p>
                      <a:r>
                        <a:rPr lang="en-US" dirty="0" smtClean="0"/>
                        <a:t>4.1</a:t>
                      </a:r>
                      <a:endParaRPr lang="en-US" dirty="0"/>
                    </a:p>
                  </a:txBody>
                  <a:tcPr/>
                </a:tc>
                <a:tc>
                  <a:txBody>
                    <a:bodyPr/>
                    <a:lstStyle/>
                    <a:p>
                      <a:r>
                        <a:rPr lang="en-US" dirty="0" smtClean="0"/>
                        <a:t>92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92</a:t>
                      </a:r>
                      <a:endParaRPr lang="en-US" dirty="0"/>
                    </a:p>
                  </a:txBody>
                  <a:tcPr/>
                </a:tc>
              </a:tr>
              <a:tr h="370840">
                <a:tc>
                  <a:txBody>
                    <a:bodyPr/>
                    <a:lstStyle/>
                    <a:p>
                      <a:r>
                        <a:rPr lang="en-US" dirty="0" smtClean="0"/>
                        <a:t>4.2</a:t>
                      </a:r>
                      <a:endParaRPr lang="en-US" dirty="0"/>
                    </a:p>
                  </a:txBody>
                  <a:tcPr/>
                </a:tc>
                <a:tc>
                  <a:txBody>
                    <a:bodyPr/>
                    <a:lstStyle/>
                    <a:p>
                      <a:r>
                        <a:rPr lang="en-US" dirty="0" smtClean="0"/>
                        <a:t>66</a:t>
                      </a:r>
                      <a:endParaRPr lang="en-US" dirty="0"/>
                    </a:p>
                  </a:txBody>
                  <a:tcPr/>
                </a:tc>
                <a:tc>
                  <a:txBody>
                    <a:bodyPr/>
                    <a:lstStyle/>
                    <a:p>
                      <a:r>
                        <a:rPr lang="en-US" dirty="0" smtClean="0"/>
                        <a:t>75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75</a:t>
                      </a:r>
                      <a:endParaRPr lang="en-US" dirty="0"/>
                    </a:p>
                  </a:txBody>
                  <a:tcPr/>
                </a:tc>
              </a:tr>
              <a:tr h="370840">
                <a:tc>
                  <a:txBody>
                    <a:bodyPr/>
                    <a:lstStyle/>
                    <a:p>
                      <a:r>
                        <a:rPr lang="en-US" dirty="0" smtClean="0"/>
                        <a:t>4.3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87</a:t>
                      </a:r>
                      <a:endParaRPr lang="en-US" dirty="0"/>
                    </a:p>
                  </a:txBody>
                  <a:tcPr/>
                </a:tc>
                <a:tc>
                  <a:txBody>
                    <a:bodyPr/>
                    <a:lstStyle/>
                    <a:p>
                      <a:endParaRPr lang="en-US"/>
                    </a:p>
                  </a:txBody>
                  <a:tcPr/>
                </a:tc>
                <a:tc>
                  <a:txBody>
                    <a:bodyPr/>
                    <a:lstStyle/>
                    <a:p>
                      <a:r>
                        <a:rPr lang="en-US" dirty="0" smtClean="0"/>
                        <a:t>87</a:t>
                      </a:r>
                      <a:endParaRPr lang="en-US" dirty="0"/>
                    </a:p>
                  </a:txBody>
                  <a:tcPr/>
                </a:tc>
              </a:tr>
              <a:tr h="370840">
                <a:tc>
                  <a:txBody>
                    <a:bodyPr/>
                    <a:lstStyle/>
                    <a:p>
                      <a:r>
                        <a:rPr lang="en-US" dirty="0" smtClean="0"/>
                        <a:t>4.4</a:t>
                      </a:r>
                      <a:endParaRPr lang="en-US" dirty="0"/>
                    </a:p>
                  </a:txBody>
                  <a:tcPr/>
                </a:tc>
                <a:tc>
                  <a:txBody>
                    <a:bodyPr/>
                    <a:lstStyle/>
                    <a:p>
                      <a:endParaRPr lang="en-US"/>
                    </a:p>
                  </a:txBody>
                  <a:tcPr/>
                </a:tc>
                <a:tc>
                  <a:txBody>
                    <a:bodyPr/>
                    <a:lstStyle/>
                    <a:p>
                      <a:endParaRPr lang="en-US"/>
                    </a:p>
                  </a:txBody>
                  <a:tcPr/>
                </a:tc>
                <a:tc>
                  <a:txBody>
                    <a:bodyPr/>
                    <a:lstStyle/>
                    <a:p>
                      <a:r>
                        <a:rPr lang="en-US" dirty="0" smtClean="0"/>
                        <a:t>75</a:t>
                      </a:r>
                      <a:endParaRPr lang="en-US" dirty="0"/>
                    </a:p>
                  </a:txBody>
                  <a:tcPr/>
                </a:tc>
                <a:tc>
                  <a:txBody>
                    <a:bodyPr/>
                    <a:lstStyle/>
                    <a:p>
                      <a:endParaRPr lang="en-US"/>
                    </a:p>
                  </a:txBody>
                  <a:tcPr/>
                </a:tc>
                <a:tc>
                  <a:txBody>
                    <a:bodyPr/>
                    <a:lstStyle/>
                    <a:p>
                      <a:r>
                        <a:rPr lang="en-US" dirty="0" smtClean="0"/>
                        <a:t>87</a:t>
                      </a:r>
                      <a:endParaRPr lang="en-US" dirty="0"/>
                    </a:p>
                  </a:txBody>
                  <a:tcPr/>
                </a:tc>
                <a:tc>
                  <a:txBody>
                    <a:bodyPr/>
                    <a:lstStyle/>
                    <a:p>
                      <a:endParaRPr lang="en-US"/>
                    </a:p>
                  </a:txBody>
                  <a:tcPr/>
                </a:tc>
                <a:tc>
                  <a:txBody>
                    <a:bodyPr/>
                    <a:lstStyle/>
                    <a:p>
                      <a:r>
                        <a:rPr lang="en-US" dirty="0" smtClean="0"/>
                        <a:t>81</a:t>
                      </a:r>
                      <a:endParaRPr lang="en-US" dirty="0"/>
                    </a:p>
                  </a:txBody>
                  <a:tcPr/>
                </a:tc>
              </a:tr>
              <a:tr h="370840">
                <a:tc>
                  <a:txBody>
                    <a:bodyPr/>
                    <a:lstStyle/>
                    <a:p>
                      <a:r>
                        <a:rPr lang="en-US" dirty="0" smtClean="0"/>
                        <a:t>4.5</a:t>
                      </a:r>
                      <a:endParaRPr lang="en-US" dirty="0"/>
                    </a:p>
                  </a:txBody>
                  <a:tcPr/>
                </a:tc>
                <a:tc>
                  <a:txBody>
                    <a:bodyPr/>
                    <a:lstStyle/>
                    <a:p>
                      <a:endParaRPr lang="en-US"/>
                    </a:p>
                  </a:txBody>
                  <a:tcPr/>
                </a:tc>
                <a:tc>
                  <a:txBody>
                    <a:bodyPr/>
                    <a:lstStyle/>
                    <a:p>
                      <a:endParaRPr lang="en-US"/>
                    </a:p>
                  </a:txBody>
                  <a:tcPr/>
                </a:tc>
                <a:tc>
                  <a:txBody>
                    <a:bodyPr/>
                    <a:lstStyle/>
                    <a:p>
                      <a:r>
                        <a:rPr lang="en-US" dirty="0" smtClean="0"/>
                        <a:t>80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80</a:t>
                      </a:r>
                      <a:endParaRPr lang="en-US" dirty="0"/>
                    </a:p>
                  </a:txBody>
                  <a:tcPr/>
                </a:tc>
              </a:tr>
              <a:tr h="370840">
                <a:tc>
                  <a:txBody>
                    <a:bodyPr/>
                    <a:lstStyle/>
                    <a:p>
                      <a:r>
                        <a:rPr lang="en-US" dirty="0" smtClean="0"/>
                        <a:t>4.6</a:t>
                      </a:r>
                      <a:endParaRPr lang="en-US" dirty="0"/>
                    </a:p>
                  </a:txBody>
                  <a:tcPr/>
                </a:tc>
                <a:tc>
                  <a:txBody>
                    <a:bodyPr/>
                    <a:lstStyle/>
                    <a:p>
                      <a:endParaRPr lang="en-US"/>
                    </a:p>
                  </a:txBody>
                  <a:tcPr/>
                </a:tc>
                <a:tc>
                  <a:txBody>
                    <a:bodyPr/>
                    <a:lstStyle/>
                    <a:p>
                      <a:endParaRPr lang="en-US"/>
                    </a:p>
                  </a:txBody>
                  <a:tcPr/>
                </a:tc>
                <a:tc>
                  <a:txBody>
                    <a:bodyPr/>
                    <a:lstStyle/>
                    <a:p>
                      <a:r>
                        <a:rPr lang="en-US" dirty="0" smtClean="0"/>
                        <a:t>85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85</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1066800" y="4796135"/>
            <a:ext cx="5715000" cy="923330"/>
          </a:xfrm>
          <a:prstGeom prst="rect">
            <a:avLst/>
          </a:prstGeom>
          <a:noFill/>
        </p:spPr>
        <p:txBody>
          <a:bodyPr wrap="square" rtlCol="0">
            <a:spAutoFit/>
          </a:bodyPr>
          <a:lstStyle/>
          <a:p>
            <a:r>
              <a:rPr lang="en-US" dirty="0" err="1" smtClean="0"/>
              <a:t>Nilai</a:t>
            </a:r>
            <a:r>
              <a:rPr lang="en-US" dirty="0" smtClean="0"/>
              <a:t> </a:t>
            </a:r>
            <a:r>
              <a:rPr lang="en-US" dirty="0" err="1" smtClean="0"/>
              <a:t>Akhir</a:t>
            </a:r>
            <a:r>
              <a:rPr lang="en-US" dirty="0" smtClean="0"/>
              <a:t> Semester: 83,33</a:t>
            </a:r>
          </a:p>
          <a:p>
            <a:r>
              <a:rPr lang="en-US" dirty="0" err="1" smtClean="0"/>
              <a:t>Pembulatan</a:t>
            </a:r>
            <a:r>
              <a:rPr lang="en-US" dirty="0" smtClean="0"/>
              <a:t>	    : 83</a:t>
            </a:r>
          </a:p>
          <a:p>
            <a:r>
              <a:rPr lang="en-US" dirty="0" err="1" smtClean="0"/>
              <a:t>Predikat</a:t>
            </a:r>
            <a:r>
              <a:rPr lang="en-US" dirty="0" smtClean="0"/>
              <a:t>		    : </a:t>
            </a:r>
            <a:r>
              <a:rPr lang="en-US" dirty="0" err="1" smtClean="0"/>
              <a:t>Baik</a:t>
            </a:r>
            <a:endParaRPr lang="en-US" dirty="0"/>
          </a:p>
        </p:txBody>
      </p:sp>
      <p:sp>
        <p:nvSpPr>
          <p:cNvPr id="6" name="TextBox 5"/>
          <p:cNvSpPr txBox="1"/>
          <p:nvPr/>
        </p:nvSpPr>
        <p:spPr>
          <a:xfrm>
            <a:off x="1053737" y="5741347"/>
            <a:ext cx="7772400" cy="923330"/>
          </a:xfrm>
          <a:prstGeom prst="rect">
            <a:avLst/>
          </a:prstGeom>
          <a:noFill/>
        </p:spPr>
        <p:txBody>
          <a:bodyPr wrap="square" rtlCol="0">
            <a:spAutoFit/>
          </a:bodyPr>
          <a:lstStyle/>
          <a:p>
            <a:r>
              <a:rPr lang="en-US" dirty="0" err="1" smtClean="0"/>
              <a:t>Deskripsi</a:t>
            </a:r>
            <a:r>
              <a:rPr lang="en-US" dirty="0"/>
              <a:t> </a:t>
            </a:r>
            <a:r>
              <a:rPr lang="en-US" dirty="0" smtClean="0"/>
              <a:t>: </a:t>
            </a:r>
            <a:r>
              <a:rPr lang="en-US" dirty="0" err="1" smtClean="0"/>
              <a:t>Sangat</a:t>
            </a:r>
            <a:r>
              <a:rPr lang="en-US" dirty="0" smtClean="0"/>
              <a:t> </a:t>
            </a:r>
            <a:r>
              <a:rPr lang="en-US" dirty="0" err="1" smtClean="0"/>
              <a:t>menguasai</a:t>
            </a:r>
            <a:r>
              <a:rPr lang="en-US" dirty="0" smtClean="0"/>
              <a:t> </a:t>
            </a:r>
            <a:r>
              <a:rPr lang="en-US" dirty="0" err="1" smtClean="0"/>
              <a:t>keterampilan</a:t>
            </a:r>
            <a:r>
              <a:rPr lang="en-US" dirty="0" smtClean="0"/>
              <a:t> </a:t>
            </a:r>
            <a:r>
              <a:rPr lang="en-US" dirty="0" err="1" smtClean="0"/>
              <a:t>untuk</a:t>
            </a:r>
            <a:r>
              <a:rPr lang="en-US" dirty="0" smtClean="0"/>
              <a:t> KD 4.1; </a:t>
            </a:r>
            <a:r>
              <a:rPr lang="en-US" dirty="0" err="1" smtClean="0"/>
              <a:t>menguasai</a:t>
            </a:r>
            <a:r>
              <a:rPr lang="en-US" dirty="0" smtClean="0"/>
              <a:t> </a:t>
            </a:r>
            <a:r>
              <a:rPr lang="en-US" dirty="0" err="1" smtClean="0"/>
              <a:t>dengan</a:t>
            </a:r>
            <a:r>
              <a:rPr lang="en-US" dirty="0" smtClean="0"/>
              <a:t> </a:t>
            </a:r>
            <a:r>
              <a:rPr lang="en-US" dirty="0" err="1" smtClean="0"/>
              <a:t>baik</a:t>
            </a:r>
            <a:r>
              <a:rPr lang="en-US" dirty="0" smtClean="0"/>
              <a:t> </a:t>
            </a:r>
            <a:r>
              <a:rPr lang="en-US" dirty="0" err="1" smtClean="0"/>
              <a:t>keterampilan</a:t>
            </a:r>
            <a:r>
              <a:rPr lang="en-US" dirty="0" smtClean="0"/>
              <a:t> KD 4.3, 4.4, 4.5, 4.6 </a:t>
            </a:r>
            <a:r>
              <a:rPr lang="en-US" dirty="0" err="1" smtClean="0"/>
              <a:t>dan</a:t>
            </a:r>
            <a:r>
              <a:rPr lang="en-US" dirty="0" smtClean="0"/>
              <a:t> </a:t>
            </a:r>
            <a:r>
              <a:rPr lang="en-US" dirty="0" err="1" smtClean="0"/>
              <a:t>keterampilan</a:t>
            </a:r>
            <a:r>
              <a:rPr lang="en-US" dirty="0" smtClean="0"/>
              <a:t> KD 4.2 </a:t>
            </a:r>
            <a:r>
              <a:rPr lang="en-US" dirty="0" err="1" smtClean="0"/>
              <a:t>mulai</a:t>
            </a:r>
            <a:r>
              <a:rPr lang="en-US" dirty="0" smtClean="0"/>
              <a:t> </a:t>
            </a:r>
            <a:r>
              <a:rPr lang="en-US" dirty="0" err="1" smtClean="0"/>
              <a:t>berkembang</a:t>
            </a:r>
            <a:r>
              <a:rPr lang="en-US" dirty="0" smtClean="0"/>
              <a:t>.</a:t>
            </a:r>
            <a:endParaRPr lang="en-US" dirty="0"/>
          </a:p>
        </p:txBody>
      </p:sp>
    </p:spTree>
    <p:extLst>
      <p:ext uri="{BB962C8B-B14F-4D97-AF65-F5344CB8AC3E}">
        <p14:creationId xmlns:p14="http://schemas.microsoft.com/office/powerpoint/2010/main" val="1417274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2008" y="1490240"/>
            <a:ext cx="8964488" cy="4891088"/>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dirty="0">
              <a:latin typeface="Arial Rounded MT Bold" panose="020F0704030504030204" pitchFamily="34" charset="0"/>
            </a:endParaRPr>
          </a:p>
        </p:txBody>
      </p:sp>
      <p:sp>
        <p:nvSpPr>
          <p:cNvPr id="7" name="Content Placeholder 2"/>
          <p:cNvSpPr txBox="1">
            <a:spLocks/>
          </p:cNvSpPr>
          <p:nvPr/>
        </p:nvSpPr>
        <p:spPr>
          <a:xfrm>
            <a:off x="785813" y="260648"/>
            <a:ext cx="7458596" cy="1000125"/>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2800" b="1" dirty="0" err="1">
                <a:solidFill>
                  <a:srgbClr val="C00000"/>
                </a:solidFill>
                <a:latin typeface="Arial Rounded MT Bold" panose="020F0704030504030204" pitchFamily="34" charset="0"/>
                <a:ea typeface="Times New Roman" panose="02020603050405020304" pitchFamily="18" charset="0"/>
              </a:rPr>
              <a:t>Contoh</a:t>
            </a:r>
            <a:endParaRPr lang="en-US" sz="2800" b="1" dirty="0">
              <a:solidFill>
                <a:srgbClr val="C00000"/>
              </a:solidFill>
              <a:latin typeface="Arial Rounded MT Bold" panose="020F0704030504030204" pitchFamily="34" charset="0"/>
              <a:ea typeface="Times New Roman" panose="02020603050405020304" pitchFamily="18" charset="0"/>
            </a:endParaRPr>
          </a:p>
          <a:p>
            <a:pPr marL="0" indent="0" fontAlgn="auto">
              <a:spcAft>
                <a:spcPts val="0"/>
              </a:spcAft>
              <a:buFont typeface="Arial" pitchFamily="34" charset="0"/>
              <a:buNone/>
              <a:defRPr/>
            </a:pPr>
            <a:r>
              <a:rPr lang="en-US" sz="2800" b="1" dirty="0" err="1">
                <a:solidFill>
                  <a:srgbClr val="C00000"/>
                </a:solidFill>
                <a:latin typeface="Arial Rounded MT Bold" panose="020F0704030504030204" pitchFamily="34" charset="0"/>
                <a:ea typeface="Times New Roman" panose="02020603050405020304" pitchFamily="18" charset="0"/>
              </a:rPr>
              <a:t>Rentang</a:t>
            </a:r>
            <a:r>
              <a:rPr lang="en-US" sz="2800" b="1" dirty="0">
                <a:solidFill>
                  <a:srgbClr val="C00000"/>
                </a:solidFill>
                <a:latin typeface="Arial Rounded MT Bold" panose="020F0704030504030204" pitchFamily="34" charset="0"/>
                <a:ea typeface="Times New Roman" panose="02020603050405020304" pitchFamily="18" charset="0"/>
              </a:rPr>
              <a:t> </a:t>
            </a:r>
            <a:r>
              <a:rPr lang="en-US" sz="2800" b="1" dirty="0" err="1">
                <a:solidFill>
                  <a:srgbClr val="C00000"/>
                </a:solidFill>
                <a:latin typeface="Arial Rounded MT Bold" panose="020F0704030504030204" pitchFamily="34" charset="0"/>
                <a:ea typeface="Times New Roman" panose="02020603050405020304" pitchFamily="18" charset="0"/>
              </a:rPr>
              <a:t>Nilai</a:t>
            </a:r>
            <a:r>
              <a:rPr lang="en-US" sz="2800" b="1" dirty="0">
                <a:solidFill>
                  <a:srgbClr val="C00000"/>
                </a:solidFill>
                <a:latin typeface="Arial Rounded MT Bold" panose="020F0704030504030204" pitchFamily="34" charset="0"/>
                <a:ea typeface="Times New Roman" panose="02020603050405020304" pitchFamily="18" charset="0"/>
              </a:rPr>
              <a:t> </a:t>
            </a:r>
            <a:r>
              <a:rPr lang="en-US" sz="2800" b="1" dirty="0" err="1">
                <a:solidFill>
                  <a:srgbClr val="C00000"/>
                </a:solidFill>
                <a:latin typeface="Arial Rounded MT Bold" panose="020F0704030504030204" pitchFamily="34" charset="0"/>
                <a:ea typeface="Times New Roman" panose="02020603050405020304" pitchFamily="18" charset="0"/>
              </a:rPr>
              <a:t>Keterampilan</a:t>
            </a:r>
            <a:r>
              <a:rPr lang="id-ID" sz="2800" b="1" dirty="0">
                <a:solidFill>
                  <a:srgbClr val="C00000"/>
                </a:solidFill>
                <a:latin typeface="Arial Rounded MT Bold" panose="020F0704030504030204" pitchFamily="34" charset="0"/>
                <a:ea typeface="Times New Roman" panose="02020603050405020304" pitchFamily="18" charset="0"/>
              </a:rPr>
              <a:t> </a:t>
            </a:r>
            <a:r>
              <a:rPr lang="en-US" sz="2800" b="1" dirty="0" err="1">
                <a:solidFill>
                  <a:srgbClr val="C00000"/>
                </a:solidFill>
                <a:latin typeface="Arial Rounded MT Bold" panose="020F0704030504030204" pitchFamily="34" charset="0"/>
                <a:ea typeface="Times New Roman" panose="02020603050405020304" pitchFamily="18" charset="0"/>
              </a:rPr>
              <a:t>dan</a:t>
            </a:r>
            <a:r>
              <a:rPr lang="id-ID" sz="2800" b="1" dirty="0">
                <a:solidFill>
                  <a:srgbClr val="C00000"/>
                </a:solidFill>
                <a:latin typeface="Arial Rounded MT Bold" panose="020F0704030504030204" pitchFamily="34" charset="0"/>
                <a:ea typeface="Times New Roman" panose="02020603050405020304" pitchFamily="18" charset="0"/>
              </a:rPr>
              <a:t> </a:t>
            </a:r>
            <a:r>
              <a:rPr lang="en-US" sz="2800" b="1" dirty="0" err="1">
                <a:solidFill>
                  <a:srgbClr val="C00000"/>
                </a:solidFill>
                <a:latin typeface="Arial Rounded MT Bold" panose="020F0704030504030204" pitchFamily="34" charset="0"/>
                <a:ea typeface="Times New Roman" panose="02020603050405020304" pitchFamily="18" charset="0"/>
              </a:rPr>
              <a:t>Predikat</a:t>
            </a:r>
            <a:endParaRPr lang="en-US" sz="2800" dirty="0">
              <a:solidFill>
                <a:srgbClr val="C00000"/>
              </a:solidFill>
              <a:latin typeface="Arial Rounded MT Bold" panose="020F0704030504030204" pitchFamily="34" charset="0"/>
            </a:endParaRPr>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l="5900" t="1971" r="8263" b="3450"/>
          <a:stretch/>
        </p:blipFill>
        <p:spPr>
          <a:xfrm>
            <a:off x="197768" y="2132856"/>
            <a:ext cx="8712968" cy="3816424"/>
          </a:xfrm>
          <a:prstGeom prst="rect">
            <a:avLst/>
          </a:prstGeom>
          <a:ln>
            <a:solidFill>
              <a:schemeClr val="tx1"/>
            </a:solidFill>
          </a:ln>
        </p:spPr>
      </p:pic>
    </p:spTree>
    <p:extLst>
      <p:ext uri="{BB962C8B-B14F-4D97-AF65-F5344CB8AC3E}">
        <p14:creationId xmlns:p14="http://schemas.microsoft.com/office/powerpoint/2010/main" val="15632943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357188" y="928688"/>
            <a:ext cx="8429625" cy="5500687"/>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 name="Title 1"/>
          <p:cNvSpPr>
            <a:spLocks noGrp="1"/>
          </p:cNvSpPr>
          <p:nvPr>
            <p:ph type="title"/>
          </p:nvPr>
        </p:nvSpPr>
        <p:spPr>
          <a:xfrm>
            <a:off x="974725" y="142875"/>
            <a:ext cx="7086600" cy="639763"/>
          </a:xfrm>
          <a:solidFill>
            <a:schemeClr val="accent3">
              <a:lumMod val="60000"/>
              <a:lumOff val="40000"/>
            </a:schemeClr>
          </a:solidFill>
        </p:spPr>
        <p:txBody>
          <a:bodyPr rtlCol="0"/>
          <a:lstStyle/>
          <a:p>
            <a:pPr eaLnBrk="1" fontAlgn="auto" hangingPunct="1">
              <a:spcAft>
                <a:spcPts val="0"/>
              </a:spcAft>
              <a:defRPr/>
            </a:pPr>
            <a:r>
              <a:rPr lang="en-US" sz="2800" dirty="0">
                <a:solidFill>
                  <a:srgbClr val="C00000"/>
                </a:solidFill>
                <a:latin typeface="Arial Rounded MT Bold" pitchFamily="34" charset="0"/>
              </a:rPr>
              <a:t>CAKUPAN  MATERI</a:t>
            </a:r>
            <a:endParaRPr lang="id-ID" sz="2800" dirty="0">
              <a:solidFill>
                <a:srgbClr val="C00000"/>
              </a:solidFill>
              <a:latin typeface="Arial Rounded MT Bold" pitchFamily="34" charset="0"/>
            </a:endParaRPr>
          </a:p>
        </p:txBody>
      </p:sp>
      <p:sp>
        <p:nvSpPr>
          <p:cNvPr id="12" name="Rounded Rectangle 11"/>
          <p:cNvSpPr/>
          <p:nvPr/>
        </p:nvSpPr>
        <p:spPr>
          <a:xfrm>
            <a:off x="624762" y="5179703"/>
            <a:ext cx="1931014" cy="79481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lnSpc>
                <a:spcPts val="2000"/>
              </a:lnSpc>
              <a:spcBef>
                <a:spcPts val="0"/>
              </a:spcBef>
              <a:spcAft>
                <a:spcPts val="0"/>
              </a:spcAft>
              <a:defRPr/>
            </a:pPr>
            <a:r>
              <a:rPr lang="en-US" sz="1600" dirty="0">
                <a:latin typeface="Arial Rounded MT Bold" panose="020F0704030504030204" pitchFamily="34" charset="0"/>
              </a:rPr>
              <a:t>PENGELOLAAN NILAI KETERAMPILAN</a:t>
            </a:r>
          </a:p>
        </p:txBody>
      </p:sp>
      <p:grpSp>
        <p:nvGrpSpPr>
          <p:cNvPr id="3" name="Group 4"/>
          <p:cNvGrpSpPr>
            <a:grpSpLocks/>
          </p:cNvGrpSpPr>
          <p:nvPr/>
        </p:nvGrpSpPr>
        <p:grpSpPr bwMode="auto">
          <a:xfrm>
            <a:off x="614363" y="2838450"/>
            <a:ext cx="7918450" cy="1814513"/>
            <a:chOff x="613776" y="2838811"/>
            <a:chExt cx="7918664" cy="1814325"/>
          </a:xfrm>
        </p:grpSpPr>
        <p:sp>
          <p:nvSpPr>
            <p:cNvPr id="11" name="Rounded Rectangle 10"/>
            <p:cNvSpPr/>
            <p:nvPr/>
          </p:nvSpPr>
          <p:spPr>
            <a:xfrm>
              <a:off x="613776" y="3314923"/>
              <a:ext cx="1931014" cy="87744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US" sz="1600" dirty="0">
                  <a:latin typeface="Arial Rounded MT Bold" panose="020F0704030504030204" pitchFamily="34" charset="0"/>
                </a:rPr>
                <a:t>PENGELOLAAN NILAI PENGETAHUAN</a:t>
              </a:r>
            </a:p>
          </p:txBody>
        </p:sp>
        <p:grpSp>
          <p:nvGrpSpPr>
            <p:cNvPr id="7233" name="Group 55"/>
            <p:cNvGrpSpPr>
              <a:grpSpLocks/>
            </p:cNvGrpSpPr>
            <p:nvPr/>
          </p:nvGrpSpPr>
          <p:grpSpPr bwMode="auto">
            <a:xfrm>
              <a:off x="2555776" y="3196984"/>
              <a:ext cx="1259985" cy="1168120"/>
              <a:chOff x="2567870" y="1412776"/>
              <a:chExt cx="1259985" cy="1045254"/>
            </a:xfrm>
          </p:grpSpPr>
          <p:cxnSp>
            <p:nvCxnSpPr>
              <p:cNvPr id="57" name="Straight Connector 56"/>
              <p:cNvCxnSpPr/>
              <p:nvPr/>
            </p:nvCxnSpPr>
            <p:spPr>
              <a:xfrm>
                <a:off x="2567434" y="1917515"/>
                <a:ext cx="708044"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a:off x="3275478" y="1426065"/>
                <a:ext cx="552465"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a:xfrm flipV="1">
                <a:off x="3275478" y="1413282"/>
                <a:ext cx="0" cy="104539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0" name="Straight Connector 59"/>
              <p:cNvCxnSpPr/>
              <p:nvPr/>
            </p:nvCxnSpPr>
            <p:spPr>
              <a:xfrm>
                <a:off x="3275478" y="1917515"/>
                <a:ext cx="552465"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1" name="Straight Connector 60"/>
              <p:cNvCxnSpPr/>
              <p:nvPr/>
            </p:nvCxnSpPr>
            <p:spPr>
              <a:xfrm>
                <a:off x="3275478" y="2458678"/>
                <a:ext cx="552465" cy="0"/>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7234" name="Group 73"/>
            <p:cNvGrpSpPr>
              <a:grpSpLocks/>
            </p:cNvGrpSpPr>
            <p:nvPr/>
          </p:nvGrpSpPr>
          <p:grpSpPr bwMode="auto">
            <a:xfrm flipH="1">
              <a:off x="5650297" y="3234813"/>
              <a:ext cx="1441981" cy="1045254"/>
              <a:chOff x="2567870" y="1412776"/>
              <a:chExt cx="1259985" cy="1045254"/>
            </a:xfrm>
          </p:grpSpPr>
          <p:cxnSp>
            <p:nvCxnSpPr>
              <p:cNvPr id="75" name="Straight Connector 74"/>
              <p:cNvCxnSpPr/>
              <p:nvPr/>
            </p:nvCxnSpPr>
            <p:spPr>
              <a:xfrm>
                <a:off x="2567643" y="1916794"/>
                <a:ext cx="707459"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6" name="Straight Connector 75"/>
              <p:cNvCxnSpPr/>
              <p:nvPr/>
            </p:nvCxnSpPr>
            <p:spPr>
              <a:xfrm>
                <a:off x="3275102" y="1424720"/>
                <a:ext cx="552096"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7" name="Straight Connector 76"/>
              <p:cNvCxnSpPr/>
              <p:nvPr/>
            </p:nvCxnSpPr>
            <p:spPr>
              <a:xfrm flipV="1">
                <a:off x="3275102" y="1412021"/>
                <a:ext cx="0" cy="1046054"/>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8" name="Straight Connector 77"/>
              <p:cNvCxnSpPr/>
              <p:nvPr/>
            </p:nvCxnSpPr>
            <p:spPr>
              <a:xfrm>
                <a:off x="3275102" y="1916794"/>
                <a:ext cx="552096"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9" name="Straight Connector 78"/>
              <p:cNvCxnSpPr/>
              <p:nvPr/>
            </p:nvCxnSpPr>
            <p:spPr>
              <a:xfrm>
                <a:off x="3275102" y="2458075"/>
                <a:ext cx="552096" cy="0"/>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7235" name="Group 27"/>
            <p:cNvGrpSpPr>
              <a:grpSpLocks/>
            </p:cNvGrpSpPr>
            <p:nvPr/>
          </p:nvGrpSpPr>
          <p:grpSpPr bwMode="auto">
            <a:xfrm>
              <a:off x="3567535" y="2838811"/>
              <a:ext cx="2372618" cy="1814325"/>
              <a:chOff x="3282690" y="1111391"/>
              <a:chExt cx="2225414" cy="1957569"/>
            </a:xfrm>
          </p:grpSpPr>
          <p:sp>
            <p:nvSpPr>
              <p:cNvPr id="30" name="Rounded Rectangle 29"/>
              <p:cNvSpPr/>
              <p:nvPr/>
            </p:nvSpPr>
            <p:spPr>
              <a:xfrm>
                <a:off x="3282690" y="1799203"/>
                <a:ext cx="2225414" cy="54967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PENGOLAHAN NILAI PENGETAHUAN</a:t>
                </a:r>
              </a:p>
            </p:txBody>
          </p:sp>
          <p:sp>
            <p:nvSpPr>
              <p:cNvPr id="31" name="Rounded Rectangle 30"/>
              <p:cNvSpPr/>
              <p:nvPr/>
            </p:nvSpPr>
            <p:spPr>
              <a:xfrm>
                <a:off x="3282690" y="2431973"/>
                <a:ext cx="2225414" cy="6369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PENDESKRIPSIAN NILAI PENGETAHUAN</a:t>
                </a:r>
              </a:p>
            </p:txBody>
          </p:sp>
          <p:sp>
            <p:nvSpPr>
              <p:cNvPr id="29" name="Rounded Rectangle 28"/>
              <p:cNvSpPr/>
              <p:nvPr/>
            </p:nvSpPr>
            <p:spPr>
              <a:xfrm>
                <a:off x="3282690" y="1111391"/>
                <a:ext cx="2225414" cy="62168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PENDOKUMENTASIAN PENILAIAN PENGETAHUAN</a:t>
                </a:r>
              </a:p>
            </p:txBody>
          </p:sp>
        </p:grpSp>
        <p:sp>
          <p:nvSpPr>
            <p:cNvPr id="36" name="Rounded Rectangle 35"/>
            <p:cNvSpPr/>
            <p:nvPr/>
          </p:nvSpPr>
          <p:spPr>
            <a:xfrm>
              <a:off x="7092280" y="3462086"/>
              <a:ext cx="1440160" cy="55218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US" sz="1600" dirty="0">
                  <a:latin typeface="Arial Rounded MT Bold" panose="020F0704030504030204" pitchFamily="34" charset="0"/>
                </a:rPr>
                <a:t>PENULISAN RAPOR</a:t>
              </a:r>
            </a:p>
          </p:txBody>
        </p:sp>
      </p:grpSp>
      <p:sp>
        <p:nvSpPr>
          <p:cNvPr id="37" name="Rounded Rectangle 36"/>
          <p:cNvSpPr/>
          <p:nvPr/>
        </p:nvSpPr>
        <p:spPr>
          <a:xfrm>
            <a:off x="7092280" y="5273342"/>
            <a:ext cx="1440160" cy="55218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US" sz="1600" dirty="0">
                <a:latin typeface="Arial Rounded MT Bold" panose="020F0704030504030204" pitchFamily="34" charset="0"/>
              </a:rPr>
              <a:t>PENULISAN RAPOR</a:t>
            </a:r>
          </a:p>
        </p:txBody>
      </p:sp>
      <p:grpSp>
        <p:nvGrpSpPr>
          <p:cNvPr id="7" name="Group 61"/>
          <p:cNvGrpSpPr>
            <a:grpSpLocks/>
          </p:cNvGrpSpPr>
          <p:nvPr/>
        </p:nvGrpSpPr>
        <p:grpSpPr bwMode="auto">
          <a:xfrm>
            <a:off x="2555875" y="5070475"/>
            <a:ext cx="1260475" cy="1044575"/>
            <a:chOff x="2567870" y="1412776"/>
            <a:chExt cx="1259985" cy="1045254"/>
          </a:xfrm>
        </p:grpSpPr>
        <p:cxnSp>
          <p:nvCxnSpPr>
            <p:cNvPr id="63" name="Straight Connector 62"/>
            <p:cNvCxnSpPr/>
            <p:nvPr/>
          </p:nvCxnSpPr>
          <p:spPr>
            <a:xfrm>
              <a:off x="2567870" y="1916341"/>
              <a:ext cx="70775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4" name="Straight Connector 63"/>
            <p:cNvCxnSpPr/>
            <p:nvPr/>
          </p:nvCxnSpPr>
          <p:spPr>
            <a:xfrm>
              <a:off x="3275620" y="1425484"/>
              <a:ext cx="55223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flipV="1">
              <a:off x="3275620" y="1412776"/>
              <a:ext cx="0" cy="104525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6" name="Straight Connector 65"/>
            <p:cNvCxnSpPr/>
            <p:nvPr/>
          </p:nvCxnSpPr>
          <p:spPr>
            <a:xfrm>
              <a:off x="3275620" y="1916341"/>
              <a:ext cx="55223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7" name="Straight Connector 66"/>
            <p:cNvCxnSpPr/>
            <p:nvPr/>
          </p:nvCxnSpPr>
          <p:spPr>
            <a:xfrm>
              <a:off x="3275620" y="2458030"/>
              <a:ext cx="552235" cy="0"/>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8" name="Group 79"/>
          <p:cNvGrpSpPr>
            <a:grpSpLocks/>
          </p:cNvGrpSpPr>
          <p:nvPr/>
        </p:nvGrpSpPr>
        <p:grpSpPr bwMode="auto">
          <a:xfrm flipH="1">
            <a:off x="5649913" y="5048250"/>
            <a:ext cx="1443037" cy="1046163"/>
            <a:chOff x="2567870" y="1412776"/>
            <a:chExt cx="1259985" cy="1045254"/>
          </a:xfrm>
        </p:grpSpPr>
        <p:cxnSp>
          <p:nvCxnSpPr>
            <p:cNvPr id="81" name="Straight Connector 80"/>
            <p:cNvCxnSpPr/>
            <p:nvPr/>
          </p:nvCxnSpPr>
          <p:spPr>
            <a:xfrm>
              <a:off x="2567870" y="1917162"/>
              <a:ext cx="708308"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2" name="Straight Connector 81"/>
            <p:cNvCxnSpPr/>
            <p:nvPr/>
          </p:nvCxnSpPr>
          <p:spPr>
            <a:xfrm>
              <a:off x="3276178" y="1425465"/>
              <a:ext cx="551677"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p:nvPr/>
          </p:nvCxnSpPr>
          <p:spPr>
            <a:xfrm flipV="1">
              <a:off x="3276178" y="1412776"/>
              <a:ext cx="0" cy="104525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4" name="Straight Connector 83"/>
            <p:cNvCxnSpPr/>
            <p:nvPr/>
          </p:nvCxnSpPr>
          <p:spPr>
            <a:xfrm>
              <a:off x="3276178" y="1917162"/>
              <a:ext cx="551677"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5" name="Straight Connector 84"/>
            <p:cNvCxnSpPr/>
            <p:nvPr/>
          </p:nvCxnSpPr>
          <p:spPr>
            <a:xfrm>
              <a:off x="3276178" y="2458030"/>
              <a:ext cx="551677" cy="0"/>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9" name="Group 3"/>
          <p:cNvGrpSpPr>
            <a:grpSpLocks/>
          </p:cNvGrpSpPr>
          <p:nvPr/>
        </p:nvGrpSpPr>
        <p:grpSpPr bwMode="auto">
          <a:xfrm>
            <a:off x="636588" y="1165225"/>
            <a:ext cx="7896225" cy="1541463"/>
            <a:chOff x="636856" y="1164707"/>
            <a:chExt cx="7895584" cy="1542055"/>
          </a:xfrm>
        </p:grpSpPr>
        <p:sp>
          <p:nvSpPr>
            <p:cNvPr id="10" name="Rounded Rectangle 9"/>
            <p:cNvSpPr/>
            <p:nvPr/>
          </p:nvSpPr>
          <p:spPr>
            <a:xfrm>
              <a:off x="636856" y="1438625"/>
              <a:ext cx="1931014" cy="91025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lnSpc>
                  <a:spcPts val="2000"/>
                </a:lnSpc>
                <a:spcBef>
                  <a:spcPts val="0"/>
                </a:spcBef>
                <a:spcAft>
                  <a:spcPts val="0"/>
                </a:spcAft>
                <a:defRPr/>
              </a:pPr>
              <a:r>
                <a:rPr lang="en-US" sz="1600" dirty="0">
                  <a:latin typeface="Arial Rounded MT Bold" panose="020F0704030504030204" pitchFamily="34" charset="0"/>
                </a:rPr>
                <a:t>PENGELOLAAN NILAI  SIKAP</a:t>
              </a:r>
            </a:p>
          </p:txBody>
        </p:sp>
        <p:sp>
          <p:nvSpPr>
            <p:cNvPr id="16" name="Rounded Rectangle 15"/>
            <p:cNvSpPr/>
            <p:nvPr/>
          </p:nvSpPr>
          <p:spPr>
            <a:xfrm>
              <a:off x="7092280" y="1646004"/>
              <a:ext cx="1440160" cy="552188"/>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lnSpc>
                  <a:spcPts val="2000"/>
                </a:lnSpc>
                <a:spcBef>
                  <a:spcPts val="0"/>
                </a:spcBef>
                <a:spcAft>
                  <a:spcPts val="0"/>
                </a:spcAft>
                <a:defRPr/>
              </a:pPr>
              <a:r>
                <a:rPr lang="en-US" sz="1600" dirty="0">
                  <a:latin typeface="Arial Rounded MT Bold" panose="020F0704030504030204" pitchFamily="34" charset="0"/>
                </a:rPr>
                <a:t>PENULISAN RAPOR</a:t>
              </a:r>
            </a:p>
          </p:txBody>
        </p:sp>
        <p:grpSp>
          <p:nvGrpSpPr>
            <p:cNvPr id="7198" name="Group 54"/>
            <p:cNvGrpSpPr>
              <a:grpSpLocks/>
            </p:cNvGrpSpPr>
            <p:nvPr/>
          </p:nvGrpSpPr>
          <p:grpSpPr bwMode="auto">
            <a:xfrm>
              <a:off x="2567870" y="1412776"/>
              <a:ext cx="1259985" cy="1045254"/>
              <a:chOff x="2567870" y="1412776"/>
              <a:chExt cx="1259985" cy="1045254"/>
            </a:xfrm>
          </p:grpSpPr>
          <p:cxnSp>
            <p:nvCxnSpPr>
              <p:cNvPr id="41" name="Straight Connector 40"/>
              <p:cNvCxnSpPr/>
              <p:nvPr/>
            </p:nvCxnSpPr>
            <p:spPr>
              <a:xfrm>
                <a:off x="2567099" y="1915883"/>
                <a:ext cx="707968"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a:off x="3275067" y="1425157"/>
                <a:ext cx="552405"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flipV="1">
                <a:off x="3275067" y="1412452"/>
                <a:ext cx="0" cy="1044976"/>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a:off x="3275067" y="1915883"/>
                <a:ext cx="552405"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a:off x="3275067" y="2457428"/>
                <a:ext cx="552405" cy="0"/>
              </a:xfrm>
              <a:prstGeom prst="line">
                <a:avLst/>
              </a:prstGeom>
              <a:ln/>
            </p:spPr>
            <p:style>
              <a:lnRef idx="3">
                <a:schemeClr val="accent4"/>
              </a:lnRef>
              <a:fillRef idx="0">
                <a:schemeClr val="accent4"/>
              </a:fillRef>
              <a:effectRef idx="2">
                <a:schemeClr val="accent4"/>
              </a:effectRef>
              <a:fontRef idx="minor">
                <a:schemeClr val="tx1"/>
              </a:fontRef>
            </p:style>
          </p:cxnSp>
        </p:grpSp>
        <p:grpSp>
          <p:nvGrpSpPr>
            <p:cNvPr id="7199" name="Group 67"/>
            <p:cNvGrpSpPr>
              <a:grpSpLocks/>
            </p:cNvGrpSpPr>
            <p:nvPr/>
          </p:nvGrpSpPr>
          <p:grpSpPr bwMode="auto">
            <a:xfrm flipH="1">
              <a:off x="5650297" y="1402556"/>
              <a:ext cx="1441981" cy="1045254"/>
              <a:chOff x="2567870" y="1412776"/>
              <a:chExt cx="1259985" cy="1045254"/>
            </a:xfrm>
          </p:grpSpPr>
          <p:cxnSp>
            <p:nvCxnSpPr>
              <p:cNvPr id="69" name="Straight Connector 68"/>
              <p:cNvCxnSpPr/>
              <p:nvPr/>
            </p:nvCxnSpPr>
            <p:spPr>
              <a:xfrm>
                <a:off x="2567507" y="1916574"/>
                <a:ext cx="708769"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0" name="Straight Connector 69"/>
              <p:cNvCxnSpPr/>
              <p:nvPr/>
            </p:nvCxnSpPr>
            <p:spPr>
              <a:xfrm>
                <a:off x="3276276" y="1425848"/>
                <a:ext cx="552036"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1" name="Straight Connector 70"/>
              <p:cNvCxnSpPr/>
              <p:nvPr/>
            </p:nvCxnSpPr>
            <p:spPr>
              <a:xfrm flipV="1">
                <a:off x="3276276" y="1413143"/>
                <a:ext cx="0" cy="1044976"/>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2" name="Straight Connector 71"/>
              <p:cNvCxnSpPr/>
              <p:nvPr/>
            </p:nvCxnSpPr>
            <p:spPr>
              <a:xfrm>
                <a:off x="3276276" y="1916574"/>
                <a:ext cx="552036"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a:off x="3276276" y="2458119"/>
                <a:ext cx="552036" cy="0"/>
              </a:xfrm>
              <a:prstGeom prst="line">
                <a:avLst/>
              </a:prstGeom>
              <a:ln/>
            </p:spPr>
            <p:style>
              <a:lnRef idx="3">
                <a:schemeClr val="accent4"/>
              </a:lnRef>
              <a:fillRef idx="0">
                <a:schemeClr val="accent4"/>
              </a:fillRef>
              <a:effectRef idx="2">
                <a:schemeClr val="accent4"/>
              </a:effectRef>
              <a:fontRef idx="minor">
                <a:schemeClr val="tx1"/>
              </a:fontRef>
            </p:style>
          </p:cxnSp>
        </p:grpSp>
        <p:grpSp>
          <p:nvGrpSpPr>
            <p:cNvPr id="7200" name="Group 2"/>
            <p:cNvGrpSpPr>
              <a:grpSpLocks/>
            </p:cNvGrpSpPr>
            <p:nvPr/>
          </p:nvGrpSpPr>
          <p:grpSpPr bwMode="auto">
            <a:xfrm>
              <a:off x="3567534" y="1164707"/>
              <a:ext cx="2372618" cy="1542055"/>
              <a:chOff x="3567534" y="1164707"/>
              <a:chExt cx="2372618" cy="1542055"/>
            </a:xfrm>
          </p:grpSpPr>
          <p:sp>
            <p:nvSpPr>
              <p:cNvPr id="13" name="Rounded Rectangle 12"/>
              <p:cNvSpPr/>
              <p:nvPr/>
            </p:nvSpPr>
            <p:spPr>
              <a:xfrm>
                <a:off x="3567534" y="1164707"/>
                <a:ext cx="2372618" cy="48972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PENDOKUMENTASIAN NILAI SIKAP</a:t>
                </a:r>
              </a:p>
            </p:txBody>
          </p:sp>
          <p:sp>
            <p:nvSpPr>
              <p:cNvPr id="14" name="Rounded Rectangle 13"/>
              <p:cNvSpPr/>
              <p:nvPr/>
            </p:nvSpPr>
            <p:spPr>
              <a:xfrm>
                <a:off x="3567534" y="1706524"/>
                <a:ext cx="2372618" cy="43300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PENGOLAHAN NILAI SIKAP</a:t>
                </a:r>
              </a:p>
            </p:txBody>
          </p:sp>
          <p:sp>
            <p:nvSpPr>
              <p:cNvPr id="15" name="Rounded Rectangle 14"/>
              <p:cNvSpPr/>
              <p:nvPr/>
            </p:nvSpPr>
            <p:spPr>
              <a:xfrm>
                <a:off x="3567534" y="2204982"/>
                <a:ext cx="2372618" cy="50178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PENDESKRIPSIAN NILAI SIKAP</a:t>
                </a:r>
              </a:p>
            </p:txBody>
          </p:sp>
        </p:grpSp>
      </p:grpSp>
      <p:grpSp>
        <p:nvGrpSpPr>
          <p:cNvPr id="20" name="Group 31"/>
          <p:cNvGrpSpPr>
            <a:grpSpLocks/>
          </p:cNvGrpSpPr>
          <p:nvPr/>
        </p:nvGrpSpPr>
        <p:grpSpPr bwMode="auto">
          <a:xfrm>
            <a:off x="3567113" y="4778375"/>
            <a:ext cx="2373312" cy="1541463"/>
            <a:chOff x="3282690" y="1111391"/>
            <a:chExt cx="2225414" cy="1957569"/>
          </a:xfrm>
        </p:grpSpPr>
        <p:sp>
          <p:nvSpPr>
            <p:cNvPr id="33" name="Rounded Rectangle 32"/>
            <p:cNvSpPr/>
            <p:nvPr/>
          </p:nvSpPr>
          <p:spPr>
            <a:xfrm>
              <a:off x="3282690" y="1111391"/>
              <a:ext cx="2225414" cy="62168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PENDOKUMENTASIAN NILAIKETERAMPILAN</a:t>
              </a:r>
            </a:p>
          </p:txBody>
        </p:sp>
        <p:sp>
          <p:nvSpPr>
            <p:cNvPr id="34" name="Rounded Rectangle 33"/>
            <p:cNvSpPr/>
            <p:nvPr/>
          </p:nvSpPr>
          <p:spPr>
            <a:xfrm>
              <a:off x="3282690" y="1799203"/>
              <a:ext cx="2225414" cy="54967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PENGOLAHAN NILAI KETERAMPILAN</a:t>
              </a:r>
            </a:p>
          </p:txBody>
        </p:sp>
        <p:sp>
          <p:nvSpPr>
            <p:cNvPr id="35" name="Rounded Rectangle 34"/>
            <p:cNvSpPr/>
            <p:nvPr/>
          </p:nvSpPr>
          <p:spPr>
            <a:xfrm>
              <a:off x="3282690" y="2431973"/>
              <a:ext cx="2225414" cy="63698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lnSpc>
                  <a:spcPts val="1500"/>
                </a:lnSpc>
                <a:spcBef>
                  <a:spcPts val="0"/>
                </a:spcBef>
                <a:spcAft>
                  <a:spcPts val="0"/>
                </a:spcAft>
                <a:defRPr/>
              </a:pPr>
              <a:r>
                <a:rPr lang="en-US" sz="1400" dirty="0">
                  <a:latin typeface="Arial Rounded MT Bold" panose="020F0704030504030204" pitchFamily="34" charset="0"/>
                </a:rPr>
                <a:t>PENDESKRIPSIAN NILAI KETERAMPILAN </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4" presetClass="entr" presetSubtype="1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randombar(horizontal)">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p:cNvSpPr>
            <a:spLocks noGrp="1"/>
          </p:cNvSpPr>
          <p:nvPr>
            <p:ph idx="1"/>
          </p:nvPr>
        </p:nvSpPr>
        <p:spPr/>
        <p:txBody>
          <a:bodyPr/>
          <a:lstStyle/>
          <a:p>
            <a:pPr eaLnBrk="1" hangingPunct="1"/>
            <a:endParaRPr lang="en-US" altLang="en-US">
              <a:latin typeface="Arial Rounded MT Bold" panose="020F0704030504030204" pitchFamily="34" charset="0"/>
            </a:endParaRPr>
          </a:p>
        </p:txBody>
      </p:sp>
      <p:sp>
        <p:nvSpPr>
          <p:cNvPr id="7" name="Content Placeholder 2"/>
          <p:cNvSpPr txBox="1">
            <a:spLocks/>
          </p:cNvSpPr>
          <p:nvPr/>
        </p:nvSpPr>
        <p:spPr>
          <a:xfrm>
            <a:off x="214313" y="1052513"/>
            <a:ext cx="8715375" cy="5257800"/>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Arial" pitchFamily="34" charset="0"/>
              <a:buNone/>
              <a:defRPr/>
            </a:pPr>
            <a:r>
              <a:rPr lang="en-US" dirty="0" err="1">
                <a:latin typeface="Arial Rounded MT Bold" panose="020F0704030504030204" pitchFamily="34" charset="0"/>
              </a:rPr>
              <a:t>Nilai</a:t>
            </a:r>
            <a:r>
              <a:rPr lang="en-US" dirty="0">
                <a:latin typeface="Arial Rounded MT Bold" panose="020F0704030504030204" pitchFamily="34" charset="0"/>
              </a:rPr>
              <a:t> </a:t>
            </a:r>
            <a:r>
              <a:rPr lang="en-US" dirty="0" err="1">
                <a:latin typeface="Arial Rounded MT Bold" panose="020F0704030504030204" pitchFamily="34" charset="0"/>
              </a:rPr>
              <a:t>akhir</a:t>
            </a:r>
            <a:r>
              <a:rPr lang="en-US" dirty="0">
                <a:latin typeface="Arial Rounded MT Bold" panose="020F0704030504030204" pitchFamily="34" charset="0"/>
              </a:rPr>
              <a:t> </a:t>
            </a:r>
            <a:r>
              <a:rPr lang="en-US" dirty="0" err="1">
                <a:latin typeface="Arial Rounded MT Bold" panose="020F0704030504030204" pitchFamily="34" charset="0"/>
              </a:rPr>
              <a:t>diperoleh</a:t>
            </a:r>
            <a:r>
              <a:rPr lang="en-US" dirty="0">
                <a:latin typeface="Arial Rounded MT Bold" panose="020F0704030504030204" pitchFamily="34" charset="0"/>
              </a:rPr>
              <a:t> </a:t>
            </a:r>
            <a:r>
              <a:rPr lang="en-US" dirty="0" err="1">
                <a:latin typeface="Arial Rounded MT Bold" panose="020F0704030504030204" pitchFamily="34" charset="0"/>
              </a:rPr>
              <a:t>dengan</a:t>
            </a:r>
            <a:r>
              <a:rPr lang="en-US" dirty="0">
                <a:latin typeface="Arial Rounded MT Bold" panose="020F0704030504030204" pitchFamily="34" charset="0"/>
              </a:rPr>
              <a:t> </a:t>
            </a:r>
            <a:r>
              <a:rPr lang="en-US" dirty="0" err="1">
                <a:latin typeface="Arial Rounded MT Bold" panose="020F0704030504030204" pitchFamily="34" charset="0"/>
              </a:rPr>
              <a:t>cara</a:t>
            </a:r>
            <a:r>
              <a:rPr lang="en-US" dirty="0">
                <a:latin typeface="Arial Rounded MT Bold" panose="020F0704030504030204" pitchFamily="34" charset="0"/>
              </a:rPr>
              <a:t> </a:t>
            </a:r>
            <a:r>
              <a:rPr lang="en-US" dirty="0" err="1">
                <a:latin typeface="Arial Rounded MT Bold" panose="020F0704030504030204" pitchFamily="34" charset="0"/>
              </a:rPr>
              <a:t>sebagai</a:t>
            </a:r>
            <a:r>
              <a:rPr lang="en-US" dirty="0">
                <a:latin typeface="Arial Rounded MT Bold" panose="020F0704030504030204" pitchFamily="34" charset="0"/>
              </a:rPr>
              <a:t> </a:t>
            </a:r>
            <a:r>
              <a:rPr lang="en-US" dirty="0" err="1">
                <a:latin typeface="Arial Rounded MT Bold" panose="020F0704030504030204" pitchFamily="34" charset="0"/>
              </a:rPr>
              <a:t>berikut</a:t>
            </a:r>
            <a:r>
              <a:rPr lang="en-US" dirty="0">
                <a:latin typeface="Arial Rounded MT Bold" panose="020F0704030504030204" pitchFamily="34" charset="0"/>
              </a:rPr>
              <a:t>: </a:t>
            </a:r>
          </a:p>
          <a:p>
            <a:pPr marL="530225" indent="-530225" fontAlgn="auto">
              <a:spcAft>
                <a:spcPts val="0"/>
              </a:spcAft>
              <a:buFont typeface="+mj-lt"/>
              <a:buAutoNum type="arabicParenR"/>
              <a:defRPr/>
            </a:pPr>
            <a:r>
              <a:rPr lang="id-ID" dirty="0">
                <a:latin typeface="Arial Rounded MT Bold" panose="020F0704030504030204" pitchFamily="34" charset="0"/>
              </a:rPr>
              <a:t>Tentukan </a:t>
            </a:r>
            <a:r>
              <a:rPr lang="en-US" dirty="0" err="1">
                <a:latin typeface="Arial Rounded MT Bold" panose="020F0704030504030204" pitchFamily="34" charset="0"/>
              </a:rPr>
              <a:t>nilai</a:t>
            </a:r>
            <a:r>
              <a:rPr lang="id-ID" dirty="0">
                <a:latin typeface="Arial Rounded MT Bold" panose="020F0704030504030204" pitchFamily="34" charset="0"/>
              </a:rPr>
              <a:t> optimal (tertinggi) </a:t>
            </a:r>
            <a:r>
              <a:rPr lang="en-US" dirty="0">
                <a:latin typeface="Arial Rounded MT Bold" panose="020F0704030504030204" pitchFamily="34" charset="0"/>
              </a:rPr>
              <a:t>u</a:t>
            </a:r>
            <a:r>
              <a:rPr lang="id-ID" dirty="0">
                <a:latin typeface="Arial Rounded MT Bold" panose="020F0704030504030204" pitchFamily="34" charset="0"/>
              </a:rPr>
              <a:t>ntuk </a:t>
            </a:r>
            <a:r>
              <a:rPr lang="en-US" dirty="0" err="1">
                <a:latin typeface="Arial Rounded MT Bold" panose="020F0704030504030204" pitchFamily="34" charset="0"/>
              </a:rPr>
              <a:t>masing-masing</a:t>
            </a:r>
            <a:r>
              <a:rPr lang="en-US" dirty="0">
                <a:latin typeface="Arial Rounded MT Bold" panose="020F0704030504030204" pitchFamily="34" charset="0"/>
              </a:rPr>
              <a:t> </a:t>
            </a:r>
            <a:r>
              <a:rPr lang="id-ID" dirty="0">
                <a:latin typeface="Arial Rounded MT Bold" panose="020F0704030504030204" pitchFamily="34" charset="0"/>
              </a:rPr>
              <a:t>KD</a:t>
            </a:r>
            <a:r>
              <a:rPr lang="en-US" dirty="0">
                <a:latin typeface="Arial Rounded MT Bold" panose="020F0704030504030204" pitchFamily="34" charset="0"/>
              </a:rPr>
              <a:t>.</a:t>
            </a:r>
            <a:r>
              <a:rPr lang="id-ID" dirty="0">
                <a:latin typeface="Arial Rounded MT Bold" panose="020F0704030504030204" pitchFamily="34" charset="0"/>
              </a:rPr>
              <a:t> Untuk KD yang hanya dilakukan sekali penilaian,  hasilnya berlaku sebagai nilai optimal untuk KD tersebut. </a:t>
            </a:r>
          </a:p>
          <a:p>
            <a:pPr marL="530225" indent="-530225" fontAlgn="auto">
              <a:spcAft>
                <a:spcPts val="0"/>
              </a:spcAft>
              <a:buFont typeface="+mj-lt"/>
              <a:buAutoNum type="arabicParenR"/>
              <a:defRPr/>
            </a:pPr>
            <a:r>
              <a:rPr lang="en-US" dirty="0" err="1">
                <a:latin typeface="Arial Rounded MT Bold" panose="020F0704030504030204" pitchFamily="34" charset="0"/>
              </a:rPr>
              <a:t>Buat</a:t>
            </a:r>
            <a:r>
              <a:rPr lang="en-US" dirty="0">
                <a:latin typeface="Arial Rounded MT Bold" panose="020F0704030504030204" pitchFamily="34" charset="0"/>
              </a:rPr>
              <a:t> </a:t>
            </a:r>
            <a:r>
              <a:rPr lang="en-US" dirty="0" err="1">
                <a:latin typeface="Arial Rounded MT Bold" panose="020F0704030504030204" pitchFamily="34" charset="0"/>
              </a:rPr>
              <a:t>tabel</a:t>
            </a:r>
            <a:r>
              <a:rPr lang="en-US" dirty="0">
                <a:latin typeface="Arial Rounded MT Bold" panose="020F0704030504030204" pitchFamily="34" charset="0"/>
              </a:rPr>
              <a:t> </a:t>
            </a:r>
            <a:r>
              <a:rPr lang="en-US" dirty="0" err="1">
                <a:latin typeface="Arial Rounded MT Bold" panose="020F0704030504030204" pitchFamily="34" charset="0"/>
              </a:rPr>
              <a:t>untuk</a:t>
            </a:r>
            <a:r>
              <a:rPr lang="en-US" dirty="0">
                <a:latin typeface="Arial Rounded MT Bold" panose="020F0704030504030204" pitchFamily="34" charset="0"/>
              </a:rPr>
              <a:t> </a:t>
            </a:r>
            <a:r>
              <a:rPr lang="en-US" dirty="0" err="1">
                <a:latin typeface="Arial Rounded MT Bold" panose="020F0704030504030204" pitchFamily="34" charset="0"/>
              </a:rPr>
              <a:t>mendokumentasikan</a:t>
            </a:r>
            <a:r>
              <a:rPr lang="en-US" dirty="0">
                <a:latin typeface="Arial Rounded MT Bold" panose="020F0704030504030204" pitchFamily="34" charset="0"/>
              </a:rPr>
              <a:t> </a:t>
            </a:r>
            <a:r>
              <a:rPr lang="en-US" dirty="0" err="1">
                <a:latin typeface="Arial Rounded MT Bold" panose="020F0704030504030204" pitchFamily="34" charset="0"/>
              </a:rPr>
              <a:t>seluruh</a:t>
            </a:r>
            <a:r>
              <a:rPr lang="en-US" dirty="0">
                <a:latin typeface="Arial Rounded MT Bold" panose="020F0704030504030204" pitchFamily="34" charset="0"/>
              </a:rPr>
              <a:t> </a:t>
            </a:r>
            <a:r>
              <a:rPr lang="id-ID" dirty="0">
                <a:latin typeface="Arial Rounded MT Bold" panose="020F0704030504030204" pitchFamily="34" charset="0"/>
              </a:rPr>
              <a:t>hasil penilaian </a:t>
            </a:r>
            <a:r>
              <a:rPr lang="en-US" dirty="0">
                <a:latin typeface="Arial Rounded MT Bold" panose="020F0704030504030204" pitchFamily="34" charset="0"/>
              </a:rPr>
              <a:t>k</a:t>
            </a:r>
            <a:r>
              <a:rPr lang="id-ID" dirty="0">
                <a:latin typeface="Arial Rounded MT Bold" panose="020F0704030504030204" pitchFamily="34" charset="0"/>
              </a:rPr>
              <a:t>eterampilan selama satu semester</a:t>
            </a:r>
            <a:r>
              <a:rPr lang="en-US" dirty="0">
                <a:latin typeface="Arial Rounded MT Bold" panose="020F0704030504030204" pitchFamily="34" charset="0"/>
              </a:rPr>
              <a:t>.</a:t>
            </a:r>
          </a:p>
          <a:p>
            <a:pPr marL="530225" indent="-530225" fontAlgn="auto">
              <a:spcAft>
                <a:spcPts val="0"/>
              </a:spcAft>
              <a:buFont typeface="+mj-lt"/>
              <a:buAutoNum type="arabicParenR"/>
              <a:defRPr/>
            </a:pPr>
            <a:r>
              <a:rPr lang="en-US" dirty="0" err="1">
                <a:latin typeface="Arial Rounded MT Bold" panose="020F0704030504030204" pitchFamily="34" charset="0"/>
              </a:rPr>
              <a:t>Masukkan</a:t>
            </a:r>
            <a:r>
              <a:rPr lang="en-US" dirty="0">
                <a:latin typeface="Arial Rounded MT Bold" panose="020F0704030504030204" pitchFamily="34" charset="0"/>
              </a:rPr>
              <a:t> </a:t>
            </a:r>
            <a:r>
              <a:rPr lang="en-US" dirty="0" err="1">
                <a:latin typeface="Arial Rounded MT Bold" panose="020F0704030504030204" pitchFamily="34" charset="0"/>
              </a:rPr>
              <a:t>seluruh</a:t>
            </a:r>
            <a:r>
              <a:rPr lang="en-US" dirty="0">
                <a:latin typeface="Arial Rounded MT Bold" panose="020F0704030504030204" pitchFamily="34" charset="0"/>
              </a:rPr>
              <a:t> </a:t>
            </a:r>
            <a:r>
              <a:rPr lang="en-US" dirty="0" err="1">
                <a:latin typeface="Arial Rounded MT Bold" panose="020F0704030504030204" pitchFamily="34" charset="0"/>
              </a:rPr>
              <a:t>hasil</a:t>
            </a:r>
            <a:r>
              <a:rPr lang="en-US" dirty="0">
                <a:latin typeface="Arial Rounded MT Bold" panose="020F0704030504030204" pitchFamily="34" charset="0"/>
              </a:rPr>
              <a:t> </a:t>
            </a:r>
            <a:r>
              <a:rPr lang="en-US" dirty="0" err="1">
                <a:latin typeface="Arial Rounded MT Bold" panose="020F0704030504030204" pitchFamily="34" charset="0"/>
              </a:rPr>
              <a:t>penilaian</a:t>
            </a:r>
            <a:r>
              <a:rPr lang="en-US" dirty="0">
                <a:latin typeface="Arial Rounded MT Bold" panose="020F0704030504030204" pitchFamily="34" charset="0"/>
              </a:rPr>
              <a:t> </a:t>
            </a:r>
            <a:r>
              <a:rPr lang="en-US" dirty="0" err="1">
                <a:latin typeface="Arial Rounded MT Bold" panose="020F0704030504030204" pitchFamily="34" charset="0"/>
              </a:rPr>
              <a:t>tersebut</a:t>
            </a:r>
            <a:r>
              <a:rPr lang="en-US" dirty="0">
                <a:latin typeface="Arial Rounded MT Bold" panose="020F0704030504030204" pitchFamily="34" charset="0"/>
              </a:rPr>
              <a:t> </a:t>
            </a:r>
            <a:r>
              <a:rPr lang="en-US" dirty="0" err="1">
                <a:latin typeface="Arial Rounded MT Bold" panose="020F0704030504030204" pitchFamily="34" charset="0"/>
              </a:rPr>
              <a:t>sesuai</a:t>
            </a:r>
            <a:r>
              <a:rPr lang="en-US" dirty="0">
                <a:latin typeface="Arial Rounded MT Bold" panose="020F0704030504030204" pitchFamily="34" charset="0"/>
              </a:rPr>
              <a:t> </a:t>
            </a:r>
            <a:r>
              <a:rPr lang="en-US" dirty="0" err="1">
                <a:latin typeface="Arial Rounded MT Bold" panose="020F0704030504030204" pitchFamily="34" charset="0"/>
              </a:rPr>
              <a:t>dengan</a:t>
            </a:r>
            <a:r>
              <a:rPr lang="en-US" dirty="0">
                <a:latin typeface="Arial Rounded MT Bold" panose="020F0704030504030204" pitchFamily="34" charset="0"/>
              </a:rPr>
              <a:t> </a:t>
            </a:r>
            <a:r>
              <a:rPr lang="en-US" dirty="0" err="1">
                <a:latin typeface="Arial Rounded MT Bold" panose="020F0704030504030204" pitchFamily="34" charset="0"/>
              </a:rPr>
              <a:t>teknik</a:t>
            </a:r>
            <a:r>
              <a:rPr lang="en-US" dirty="0">
                <a:latin typeface="Arial Rounded MT Bold" panose="020F0704030504030204" pitchFamily="34" charset="0"/>
              </a:rPr>
              <a:t> yang </a:t>
            </a:r>
            <a:r>
              <a:rPr lang="en-US" dirty="0" err="1">
                <a:latin typeface="Arial Rounded MT Bold" panose="020F0704030504030204" pitchFamily="34" charset="0"/>
              </a:rPr>
              <a:t>digunakan</a:t>
            </a:r>
            <a:r>
              <a:rPr lang="en-US" dirty="0">
                <a:latin typeface="Arial Rounded MT Bold" panose="020F0704030504030204" pitchFamily="34" charset="0"/>
              </a:rPr>
              <a:t>.</a:t>
            </a:r>
          </a:p>
          <a:p>
            <a:pPr marL="530225" indent="-530225" fontAlgn="auto">
              <a:spcAft>
                <a:spcPts val="0"/>
              </a:spcAft>
              <a:buFont typeface="+mj-lt"/>
              <a:buAutoNum type="arabicParenR"/>
              <a:defRPr/>
            </a:pPr>
            <a:r>
              <a:rPr lang="id-ID" dirty="0">
                <a:latin typeface="Arial Rounded MT Bold" panose="020F0704030504030204" pitchFamily="34" charset="0"/>
              </a:rPr>
              <a:t>Hitung jumlah nilai optimal dari seluruh KD untuk mendapatkan jumlah skor yang diperoleh.</a:t>
            </a:r>
          </a:p>
          <a:p>
            <a:pPr marL="530225" indent="-530225" fontAlgn="auto">
              <a:spcAft>
                <a:spcPts val="0"/>
              </a:spcAft>
              <a:buFont typeface="Arial" pitchFamily="34" charset="0"/>
              <a:buNone/>
              <a:defRPr/>
            </a:pPr>
            <a:endParaRPr lang="id-ID" dirty="0">
              <a:latin typeface="Arial Rounded MT Bold" panose="020F0704030504030204" pitchFamily="34" charset="0"/>
            </a:endParaRPr>
          </a:p>
          <a:p>
            <a:pPr marL="457200" indent="-457200" fontAlgn="auto">
              <a:spcAft>
                <a:spcPts val="0"/>
              </a:spcAft>
              <a:buFont typeface="Arial" pitchFamily="34" charset="0"/>
              <a:buNone/>
              <a:defRPr/>
            </a:pPr>
            <a:endParaRPr lang="en-US" dirty="0">
              <a:latin typeface="Arial Rounded MT Bold" panose="020F0704030504030204" pitchFamily="34" charset="0"/>
            </a:endParaRPr>
          </a:p>
          <a:p>
            <a:pPr marL="457200" indent="-457200" fontAlgn="auto">
              <a:spcAft>
                <a:spcPts val="0"/>
              </a:spcAft>
              <a:buFont typeface="+mj-lt"/>
              <a:buAutoNum type="alphaLcPeriod"/>
              <a:defRPr/>
            </a:pPr>
            <a:endParaRPr lang="en-US" dirty="0">
              <a:latin typeface="Arial Rounded MT Bold" panose="020F0704030504030204" pitchFamily="34" charset="0"/>
            </a:endParaRPr>
          </a:p>
          <a:p>
            <a:pPr marL="457200" indent="-457200" fontAlgn="auto">
              <a:spcAft>
                <a:spcPts val="0"/>
              </a:spcAft>
              <a:buFont typeface="+mj-lt"/>
              <a:buAutoNum type="alphaLcPeriod"/>
              <a:defRPr/>
            </a:pPr>
            <a:endParaRPr lang="en-US" dirty="0">
              <a:latin typeface="Arial Rounded MT Bold" panose="020F0704030504030204" pitchFamily="34" charset="0"/>
            </a:endParaRPr>
          </a:p>
        </p:txBody>
      </p:sp>
      <p:sp>
        <p:nvSpPr>
          <p:cNvPr id="4"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id-ID" sz="2800" dirty="0">
                <a:solidFill>
                  <a:srgbClr val="C00000"/>
                </a:solidFill>
                <a:latin typeface="Arial Rounded MT Bold" pitchFamily="34" charset="0"/>
              </a:rPr>
              <a:t>PENGOLAHAN  NILAI KETRAMPILAN</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id-ID" sz="2800" dirty="0">
                <a:solidFill>
                  <a:srgbClr val="C00000"/>
                </a:solidFill>
                <a:latin typeface="Arial Rounded MT Bold" pitchFamily="34" charset="0"/>
              </a:rPr>
              <a:t>PENGOLAHAN  NILAI KETRAMPILAN</a:t>
            </a:r>
          </a:p>
        </p:txBody>
      </p:sp>
      <p:sp>
        <p:nvSpPr>
          <p:cNvPr id="40963" name="Content Placeholder 5"/>
          <p:cNvSpPr>
            <a:spLocks noGrp="1"/>
          </p:cNvSpPr>
          <p:nvPr>
            <p:ph idx="1"/>
          </p:nvPr>
        </p:nvSpPr>
        <p:spPr/>
        <p:txBody>
          <a:bodyPr/>
          <a:lstStyle/>
          <a:p>
            <a:pPr eaLnBrk="1" hangingPunct="1"/>
            <a:endParaRPr lang="en-US" altLang="en-US"/>
          </a:p>
        </p:txBody>
      </p:sp>
      <p:sp>
        <p:nvSpPr>
          <p:cNvPr id="7" name="Content Placeholder 2"/>
          <p:cNvSpPr txBox="1">
            <a:spLocks/>
          </p:cNvSpPr>
          <p:nvPr/>
        </p:nvSpPr>
        <p:spPr>
          <a:xfrm>
            <a:off x="428625" y="981075"/>
            <a:ext cx="8596313" cy="5530850"/>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lvl="1" indent="0" fontAlgn="auto">
              <a:spcBef>
                <a:spcPts val="0"/>
              </a:spcBef>
              <a:spcAft>
                <a:spcPts val="0"/>
              </a:spcAft>
              <a:buFont typeface="Arial" pitchFamily="34" charset="0"/>
              <a:buNone/>
              <a:defRPr/>
            </a:pPr>
            <a:endParaRPr lang="en-US" dirty="0">
              <a:latin typeface="Arial Rounded MT Bold" panose="020F0704030504030204" pitchFamily="34" charset="0"/>
            </a:endParaRPr>
          </a:p>
          <a:p>
            <a:pPr marL="804863" lvl="1" indent="-573088" fontAlgn="auto">
              <a:spcBef>
                <a:spcPts val="0"/>
              </a:spcBef>
              <a:spcAft>
                <a:spcPts val="0"/>
              </a:spcAft>
              <a:buFont typeface="Arial" pitchFamily="34" charset="0"/>
              <a:buNone/>
              <a:defRPr/>
            </a:pPr>
            <a:r>
              <a:rPr lang="id-ID" sz="2400" dirty="0">
                <a:latin typeface="Arial Rounded MT Bold" panose="020F0704030504030204" pitchFamily="34" charset="0"/>
              </a:rPr>
              <a:t>            </a:t>
            </a:r>
            <a:r>
              <a:rPr lang="id-ID" dirty="0">
                <a:latin typeface="Arial Black" pitchFamily="34" charset="0"/>
              </a:rPr>
              <a:t> </a:t>
            </a:r>
            <a:r>
              <a:rPr lang="id-ID" sz="2400" dirty="0">
                <a:latin typeface="Arial Black" pitchFamily="34" charset="0"/>
              </a:rPr>
              <a:t>RERATA  OPTIMUM  BERDASARKAN </a:t>
            </a:r>
          </a:p>
          <a:p>
            <a:pPr algn="ctr">
              <a:buFont typeface="Arial" pitchFamily="34" charset="0"/>
              <a:buNone/>
              <a:defRPr/>
            </a:pPr>
            <a:r>
              <a:rPr lang="id-ID" dirty="0">
                <a:latin typeface="Arial Black" pitchFamily="34" charset="0"/>
              </a:rPr>
              <a:t>TEHNIK PENILAIAN  DAN  KD</a:t>
            </a:r>
          </a:p>
          <a:p>
            <a:pPr>
              <a:buFont typeface="Arial" pitchFamily="34" charset="0"/>
              <a:buNone/>
              <a:defRPr/>
            </a:pPr>
            <a:r>
              <a:rPr lang="id-ID" dirty="0" smtClean="0">
                <a:latin typeface="Arial Black" pitchFamily="34" charset="0"/>
              </a:rPr>
              <a:t>Maksudnya:</a:t>
            </a:r>
            <a:endParaRPr lang="id-ID" dirty="0">
              <a:latin typeface="Arial Black" pitchFamily="34" charset="0"/>
            </a:endParaRPr>
          </a:p>
          <a:p>
            <a:pPr>
              <a:buFont typeface="Arial" pitchFamily="34" charset="0"/>
              <a:buNone/>
              <a:defRPr/>
            </a:pPr>
            <a:r>
              <a:rPr lang="id-ID" dirty="0">
                <a:latin typeface="Arial Black" pitchFamily="34" charset="0"/>
              </a:rPr>
              <a:t>1.   Apabila   1   KD  dinilai  dengan tehnik yang </a:t>
            </a:r>
          </a:p>
          <a:p>
            <a:pPr>
              <a:buFont typeface="Arial" pitchFamily="34" charset="0"/>
              <a:buNone/>
              <a:defRPr/>
            </a:pPr>
            <a:r>
              <a:rPr lang="id-ID" dirty="0">
                <a:latin typeface="Arial Black" pitchFamily="34" charset="0"/>
              </a:rPr>
              <a:t>      </a:t>
            </a:r>
            <a:r>
              <a:rPr lang="id-ID" dirty="0" smtClean="0">
                <a:latin typeface="Arial Black" pitchFamily="34" charset="0"/>
              </a:rPr>
              <a:t>berbeda, </a:t>
            </a:r>
            <a:r>
              <a:rPr lang="id-ID" dirty="0">
                <a:latin typeface="Arial Black" pitchFamily="34" charset="0"/>
              </a:rPr>
              <a:t>cara  pengolahan  dengan   rerata  </a:t>
            </a:r>
          </a:p>
          <a:p>
            <a:pPr>
              <a:buFont typeface="Arial" pitchFamily="34" charset="0"/>
              <a:buNone/>
              <a:defRPr/>
            </a:pPr>
            <a:r>
              <a:rPr lang="id-ID" dirty="0">
                <a:latin typeface="Arial Black" pitchFamily="34" charset="0"/>
              </a:rPr>
              <a:t>      (dirata-rata ).</a:t>
            </a:r>
          </a:p>
          <a:p>
            <a:pPr>
              <a:buFont typeface="Arial" pitchFamily="34" charset="0"/>
              <a:buNone/>
              <a:defRPr/>
            </a:pPr>
            <a:r>
              <a:rPr lang="id-ID" dirty="0">
                <a:latin typeface="Arial Black" pitchFamily="34" charset="0"/>
              </a:rPr>
              <a:t>2.   Apabila   1   KD  dinilai  dengan  tehnik  yang </a:t>
            </a:r>
          </a:p>
          <a:p>
            <a:pPr>
              <a:buFont typeface="Arial" pitchFamily="34" charset="0"/>
              <a:buNone/>
              <a:defRPr/>
            </a:pPr>
            <a:r>
              <a:rPr lang="id-ID" dirty="0">
                <a:latin typeface="Arial Black" pitchFamily="34" charset="0"/>
              </a:rPr>
              <a:t>      sama   beberapa </a:t>
            </a:r>
            <a:r>
              <a:rPr lang="id-ID" dirty="0" smtClean="0">
                <a:latin typeface="Arial Black" pitchFamily="34" charset="0"/>
              </a:rPr>
              <a:t>kali,  </a:t>
            </a:r>
            <a:r>
              <a:rPr lang="id-ID" dirty="0">
                <a:latin typeface="Arial Black" pitchFamily="34" charset="0"/>
              </a:rPr>
              <a:t>cara  pengolahan  </a:t>
            </a:r>
          </a:p>
          <a:p>
            <a:pPr>
              <a:buFont typeface="Arial" pitchFamily="34" charset="0"/>
              <a:buNone/>
              <a:defRPr/>
            </a:pPr>
            <a:r>
              <a:rPr lang="id-ID" dirty="0">
                <a:latin typeface="Arial Black" pitchFamily="34" charset="0"/>
              </a:rPr>
              <a:t>      dengan  diambil nilai yang </a:t>
            </a:r>
            <a:r>
              <a:rPr lang="id-ID" dirty="0" smtClean="0">
                <a:latin typeface="Arial Black" pitchFamily="34" charset="0"/>
              </a:rPr>
              <a:t>tertinggi</a:t>
            </a:r>
            <a:r>
              <a:rPr lang="en-US" dirty="0" smtClean="0">
                <a:latin typeface="Arial Black" pitchFamily="34" charset="0"/>
              </a:rPr>
              <a:t>.</a:t>
            </a:r>
            <a:endParaRPr lang="id-ID" dirty="0">
              <a:latin typeface="Arial Black" pitchFamily="34" charset="0"/>
            </a:endParaRPr>
          </a:p>
          <a:p>
            <a:pPr>
              <a:buFont typeface="Arial" pitchFamily="34" charset="0"/>
              <a:buNone/>
              <a:defRPr/>
            </a:pPr>
            <a:r>
              <a:rPr lang="id-ID" dirty="0">
                <a:latin typeface="Arial Black" pitchFamily="34" charset="0"/>
              </a:rPr>
              <a:t>3.   Nilai  Akhir  ( NA )  semua  nilai  dirata rata</a:t>
            </a:r>
          </a:p>
          <a:p>
            <a:pPr>
              <a:buFont typeface="Arial" pitchFamily="34" charset="0"/>
              <a:buNone/>
              <a:defRPr/>
            </a:pPr>
            <a:r>
              <a:rPr lang="id-ID" dirty="0">
                <a:latin typeface="Arial Black" pitchFamily="34" charset="0"/>
              </a:rPr>
              <a:t>4.   Tehnik  </a:t>
            </a:r>
            <a:r>
              <a:rPr lang="id-ID" dirty="0" smtClean="0">
                <a:latin typeface="Arial Black" pitchFamily="34" charset="0"/>
              </a:rPr>
              <a:t>portofolio, </a:t>
            </a:r>
            <a:r>
              <a:rPr lang="id-ID" dirty="0">
                <a:latin typeface="Arial Black" pitchFamily="34" charset="0"/>
              </a:rPr>
              <a:t>membantu konfirmasi  </a:t>
            </a:r>
          </a:p>
          <a:p>
            <a:pPr>
              <a:buFont typeface="Arial" pitchFamily="34" charset="0"/>
              <a:buNone/>
              <a:defRPr/>
            </a:pPr>
            <a:r>
              <a:rPr lang="id-ID" dirty="0">
                <a:latin typeface="Arial Black" pitchFamily="34" charset="0"/>
              </a:rPr>
              <a:t>      dalam mendeskripsikan  </a:t>
            </a:r>
            <a:r>
              <a:rPr lang="id-ID" dirty="0" smtClean="0">
                <a:latin typeface="Arial Black" pitchFamily="34" charset="0"/>
              </a:rPr>
              <a:t>nilai.</a:t>
            </a:r>
            <a:endParaRPr lang="id-ID" dirty="0">
              <a:latin typeface="Arial Black" pitchFamily="34" charset="0"/>
            </a:endParaRPr>
          </a:p>
          <a:p>
            <a:pPr marL="804863" lvl="1" indent="-573088" fontAlgn="auto">
              <a:spcBef>
                <a:spcPts val="0"/>
              </a:spcBef>
              <a:spcAft>
                <a:spcPts val="0"/>
              </a:spcAft>
              <a:buFont typeface="Arial" pitchFamily="34" charset="0"/>
              <a:buNone/>
              <a:defRPr/>
            </a:pPr>
            <a:endParaRPr lang="en-US" sz="2400" dirty="0">
              <a:latin typeface="Arial Rounded MT Bold" panose="020F0704030504030204" pitchFamily="34" charset="0"/>
            </a:endParaRPr>
          </a:p>
          <a:p>
            <a:pPr marL="804863" lvl="1" indent="-573088" fontAlgn="auto">
              <a:spcBef>
                <a:spcPts val="0"/>
              </a:spcBef>
              <a:spcAft>
                <a:spcPts val="0"/>
              </a:spcAft>
              <a:buFont typeface="+mj-lt"/>
              <a:buAutoNum type="arabicParenR"/>
              <a:defRPr/>
            </a:pPr>
            <a:endParaRPr lang="en-US" sz="2400" dirty="0">
              <a:latin typeface="Arial Rounded MT Bold" panose="020F0704030504030204" pitchFamily="34"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274638"/>
            <a:ext cx="7224712" cy="796925"/>
          </a:xfrm>
          <a:solidFill>
            <a:schemeClr val="accent3">
              <a:lumMod val="60000"/>
              <a:lumOff val="40000"/>
            </a:schemeClr>
          </a:solidFill>
        </p:spPr>
        <p:txBody>
          <a:bodyPr rtlCol="0">
            <a:normAutofit fontScale="90000"/>
          </a:bodyPr>
          <a:lstStyle/>
          <a:p>
            <a:pPr eaLnBrk="1" fontAlgn="auto" hangingPunct="1">
              <a:spcAft>
                <a:spcPts val="0"/>
              </a:spcAft>
              <a:defRPr/>
            </a:pPr>
            <a:r>
              <a:rPr lang="en-US" dirty="0" err="1">
                <a:solidFill>
                  <a:srgbClr val="C00000"/>
                </a:solidFill>
                <a:latin typeface="Arial Rounded MT Bold" panose="020F0704030504030204" pitchFamily="34" charset="0"/>
                <a:ea typeface="Calibri" panose="020F0502020204030204" pitchFamily="34" charset="0"/>
              </a:rPr>
              <a:t>Penulisan</a:t>
            </a:r>
            <a:r>
              <a:rPr lang="en-US" dirty="0">
                <a:solidFill>
                  <a:srgbClr val="C00000"/>
                </a:solidFill>
                <a:latin typeface="Arial Rounded MT Bold" panose="020F0704030504030204" pitchFamily="34" charset="0"/>
                <a:ea typeface="Calibri" panose="020F0502020204030204" pitchFamily="34" charset="0"/>
              </a:rPr>
              <a:t> </a:t>
            </a:r>
            <a:r>
              <a:rPr lang="id-ID" dirty="0">
                <a:solidFill>
                  <a:srgbClr val="C00000"/>
                </a:solidFill>
                <a:latin typeface="Arial Rounded MT Bold" panose="020F0704030504030204" pitchFamily="34" charset="0"/>
                <a:ea typeface="Calibri" panose="020F0502020204030204" pitchFamily="34" charset="0"/>
              </a:rPr>
              <a:t> deskripsi</a:t>
            </a:r>
            <a:r>
              <a:rPr lang="en-US" dirty="0">
                <a:solidFill>
                  <a:srgbClr val="C00000"/>
                </a:solidFill>
                <a:latin typeface="Arial Rounded MT Bold" panose="020F0704030504030204" pitchFamily="34" charset="0"/>
                <a:ea typeface="Calibri" panose="020F0502020204030204" pitchFamily="34" charset="0"/>
              </a:rPr>
              <a:t> </a:t>
            </a:r>
            <a:r>
              <a:rPr lang="id-ID" dirty="0">
                <a:solidFill>
                  <a:srgbClr val="C00000"/>
                </a:solidFill>
                <a:latin typeface="Arial Rounded MT Bold" panose="020F0704030504030204" pitchFamily="34" charset="0"/>
                <a:ea typeface="Calibri" panose="020F0502020204030204" pitchFamily="34" charset="0"/>
              </a:rPr>
              <a:t> Nilai  Ketrampilan</a:t>
            </a:r>
            <a:endParaRPr lang="id-ID" dirty="0">
              <a:solidFill>
                <a:srgbClr val="C00000"/>
              </a:solidFill>
              <a:latin typeface="Arial Rounded MT Bold" pitchFamily="34" charset="0"/>
            </a:endParaRPr>
          </a:p>
        </p:txBody>
      </p:sp>
      <p:sp>
        <p:nvSpPr>
          <p:cNvPr id="7" name="Content Placeholder 2"/>
          <p:cNvSpPr txBox="1">
            <a:spLocks/>
          </p:cNvSpPr>
          <p:nvPr/>
        </p:nvSpPr>
        <p:spPr>
          <a:xfrm>
            <a:off x="285750" y="1428751"/>
            <a:ext cx="8572500" cy="4808562"/>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Bef>
                <a:spcPts val="0"/>
              </a:spcBef>
              <a:spcAft>
                <a:spcPts val="0"/>
              </a:spcAft>
              <a:buNone/>
              <a:defRPr/>
            </a:pPr>
            <a:endParaRPr lang="id-ID" dirty="0">
              <a:latin typeface="Arial Rounded MT Bold" panose="020F0704030504030204" pitchFamily="34" charset="0"/>
              <a:ea typeface="Calibri" panose="020F0502020204030204" pitchFamily="34" charset="0"/>
            </a:endParaRPr>
          </a:p>
          <a:p>
            <a:pPr marL="0" indent="0" algn="just" fontAlgn="auto">
              <a:spcBef>
                <a:spcPts val="0"/>
              </a:spcBef>
              <a:spcAft>
                <a:spcPts val="0"/>
              </a:spcAft>
              <a:buFont typeface="Arial" pitchFamily="34" charset="0"/>
              <a:buNone/>
              <a:defRPr/>
            </a:pPr>
            <a:r>
              <a:rPr lang="es-UY" dirty="0" err="1" smtClean="0">
                <a:latin typeface="Arial Rounded MT Bold" panose="020F0704030504030204" pitchFamily="34" charset="0"/>
                <a:ea typeface="Calibri" panose="020F0502020204030204" pitchFamily="34" charset="0"/>
              </a:rPr>
              <a:t>Deskripsi</a:t>
            </a:r>
            <a:r>
              <a:rPr lang="es-UY" dirty="0" smtClean="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keterampilan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ditulis</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kalimat</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bersifat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memotivasi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nilai-nilai</a:t>
            </a:r>
            <a:r>
              <a:rPr lang="id-ID" dirty="0">
                <a:latin typeface="Arial Rounded MT Bold" panose="020F0704030504030204" pitchFamily="34" charset="0"/>
                <a:ea typeface="Calibri" panose="020F0502020204030204" pitchFamily="34" charset="0"/>
              </a:rPr>
              <a:t> ketrampilan secara </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berturut-turut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dari</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sangat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terampil</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terampil</a:t>
            </a:r>
            <a:r>
              <a:rPr lang="es-UY" dirty="0">
                <a:latin typeface="Arial Rounded MT Bold" panose="020F0704030504030204" pitchFamily="34" charset="0"/>
                <a:ea typeface="Calibri" panose="020F0502020204030204" pitchFamily="34" charset="0"/>
              </a:rPr>
              <a:t>, dan yang </a:t>
            </a:r>
            <a:r>
              <a:rPr lang="es-UY" dirty="0" err="1">
                <a:latin typeface="Arial Rounded MT Bold" panose="020F0704030504030204" pitchFamily="34" charset="0"/>
                <a:ea typeface="Calibri" panose="020F0502020204030204" pitchFamily="34" charset="0"/>
              </a:rPr>
              <a:t>mulai</a:t>
            </a:r>
            <a:r>
              <a:rPr lang="es-UY" dirty="0">
                <a:latin typeface="Arial Rounded MT Bold" panose="020F0704030504030204" pitchFamily="34" charset="0"/>
                <a:ea typeface="Calibri" panose="020F0502020204030204" pitchFamily="34" charset="0"/>
              </a:rPr>
              <a:t> </a:t>
            </a:r>
            <a:r>
              <a:rPr lang="es-UY" dirty="0" err="1" smtClean="0">
                <a:latin typeface="Arial Rounded MT Bold" panose="020F0704030504030204" pitchFamily="34" charset="0"/>
                <a:ea typeface="Calibri" panose="020F0502020204030204" pitchFamily="34" charset="0"/>
              </a:rPr>
              <a:t>terampil</a:t>
            </a:r>
            <a:r>
              <a:rPr lang="es-UY" dirty="0" smtClean="0">
                <a:latin typeface="Arial Rounded MT Bold" panose="020F0704030504030204" pitchFamily="34" charset="0"/>
                <a:ea typeface="Calibri" panose="020F0502020204030204" pitchFamily="34" charset="0"/>
              </a:rPr>
              <a:t>.</a:t>
            </a: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buFont typeface="Arial" pitchFamily="34" charset="0"/>
              <a:buNone/>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es-UY" dirty="0">
              <a:latin typeface="Arial Rounded MT Bold" panose="020F0704030504030204" pitchFamily="34" charset="0"/>
              <a:ea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85813" y="357188"/>
            <a:ext cx="7358062" cy="1000125"/>
          </a:xfrm>
          <a:prstGeom prst="rect">
            <a:avLst/>
          </a:prstGeom>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id-ID" sz="2800" b="1" dirty="0">
                <a:latin typeface="Arial Rounded MT Bold" pitchFamily="34" charset="0"/>
                <a:ea typeface="Times New Roman" panose="02020603050405020304" pitchFamily="18" charset="0"/>
              </a:rPr>
              <a:t>         </a:t>
            </a:r>
            <a:r>
              <a:rPr lang="id-ID" sz="2800" b="1" dirty="0">
                <a:solidFill>
                  <a:srgbClr val="C00000"/>
                </a:solidFill>
                <a:latin typeface="Arial Rounded MT Bold" pitchFamily="34" charset="0"/>
                <a:ea typeface="Times New Roman" panose="02020603050405020304" pitchFamily="18" charset="0"/>
              </a:rPr>
              <a:t>CONTOH  DESKRIPSI  NILAI  KETRAMPILAN</a:t>
            </a:r>
            <a:endParaRPr lang="en-US" sz="2800" dirty="0">
              <a:solidFill>
                <a:srgbClr val="C00000"/>
              </a:solidFill>
              <a:latin typeface="Arial Rounded MT Bold" pitchFamily="34" charset="0"/>
            </a:endParaRPr>
          </a:p>
        </p:txBody>
      </p:sp>
      <p:sp>
        <p:nvSpPr>
          <p:cNvPr id="43011" name="Content Placeholder 3"/>
          <p:cNvSpPr>
            <a:spLocks noGrp="1"/>
          </p:cNvSpPr>
          <p:nvPr>
            <p:ph idx="1"/>
          </p:nvPr>
        </p:nvSpPr>
        <p:spPr>
          <a:xfrm>
            <a:off x="457200" y="1571625"/>
            <a:ext cx="8229600" cy="4752975"/>
          </a:xfrm>
        </p:spPr>
        <p:txBody>
          <a:bodyPr/>
          <a:lstStyle/>
          <a:p>
            <a:pPr>
              <a:buFont typeface="Arial" panose="020B0604020202020204" pitchFamily="34" charset="0"/>
              <a:buNone/>
            </a:pPr>
            <a:r>
              <a:rPr lang="id-ID" altLang="en-US" dirty="0"/>
              <a:t>     </a:t>
            </a:r>
          </a:p>
          <a:p>
            <a:pPr>
              <a:buFont typeface="Arial" panose="020B0604020202020204" pitchFamily="34" charset="0"/>
              <a:buNone/>
            </a:pPr>
            <a:endParaRPr lang="id-ID" altLang="en-US" dirty="0"/>
          </a:p>
          <a:p>
            <a:pPr>
              <a:buFont typeface="Arial" panose="020B0604020202020204" pitchFamily="34" charset="0"/>
              <a:buNone/>
            </a:pPr>
            <a:r>
              <a:rPr lang="id-ID" altLang="en-US" dirty="0"/>
              <a:t>     </a:t>
            </a:r>
            <a:r>
              <a:rPr lang="id-ID" altLang="en-US" dirty="0">
                <a:latin typeface="Arial Rounded MT Bold" panose="020F0704030504030204" pitchFamily="34" charset="0"/>
              </a:rPr>
              <a:t>Sangat trampil </a:t>
            </a:r>
            <a:r>
              <a:rPr lang="en-US" altLang="en-US" dirty="0" err="1" smtClean="0">
                <a:latin typeface="Arial Rounded MT Bold" panose="020F0704030504030204" pitchFamily="34" charset="0"/>
              </a:rPr>
              <a:t>dalam</a:t>
            </a:r>
            <a:r>
              <a:rPr lang="en-US" altLang="en-US" dirty="0" smtClean="0">
                <a:latin typeface="Arial Rounded MT Bold" panose="020F0704030504030204" pitchFamily="34" charset="0"/>
              </a:rPr>
              <a:t> ...</a:t>
            </a:r>
            <a:r>
              <a:rPr lang="id-ID" altLang="en-US" dirty="0" smtClean="0">
                <a:latin typeface="Arial Rounded MT Bold" panose="020F0704030504030204" pitchFamily="34" charset="0"/>
              </a:rPr>
              <a:t> </a:t>
            </a:r>
            <a:r>
              <a:rPr lang="id-ID" altLang="en-US" dirty="0">
                <a:latin typeface="Arial Rounded MT Bold" panose="020F0704030504030204" pitchFamily="34" charset="0"/>
              </a:rPr>
              <a:t>(disi sesuai  KD dari KI 4) </a:t>
            </a:r>
            <a:r>
              <a:rPr lang="id-ID" altLang="en-US" dirty="0" smtClean="0">
                <a:latin typeface="Arial Rounded MT Bold" panose="020F0704030504030204" pitchFamily="34" charset="0"/>
              </a:rPr>
              <a:t>............., </a:t>
            </a:r>
            <a:r>
              <a:rPr lang="id-ID" altLang="en-US" dirty="0">
                <a:latin typeface="Arial Rounded MT Bold" panose="020F0704030504030204" pitchFamily="34" charset="0"/>
              </a:rPr>
              <a:t>trampil  (diisi sesuai KD dari KI 4) ............. dan  mulai  trampil  ( diisi sesuai KD dari KI 4) </a:t>
            </a:r>
            <a:r>
              <a:rPr lang="id-ID" altLang="en-US" dirty="0" smtClean="0">
                <a:latin typeface="Arial Rounded MT Bold" panose="020F0704030504030204" pitchFamily="34" charset="0"/>
              </a:rPr>
              <a:t>..............</a:t>
            </a:r>
            <a:endParaRPr lang="id-ID" altLang="en-US" dirty="0">
              <a:latin typeface="Arial Rounded MT Bold" panose="020F0704030504030204" pitchFamily="34"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ChangeArrowheads="1"/>
          </p:cNvSpPr>
          <p:nvPr/>
        </p:nvSpPr>
        <p:spPr bwMode="auto">
          <a:xfrm>
            <a:off x="6096000" y="6381750"/>
            <a:ext cx="611188" cy="4762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a:p>
        </p:txBody>
      </p:sp>
      <p:sp>
        <p:nvSpPr>
          <p:cNvPr id="44035" name="Rectangle 10"/>
          <p:cNvSpPr>
            <a:spLocks noChangeArrowheads="1"/>
          </p:cNvSpPr>
          <p:nvPr/>
        </p:nvSpPr>
        <p:spPr bwMode="auto">
          <a:xfrm>
            <a:off x="6096000" y="6381750"/>
            <a:ext cx="611188" cy="4762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a:p>
        </p:txBody>
      </p:sp>
      <p:sp>
        <p:nvSpPr>
          <p:cNvPr id="8" name="Rectangle 3"/>
          <p:cNvSpPr/>
          <p:nvPr/>
        </p:nvSpPr>
        <p:spPr>
          <a:xfrm>
            <a:off x="0" y="2641600"/>
            <a:ext cx="9144000" cy="1644650"/>
          </a:xfrm>
          <a:prstGeom prst="rect">
            <a:avLst/>
          </a:prstGeom>
          <a:solidFill>
            <a:schemeClr val="accent3">
              <a:lumMod val="60000"/>
              <a:lumOff val="40000"/>
            </a:schemeClr>
          </a:solidFill>
          <a:ln>
            <a:noFill/>
            <a:prstDash val="solid"/>
          </a:ln>
        </p:spPr>
        <p:txBody>
          <a:bodyPr anchor="ctr" anchorCtr="1"/>
          <a:lstStyle/>
          <a:p>
            <a:pPr algn="ctr" eaLnBrk="1" fontAlgn="auto" hangingPunct="1">
              <a:spcBef>
                <a:spcPts val="0"/>
              </a:spcBef>
              <a:spcAft>
                <a:spcPts val="0"/>
              </a:spcAft>
              <a:defRPr/>
            </a:pPr>
            <a:r>
              <a:rPr lang="id-ID" sz="4800" b="1" dirty="0">
                <a:solidFill>
                  <a:srgbClr val="376092"/>
                </a:solidFill>
                <a:latin typeface="Arial Rounded MT Bold" pitchFamily="34" charset="0"/>
                <a:cs typeface="+mn-cs"/>
              </a:rPr>
              <a:t>Pelaporan  Hasil Belajar </a:t>
            </a:r>
          </a:p>
          <a:p>
            <a:pPr algn="ctr" eaLnBrk="1" fontAlgn="auto" hangingPunct="1">
              <a:spcBef>
                <a:spcPts val="0"/>
              </a:spcBef>
              <a:spcAft>
                <a:spcPts val="0"/>
              </a:spcAft>
              <a:defRPr/>
            </a:pPr>
            <a:endParaRPr lang="id-ID" sz="4800" b="1" dirty="0">
              <a:solidFill>
                <a:srgbClr val="376092"/>
              </a:solidFill>
              <a:latin typeface="Arial Rounded MT Bold" pitchFamily="34" charset="0"/>
              <a:cs typeface="+mn-cs"/>
            </a:endParaRPr>
          </a:p>
        </p:txBody>
      </p:sp>
      <p:sp>
        <p:nvSpPr>
          <p:cNvPr id="11" name="Rounded Rectangle 10"/>
          <p:cNvSpPr/>
          <p:nvPr/>
        </p:nvSpPr>
        <p:spPr bwMode="auto">
          <a:xfrm>
            <a:off x="457200" y="6477000"/>
            <a:ext cx="2590800" cy="304800"/>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r>
              <a:rPr lang="en-US" sz="1100" i="1" dirty="0" err="1">
                <a:latin typeface="Arial" charset="0"/>
                <a:cs typeface="+mn-cs"/>
              </a:rPr>
              <a:t>Penilaian</a:t>
            </a:r>
            <a:r>
              <a:rPr lang="en-US" sz="1100" i="1" dirty="0">
                <a:latin typeface="Arial" charset="0"/>
                <a:cs typeface="+mn-cs"/>
              </a:rPr>
              <a:t> </a:t>
            </a:r>
            <a:r>
              <a:rPr lang="en-US" sz="1100" i="1" dirty="0" err="1">
                <a:latin typeface="Arial" charset="0"/>
                <a:cs typeface="+mn-cs"/>
              </a:rPr>
              <a:t>Proses</a:t>
            </a:r>
            <a:r>
              <a:rPr lang="en-US" sz="1100" i="1" dirty="0">
                <a:latin typeface="Arial" charset="0"/>
                <a:cs typeface="+mn-cs"/>
              </a:rPr>
              <a:t> </a:t>
            </a:r>
            <a:r>
              <a:rPr lang="en-US" sz="1100" i="1" dirty="0" err="1">
                <a:latin typeface="Arial" charset="0"/>
                <a:cs typeface="+mn-cs"/>
              </a:rPr>
              <a:t>dan</a:t>
            </a:r>
            <a:r>
              <a:rPr lang="en-US" sz="1100" i="1" dirty="0">
                <a:latin typeface="Arial" charset="0"/>
                <a:cs typeface="+mn-cs"/>
              </a:rPr>
              <a:t> </a:t>
            </a:r>
            <a:r>
              <a:rPr lang="en-US" sz="1100" i="1" dirty="0" err="1">
                <a:latin typeface="Arial" charset="0"/>
                <a:cs typeface="+mn-cs"/>
              </a:rPr>
              <a:t>Hasil</a:t>
            </a:r>
            <a:r>
              <a:rPr lang="en-US" sz="1100" i="1" dirty="0">
                <a:latin typeface="Arial" charset="0"/>
                <a:cs typeface="+mn-cs"/>
              </a:rPr>
              <a:t> </a:t>
            </a:r>
            <a:r>
              <a:rPr lang="en-US" sz="1100" i="1" dirty="0" err="1">
                <a:latin typeface="Arial" charset="0"/>
                <a:cs typeface="+mn-cs"/>
              </a:rPr>
              <a:t>Belajar</a:t>
            </a:r>
            <a:endParaRPr lang="en-US" sz="1100" i="1" dirty="0">
              <a:latin typeface="Arial" charset="0"/>
              <a:cs typeface="+mn-cs"/>
            </a:endParaRPr>
          </a:p>
        </p:txBody>
      </p:sp>
      <p:pic>
        <p:nvPicPr>
          <p:cNvPr id="44039" name="Picture 2" descr="http://ibnufajar75.files.wordpress.com/2013/05/kurikulum-baru.jpg"/>
          <p:cNvPicPr>
            <a:picLocks noChangeAspect="1" noChangeArrowheads="1"/>
          </p:cNvPicPr>
          <p:nvPr/>
        </p:nvPicPr>
        <p:blipFill>
          <a:blip r:embed="rId3">
            <a:clrChange>
              <a:clrFrom>
                <a:srgbClr val="EDEFEC"/>
              </a:clrFrom>
              <a:clrTo>
                <a:srgbClr val="EDEFEC">
                  <a:alpha val="0"/>
                </a:srgbClr>
              </a:clrTo>
            </a:clrChange>
            <a:extLst>
              <a:ext uri="{28A0092B-C50C-407E-A947-70E740481C1C}">
                <a14:useLocalDpi xmlns:a14="http://schemas.microsoft.com/office/drawing/2010/main" val="0"/>
              </a:ext>
            </a:extLst>
          </a:blip>
          <a:srcRect/>
          <a:stretch>
            <a:fillRect/>
          </a:stretch>
        </p:blipFill>
        <p:spPr bwMode="auto">
          <a:xfrm>
            <a:off x="8305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2" descr="http://t1.gstatic.com/images?q=tbn:ANd9GcRvc3czLbQt6DqLgQZTv8s_t3OdlXd0QpNtT-1c1cDNbmxxGcwEcNGPLrM">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2125" y="6429375"/>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a:spLocks noChangeArrowheads="1"/>
          </p:cNvSpPr>
          <p:nvPr/>
        </p:nvSpPr>
        <p:spPr bwMode="auto">
          <a:xfrm>
            <a:off x="3962400" y="1524000"/>
            <a:ext cx="865188" cy="868363"/>
          </a:xfrm>
          <a:custGeom>
            <a:avLst/>
            <a:gdLst>
              <a:gd name="T0" fmla="*/ 432620 w 865186"/>
              <a:gd name="T1" fmla="*/ 0 h 867646"/>
              <a:gd name="T2" fmla="*/ 865240 w 865186"/>
              <a:gd name="T3" fmla="*/ 443603 h 867646"/>
              <a:gd name="T4" fmla="*/ 432620 w 865186"/>
              <a:gd name="T5" fmla="*/ 887209 h 867646"/>
              <a:gd name="T6" fmla="*/ 0 w 865186"/>
              <a:gd name="T7" fmla="*/ 443603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ln>
            <a:headEnd/>
            <a:tailEnd/>
          </a:ln>
          <a:extLst>
            <a:ext uri="{909E8E84-426E-40DD-AFC4-6F175D3DCCD1}">
              <a14:hiddenFill xmlns:a14="http://schemas.microsoft.com/office/drawing/2010/main">
                <a:solidFill>
                  <a:srgbClr val="FFFFFF"/>
                </a:solidFill>
              </a14:hiddenFill>
            </a:ext>
          </a:extLst>
        </p:spPr>
        <p:style>
          <a:lnRef idx="0">
            <a:schemeClr val="accent2"/>
          </a:lnRef>
          <a:fillRef idx="3">
            <a:schemeClr val="accent2"/>
          </a:fillRef>
          <a:effectRef idx="3">
            <a:schemeClr val="accent2"/>
          </a:effectRef>
          <a:fontRef idx="minor">
            <a:schemeClr val="lt1"/>
          </a:fontRef>
        </p:style>
        <p:txBody>
          <a:bodyPr anchor="ctr" anchorCtr="1"/>
          <a:lstStyle/>
          <a:p>
            <a:r>
              <a:rPr lang="en-US" sz="6000" dirty="0">
                <a:latin typeface="Bernard MT Condensed" panose="02050806060905020404" pitchFamily="18" charset="0"/>
              </a:rPr>
              <a:t>4</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id-ID" sz="2800" dirty="0">
                <a:solidFill>
                  <a:srgbClr val="C00000"/>
                </a:solidFill>
                <a:latin typeface="Arial Rounded MT Bold" pitchFamily="34" charset="0"/>
              </a:rPr>
              <a:t>TUGAS    4</a:t>
            </a:r>
          </a:p>
        </p:txBody>
      </p:sp>
      <p:sp>
        <p:nvSpPr>
          <p:cNvPr id="46083" name="Content Placeholder 5"/>
          <p:cNvSpPr>
            <a:spLocks noGrp="1"/>
          </p:cNvSpPr>
          <p:nvPr>
            <p:ph idx="1"/>
          </p:nvPr>
        </p:nvSpPr>
        <p:spPr/>
        <p:txBody>
          <a:bodyPr/>
          <a:lstStyle/>
          <a:p>
            <a:pPr eaLnBrk="1" hangingPunct="1"/>
            <a:endParaRPr lang="en-US" altLang="en-US"/>
          </a:p>
        </p:txBody>
      </p:sp>
      <p:sp>
        <p:nvSpPr>
          <p:cNvPr id="7" name="Content Placeholder 2"/>
          <p:cNvSpPr txBox="1">
            <a:spLocks/>
          </p:cNvSpPr>
          <p:nvPr/>
        </p:nvSpPr>
        <p:spPr>
          <a:xfrm>
            <a:off x="273843" y="1161579"/>
            <a:ext cx="8596313" cy="5163021"/>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lvl="1" indent="0" fontAlgn="auto">
              <a:spcBef>
                <a:spcPts val="0"/>
              </a:spcBef>
              <a:spcAft>
                <a:spcPts val="0"/>
              </a:spcAft>
              <a:buFont typeface="Arial" pitchFamily="34" charset="0"/>
              <a:buNone/>
              <a:defRPr/>
            </a:pPr>
            <a:endParaRPr lang="en-US" dirty="0">
              <a:latin typeface="Arial Rounded MT Bold" panose="020F0704030504030204" pitchFamily="34" charset="0"/>
            </a:endParaRPr>
          </a:p>
          <a:p>
            <a:pPr marL="804863" lvl="1" indent="-573088" fontAlgn="auto">
              <a:spcBef>
                <a:spcPts val="0"/>
              </a:spcBef>
              <a:spcAft>
                <a:spcPts val="0"/>
              </a:spcAft>
              <a:buFont typeface="Arial" pitchFamily="34" charset="0"/>
              <a:buNone/>
              <a:defRPr/>
            </a:pPr>
            <a:endParaRPr lang="en-US" sz="2400" dirty="0">
              <a:latin typeface="Arial Rounded MT Bold" panose="020F0704030504030204" pitchFamily="34" charset="0"/>
            </a:endParaRPr>
          </a:p>
          <a:p>
            <a:pPr marL="265113" lvl="1" indent="-33338" fontAlgn="auto">
              <a:spcBef>
                <a:spcPts val="0"/>
              </a:spcBef>
              <a:spcAft>
                <a:spcPts val="0"/>
              </a:spcAft>
              <a:buFont typeface="Arial" pitchFamily="34" charset="0"/>
              <a:buNone/>
              <a:defRPr/>
            </a:pPr>
            <a:endParaRPr lang="id-ID" sz="2400" dirty="0">
              <a:latin typeface="Arial Rounded MT Bold" panose="020F0704030504030204" pitchFamily="34" charset="0"/>
            </a:endParaRPr>
          </a:p>
          <a:p>
            <a:pPr marL="265113" lvl="1" indent="-33338" fontAlgn="auto">
              <a:spcBef>
                <a:spcPts val="0"/>
              </a:spcBef>
              <a:spcAft>
                <a:spcPts val="0"/>
              </a:spcAft>
              <a:buFont typeface="Arial" pitchFamily="34" charset="0"/>
              <a:buNone/>
              <a:defRPr/>
            </a:pPr>
            <a:endParaRPr lang="id-ID" sz="2400" dirty="0">
              <a:latin typeface="Arial Rounded MT Bold" panose="020F0704030504030204" pitchFamily="34" charset="0"/>
            </a:endParaRPr>
          </a:p>
          <a:p>
            <a:pPr marL="265113" lvl="1" indent="-33338" fontAlgn="auto">
              <a:spcBef>
                <a:spcPts val="0"/>
              </a:spcBef>
              <a:spcAft>
                <a:spcPts val="0"/>
              </a:spcAft>
              <a:buFont typeface="Arial" pitchFamily="34" charset="0"/>
              <a:buNone/>
              <a:defRPr/>
            </a:pPr>
            <a:endParaRPr lang="en-US" sz="2400" dirty="0">
              <a:latin typeface="Arial Rounded MT Bold" panose="020F0704030504030204" pitchFamily="34" charset="0"/>
            </a:endParaRPr>
          </a:p>
          <a:p>
            <a:pPr marL="265113" lvl="1" indent="-33338" fontAlgn="auto">
              <a:spcBef>
                <a:spcPts val="0"/>
              </a:spcBef>
              <a:spcAft>
                <a:spcPts val="0"/>
              </a:spcAft>
              <a:buFont typeface="Arial" pitchFamily="34" charset="0"/>
              <a:buNone/>
              <a:defRPr/>
            </a:pPr>
            <a:r>
              <a:rPr lang="en-US" sz="2400" dirty="0" smtClean="0">
                <a:latin typeface="Arial Rounded MT Bold" panose="020F0704030504030204" pitchFamily="34" charset="0"/>
              </a:rPr>
              <a:t>K</a:t>
            </a:r>
            <a:r>
              <a:rPr lang="id-ID" sz="2400" dirty="0" smtClean="0">
                <a:latin typeface="Arial Rounded MT Bold" panose="020F0704030504030204" pitchFamily="34" charset="0"/>
              </a:rPr>
              <a:t>erjakan </a:t>
            </a:r>
            <a:r>
              <a:rPr lang="id-ID" sz="2400" dirty="0">
                <a:latin typeface="Arial Rounded MT Bold" panose="020F0704030504030204" pitchFamily="34" charset="0"/>
                <a:hlinkClick r:id="rId2" action="ppaction://hlinkfile"/>
              </a:rPr>
              <a:t>LK 2.4.2</a:t>
            </a:r>
            <a:r>
              <a:rPr lang="en-US" sz="2400" dirty="0">
                <a:latin typeface="Arial Rounded MT Bold" panose="020F0704030504030204" pitchFamily="34" charset="0"/>
                <a:hlinkClick r:id="rId2" action="ppaction://hlinkfile"/>
              </a:rPr>
              <a:t>!</a:t>
            </a:r>
            <a:endParaRPr lang="en-US" sz="2400" dirty="0">
              <a:latin typeface="Arial Rounded MT Bold" panose="020F0704030504030204" pitchFamily="34"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dirty="0" err="1">
                <a:solidFill>
                  <a:srgbClr val="C00000"/>
                </a:solidFill>
                <a:latin typeface="Arial Rounded MT Bold" panose="020F0704030504030204" pitchFamily="34" charset="0"/>
                <a:ea typeface="Calibri" panose="020F0502020204030204" pitchFamily="34" charset="0"/>
              </a:rPr>
              <a:t>Penulisan</a:t>
            </a:r>
            <a:r>
              <a:rPr lang="en-US" dirty="0">
                <a:solidFill>
                  <a:srgbClr val="C00000"/>
                </a:solidFill>
                <a:latin typeface="Arial Rounded MT Bold" panose="020F0704030504030204" pitchFamily="34" charset="0"/>
                <a:ea typeface="Calibri" panose="020F0502020204030204" pitchFamily="34" charset="0"/>
              </a:rPr>
              <a:t> </a:t>
            </a:r>
            <a:r>
              <a:rPr lang="en-US" dirty="0" err="1">
                <a:solidFill>
                  <a:srgbClr val="C00000"/>
                </a:solidFill>
                <a:latin typeface="Arial Rounded MT Bold" panose="020F0704030504030204" pitchFamily="34" charset="0"/>
                <a:ea typeface="Calibri" panose="020F0502020204030204" pitchFamily="34" charset="0"/>
              </a:rPr>
              <a:t>Nilai</a:t>
            </a:r>
            <a:r>
              <a:rPr lang="en-US" dirty="0">
                <a:solidFill>
                  <a:srgbClr val="C00000"/>
                </a:solidFill>
                <a:latin typeface="Arial Rounded MT Bold" panose="020F0704030504030204" pitchFamily="34" charset="0"/>
                <a:ea typeface="Calibri" panose="020F0502020204030204" pitchFamily="34" charset="0"/>
              </a:rPr>
              <a:t> </a:t>
            </a:r>
            <a:r>
              <a:rPr lang="id-ID" dirty="0">
                <a:solidFill>
                  <a:srgbClr val="C00000"/>
                </a:solidFill>
                <a:latin typeface="Arial Rounded MT Bold" panose="020F0704030504030204" pitchFamily="34" charset="0"/>
                <a:ea typeface="Calibri" panose="020F0502020204030204" pitchFamily="34" charset="0"/>
              </a:rPr>
              <a:t> pada  Rapor</a:t>
            </a:r>
            <a:endParaRPr lang="id-ID" dirty="0">
              <a:solidFill>
                <a:srgbClr val="C00000"/>
              </a:solidFill>
              <a:latin typeface="Arial Rounded MT Bold" pitchFamily="34" charset="0"/>
            </a:endParaRPr>
          </a:p>
        </p:txBody>
      </p:sp>
      <p:sp>
        <p:nvSpPr>
          <p:cNvPr id="47107" name="Content Placeholder 5"/>
          <p:cNvSpPr>
            <a:spLocks noGrp="1"/>
          </p:cNvSpPr>
          <p:nvPr>
            <p:ph idx="1"/>
          </p:nvPr>
        </p:nvSpPr>
        <p:spPr/>
        <p:txBody>
          <a:bodyPr/>
          <a:lstStyle/>
          <a:p>
            <a:pPr eaLnBrk="1" hangingPunct="1"/>
            <a:endParaRPr lang="en-US" altLang="en-US"/>
          </a:p>
        </p:txBody>
      </p:sp>
      <p:sp>
        <p:nvSpPr>
          <p:cNvPr id="7" name="Content Placeholder 2"/>
          <p:cNvSpPr txBox="1">
            <a:spLocks/>
          </p:cNvSpPr>
          <p:nvPr/>
        </p:nvSpPr>
        <p:spPr>
          <a:xfrm>
            <a:off x="428625" y="981075"/>
            <a:ext cx="8596313" cy="5530850"/>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sikap</a:t>
            </a:r>
            <a:r>
              <a:rPr lang="es-UY" dirty="0">
                <a:latin typeface="Arial Rounded MT Bold" panose="020F0704030504030204" pitchFamily="34" charset="0"/>
                <a:ea typeface="Calibri" panose="020F0502020204030204" pitchFamily="34" charset="0"/>
              </a:rPr>
              <a:t> pada </a:t>
            </a:r>
            <a:r>
              <a:rPr lang="id-ID" dirty="0">
                <a:latin typeface="Arial Rounded MT Bold" panose="020F0704030504030204" pitchFamily="34" charset="0"/>
                <a:ea typeface="Calibri" panose="020F0502020204030204" pitchFamily="34" charset="0"/>
              </a:rPr>
              <a:t> rapor </a:t>
            </a:r>
            <a:r>
              <a:rPr lang="es-UY" dirty="0" err="1">
                <a:latin typeface="Arial Rounded MT Bold" panose="020F0704030504030204" pitchFamily="34" charset="0"/>
                <a:ea typeface="Calibri" panose="020F0502020204030204" pitchFamily="34" charset="0"/>
              </a:rPr>
              <a:t>dinyatakan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predikat</a:t>
            </a:r>
            <a:r>
              <a:rPr lang="es-UY" dirty="0">
                <a:latin typeface="Arial Rounded MT Bold" panose="020F0704030504030204" pitchFamily="34" charset="0"/>
                <a:ea typeface="Calibri" panose="020F0502020204030204" pitchFamily="34" charset="0"/>
              </a:rPr>
              <a:t> dan </a:t>
            </a:r>
            <a:r>
              <a:rPr lang="es-UY" dirty="0" err="1">
                <a:latin typeface="Arial Rounded MT Bold" panose="020F0704030504030204" pitchFamily="34" charset="0"/>
                <a:ea typeface="Calibri" panose="020F0502020204030204" pitchFamily="34" charset="0"/>
              </a:rPr>
              <a:t>deskripsi</a:t>
            </a:r>
            <a:r>
              <a:rPr lang="es-UY" dirty="0">
                <a:latin typeface="Arial Rounded MT Bold" panose="020F0704030504030204" pitchFamily="34" charset="0"/>
                <a:ea typeface="Calibri" panose="020F0502020204030204" pitchFamily="34" charset="0"/>
              </a:rPr>
              <a:t>.</a:t>
            </a: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id-ID" dirty="0">
                <a:latin typeface="Arial Rounded MT Bold" panose="020F0704030504030204" pitchFamily="34" charset="0"/>
                <a:ea typeface="Calibri" panose="020F0502020204030204" pitchFamily="34" charset="0"/>
              </a:rPr>
              <a:t> pengetahuan</a:t>
            </a:r>
            <a:r>
              <a:rPr lang="es-UY" dirty="0">
                <a:latin typeface="Arial Rounded MT Bold" panose="020F0704030504030204" pitchFamily="34" charset="0"/>
                <a:ea typeface="Calibri" panose="020F0502020204030204" pitchFamily="34" charset="0"/>
              </a:rPr>
              <a:t> pada </a:t>
            </a:r>
            <a:r>
              <a:rPr lang="es-UY" dirty="0" err="1">
                <a:latin typeface="Arial Rounded MT Bold" panose="020F0704030504030204" pitchFamily="34" charset="0"/>
                <a:ea typeface="Calibri" panose="020F0502020204030204" pitchFamily="34" charset="0"/>
              </a:rPr>
              <a:t>rapor</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dinyatakan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id-ID" dirty="0">
                <a:latin typeface="Arial Rounded MT Bold" panose="020F0704030504030204" pitchFamily="34" charset="0"/>
                <a:ea typeface="Calibri" panose="020F0502020204030204" pitchFamily="34" charset="0"/>
              </a:rPr>
              <a:t> </a:t>
            </a:r>
            <a:r>
              <a:rPr lang="en-US" dirty="0" err="1">
                <a:latin typeface="Arial Rounded MT Bold" panose="020F0704030504030204" pitchFamily="34" charset="0"/>
                <a:ea typeface="Calibri" panose="020F0502020204030204" pitchFamily="34" charset="0"/>
              </a:rPr>
              <a:t>angka</a:t>
            </a:r>
            <a:r>
              <a:rPr lang="en-US" dirty="0">
                <a:latin typeface="Arial Rounded MT Bold" panose="020F0704030504030204" pitchFamily="34" charset="0"/>
                <a:ea typeface="Calibri" panose="020F0502020204030204" pitchFamily="34" charset="0"/>
              </a:rPr>
              <a:t>, </a:t>
            </a:r>
            <a:r>
              <a:rPr lang="id-ID" dirty="0">
                <a:latin typeface="Arial Rounded MT Bold" panose="020F0704030504030204" pitchFamily="34" charset="0"/>
                <a:ea typeface="Calibri" panose="020F0502020204030204" pitchFamily="34" charset="0"/>
              </a:rPr>
              <a:t>predikat dan </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deskripsi</a:t>
            </a:r>
            <a:r>
              <a:rPr lang="es-UY" dirty="0">
                <a:latin typeface="Arial Rounded MT Bold" panose="020F0704030504030204" pitchFamily="34" charset="0"/>
                <a:ea typeface="Calibri" panose="020F0502020204030204" pitchFamily="34" charset="0"/>
              </a:rPr>
              <a:t>.</a:t>
            </a: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id-ID" dirty="0">
                <a:latin typeface="Arial Rounded MT Bold" panose="020F0704030504030204" pitchFamily="34" charset="0"/>
                <a:ea typeface="Calibri" panose="020F0502020204030204" pitchFamily="34" charset="0"/>
              </a:rPr>
              <a:t> ket</a:t>
            </a:r>
            <a:r>
              <a:rPr lang="en-US" dirty="0">
                <a:latin typeface="Arial Rounded MT Bold" panose="020F0704030504030204" pitchFamily="34" charset="0"/>
                <a:ea typeface="Calibri" panose="020F0502020204030204" pitchFamily="34" charset="0"/>
              </a:rPr>
              <a:t>e</a:t>
            </a:r>
            <a:r>
              <a:rPr lang="id-ID" dirty="0">
                <a:latin typeface="Arial Rounded MT Bold" panose="020F0704030504030204" pitchFamily="34" charset="0"/>
                <a:ea typeface="Calibri" panose="020F0502020204030204" pitchFamily="34" charset="0"/>
              </a:rPr>
              <a:t>rampilan</a:t>
            </a:r>
            <a:r>
              <a:rPr lang="es-UY" dirty="0">
                <a:latin typeface="Arial Rounded MT Bold" panose="020F0704030504030204" pitchFamily="34" charset="0"/>
                <a:ea typeface="Calibri" panose="020F0502020204030204" pitchFamily="34" charset="0"/>
              </a:rPr>
              <a:t> pada </a:t>
            </a:r>
            <a:r>
              <a:rPr lang="es-UY" dirty="0" err="1">
                <a:latin typeface="Arial Rounded MT Bold" panose="020F0704030504030204" pitchFamily="34" charset="0"/>
                <a:ea typeface="Calibri" panose="020F0502020204030204" pitchFamily="34" charset="0"/>
              </a:rPr>
              <a:t>rapor</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dinyatakan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id-ID" dirty="0">
                <a:latin typeface="Arial Rounded MT Bold" panose="020F0704030504030204" pitchFamily="34" charset="0"/>
                <a:ea typeface="Calibri" panose="020F0502020204030204" pitchFamily="34" charset="0"/>
              </a:rPr>
              <a:t> </a:t>
            </a:r>
            <a:r>
              <a:rPr lang="en-US" dirty="0" err="1">
                <a:latin typeface="Arial Rounded MT Bold" panose="020F0704030504030204" pitchFamily="34" charset="0"/>
                <a:ea typeface="Calibri" panose="020F0502020204030204" pitchFamily="34" charset="0"/>
              </a:rPr>
              <a:t>angka</a:t>
            </a:r>
            <a:r>
              <a:rPr lang="en-US" dirty="0">
                <a:latin typeface="Arial Rounded MT Bold" panose="020F0704030504030204" pitchFamily="34" charset="0"/>
                <a:ea typeface="Calibri" panose="020F0502020204030204" pitchFamily="34" charset="0"/>
              </a:rPr>
              <a:t>, </a:t>
            </a:r>
            <a:r>
              <a:rPr lang="id-ID" dirty="0">
                <a:latin typeface="Arial Rounded MT Bold" panose="020F0704030504030204" pitchFamily="34" charset="0"/>
                <a:ea typeface="Calibri" panose="020F0502020204030204" pitchFamily="34" charset="0"/>
              </a:rPr>
              <a:t>predikat dan </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deskripsi</a:t>
            </a:r>
            <a:r>
              <a:rPr lang="es-UY" dirty="0">
                <a:latin typeface="Arial Rounded MT Bold" panose="020F0704030504030204" pitchFamily="34" charset="0"/>
                <a:ea typeface="Calibri" panose="020F0502020204030204" pitchFamily="34" charset="0"/>
              </a:rPr>
              <a:t>.</a:t>
            </a: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es-UY"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es-UY" dirty="0">
              <a:latin typeface="Arial Rounded MT Bold" panose="020F0704030504030204" pitchFamily="34" charset="0"/>
              <a:ea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sz="2800" dirty="0" err="1">
                <a:solidFill>
                  <a:srgbClr val="C00000"/>
                </a:solidFill>
                <a:latin typeface="Arial Rounded MT Bold" panose="020F0704030504030204" pitchFamily="34" charset="0"/>
                <a:ea typeface="Calibri" panose="020F0502020204030204" pitchFamily="34" charset="0"/>
              </a:rPr>
              <a:t>Penulisan</a:t>
            </a:r>
            <a:r>
              <a:rPr lang="en-US" sz="2800" dirty="0">
                <a:solidFill>
                  <a:srgbClr val="C00000"/>
                </a:solidFill>
                <a:latin typeface="Arial Rounded MT Bold" panose="020F0704030504030204" pitchFamily="34" charset="0"/>
                <a:ea typeface="Calibri" panose="020F0502020204030204" pitchFamily="34" charset="0"/>
              </a:rPr>
              <a:t> </a:t>
            </a:r>
            <a:r>
              <a:rPr lang="id-ID" sz="2800" dirty="0">
                <a:solidFill>
                  <a:srgbClr val="C00000"/>
                </a:solidFill>
                <a:latin typeface="Arial Rounded MT Bold" panose="020F0704030504030204" pitchFamily="34" charset="0"/>
                <a:ea typeface="Calibri" panose="020F0502020204030204" pitchFamily="34" charset="0"/>
              </a:rPr>
              <a:t> deskripsi</a:t>
            </a:r>
            <a:r>
              <a:rPr lang="en-US" sz="2800" dirty="0">
                <a:solidFill>
                  <a:srgbClr val="C00000"/>
                </a:solidFill>
                <a:latin typeface="Arial Rounded MT Bold" panose="020F0704030504030204" pitchFamily="34" charset="0"/>
                <a:ea typeface="Calibri" panose="020F0502020204030204" pitchFamily="34" charset="0"/>
              </a:rPr>
              <a:t> </a:t>
            </a:r>
            <a:r>
              <a:rPr lang="id-ID" sz="2800" dirty="0">
                <a:solidFill>
                  <a:srgbClr val="C00000"/>
                </a:solidFill>
                <a:latin typeface="Arial Rounded MT Bold" panose="020F0704030504030204" pitchFamily="34" charset="0"/>
                <a:ea typeface="Calibri" panose="020F0502020204030204" pitchFamily="34" charset="0"/>
              </a:rPr>
              <a:t> pada  Rapor</a:t>
            </a:r>
            <a:endParaRPr lang="id-ID" sz="2800" dirty="0">
              <a:solidFill>
                <a:srgbClr val="C00000"/>
              </a:solidFill>
              <a:latin typeface="Arial Rounded MT Bold" pitchFamily="34" charset="0"/>
            </a:endParaRPr>
          </a:p>
        </p:txBody>
      </p:sp>
      <p:sp>
        <p:nvSpPr>
          <p:cNvPr id="48131" name="Content Placeholder 5"/>
          <p:cNvSpPr>
            <a:spLocks noGrp="1"/>
          </p:cNvSpPr>
          <p:nvPr>
            <p:ph idx="1"/>
          </p:nvPr>
        </p:nvSpPr>
        <p:spPr/>
        <p:txBody>
          <a:bodyPr/>
          <a:lstStyle/>
          <a:p>
            <a:pPr eaLnBrk="1" hangingPunct="1"/>
            <a:endParaRPr lang="en-US" altLang="en-US"/>
          </a:p>
        </p:txBody>
      </p:sp>
      <p:sp>
        <p:nvSpPr>
          <p:cNvPr id="7" name="Content Placeholder 2"/>
          <p:cNvSpPr txBox="1">
            <a:spLocks/>
          </p:cNvSpPr>
          <p:nvPr/>
        </p:nvSpPr>
        <p:spPr>
          <a:xfrm>
            <a:off x="285750" y="981075"/>
            <a:ext cx="8739188" cy="5519738"/>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0"/>
              </a:spcBef>
              <a:spcAft>
                <a:spcPts val="0"/>
              </a:spcAft>
              <a:defRPr/>
            </a:pPr>
            <a:r>
              <a:rPr lang="es-UY" dirty="0" err="1" smtClean="0">
                <a:latin typeface="Arial Rounded MT Bold" panose="020F0704030504030204" pitchFamily="34" charset="0"/>
                <a:ea typeface="Calibri" panose="020F0502020204030204" pitchFamily="34" charset="0"/>
              </a:rPr>
              <a:t>Deskripsi</a:t>
            </a:r>
            <a:r>
              <a:rPr lang="es-UY" dirty="0" smtClean="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sikap</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ditulis</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kalimat</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bersifat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memotivasi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nilai-nilai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sikap</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berturut-turut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dari</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sangat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dan yang </a:t>
            </a:r>
            <a:r>
              <a:rPr lang="es-UY" dirty="0" err="1">
                <a:latin typeface="Arial Rounded MT Bold" panose="020F0704030504030204" pitchFamily="34" charset="0"/>
                <a:ea typeface="Calibri" panose="020F0502020204030204" pitchFamily="34" charset="0"/>
              </a:rPr>
              <a:t>mulai</a:t>
            </a:r>
            <a:r>
              <a:rPr lang="es-UY" dirty="0">
                <a:latin typeface="Arial Rounded MT Bold" panose="020F0704030504030204" pitchFamily="34" charset="0"/>
                <a:ea typeface="Calibri" panose="020F0502020204030204" pitchFamily="34" charset="0"/>
              </a:rPr>
              <a:t>/</a:t>
            </a:r>
            <a:r>
              <a:rPr lang="es-UY" dirty="0" err="1">
                <a:latin typeface="Arial Rounded MT Bold" panose="020F0704030504030204" pitchFamily="34" charset="0"/>
                <a:ea typeface="Calibri" panose="020F0502020204030204" pitchFamily="34" charset="0"/>
              </a:rPr>
              <a:t>sedang</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berkembang</a:t>
            </a:r>
            <a:r>
              <a:rPr lang="id-ID" dirty="0">
                <a:latin typeface="Arial Rounded MT Bold" panose="020F0704030504030204" pitchFamily="34" charset="0"/>
                <a:ea typeface="Calibri" panose="020F0502020204030204" pitchFamily="34" charset="0"/>
              </a:rPr>
              <a:t> pada ....................</a:t>
            </a: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r>
              <a:rPr lang="es-UY" dirty="0" err="1" smtClean="0">
                <a:latin typeface="Arial Rounded MT Bold" panose="020F0704030504030204" pitchFamily="34" charset="0"/>
                <a:ea typeface="Calibri" panose="020F0502020204030204" pitchFamily="34" charset="0"/>
              </a:rPr>
              <a:t>Deskripsi</a:t>
            </a:r>
            <a:r>
              <a:rPr lang="es-UY" dirty="0" smtClean="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id-ID" dirty="0">
                <a:latin typeface="Arial Rounded MT Bold" panose="020F0704030504030204" pitchFamily="34" charset="0"/>
                <a:ea typeface="Calibri" panose="020F0502020204030204" pitchFamily="34" charset="0"/>
              </a:rPr>
              <a:t>pengetahuan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ditulis</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kalimat</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bersifat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memotivasi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nilai-nilai</a:t>
            </a:r>
            <a:r>
              <a:rPr lang="id-ID" dirty="0">
                <a:latin typeface="Arial Rounded MT Bold" panose="020F0704030504030204" pitchFamily="34" charset="0"/>
                <a:ea typeface="Calibri" panose="020F0502020204030204" pitchFamily="34" charset="0"/>
              </a:rPr>
              <a:t> pengetahuan secara </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berturut-turut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dari</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sangat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dan yang </a:t>
            </a:r>
            <a:r>
              <a:rPr lang="es-UY" dirty="0" err="1">
                <a:latin typeface="Arial Rounded MT Bold" panose="020F0704030504030204" pitchFamily="34" charset="0"/>
                <a:ea typeface="Calibri" panose="020F0502020204030204" pitchFamily="34" charset="0"/>
              </a:rPr>
              <a:t>mulai</a:t>
            </a:r>
            <a:r>
              <a:rPr lang="id-ID" dirty="0">
                <a:latin typeface="Arial Rounded MT Bold" panose="020F0704030504030204" pitchFamily="34" charset="0"/>
                <a:ea typeface="Calibri" panose="020F0502020204030204" pitchFamily="34" charset="0"/>
              </a:rPr>
              <a:t> memahami/menguasai. .....................</a:t>
            </a:r>
          </a:p>
          <a:p>
            <a:pPr algn="just" fontAlgn="auto">
              <a:spcBef>
                <a:spcPts val="0"/>
              </a:spcBef>
              <a:spcAft>
                <a:spcPts val="0"/>
              </a:spcAft>
              <a:defRPr/>
            </a:pPr>
            <a:r>
              <a:rPr lang="es-UY" dirty="0" err="1" smtClean="0">
                <a:latin typeface="Arial Rounded MT Bold" panose="020F0704030504030204" pitchFamily="34" charset="0"/>
                <a:ea typeface="Calibri" panose="020F0502020204030204" pitchFamily="34" charset="0"/>
              </a:rPr>
              <a:t>Deskripsi</a:t>
            </a:r>
            <a:r>
              <a:rPr lang="es-UY" dirty="0" smtClean="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a:t>
            </a:r>
            <a:r>
              <a:rPr lang="es-UY" dirty="0">
                <a:latin typeface="Arial Rounded MT Bold" panose="020F0704030504030204" pitchFamily="34" charset="0"/>
                <a:ea typeface="Calibri" panose="020F0502020204030204" pitchFamily="34" charset="0"/>
              </a:rPr>
              <a:t> </a:t>
            </a:r>
            <a:r>
              <a:rPr lang="id-ID" dirty="0">
                <a:latin typeface="Arial Rounded MT Bold" panose="020F0704030504030204" pitchFamily="34" charset="0"/>
                <a:ea typeface="Calibri" panose="020F0502020204030204" pitchFamily="34" charset="0"/>
              </a:rPr>
              <a:t>ketrampilan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ditulis</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dalam</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kalimat</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bersifat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memotivasi</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menyatakan</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nilai-nilai</a:t>
            </a:r>
            <a:r>
              <a:rPr lang="id-ID" dirty="0">
                <a:latin typeface="Arial Rounded MT Bold" panose="020F0704030504030204" pitchFamily="34" charset="0"/>
                <a:ea typeface="Calibri" panose="020F0502020204030204" pitchFamily="34" charset="0"/>
              </a:rPr>
              <a:t> ketrampilan secara </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berturut-turut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dari</a:t>
            </a:r>
            <a:r>
              <a:rPr lang="es-UY" dirty="0">
                <a:latin typeface="Arial Rounded MT Bold" panose="020F0704030504030204" pitchFamily="34" charset="0"/>
                <a:ea typeface="Calibri" panose="020F0502020204030204" pitchFamily="34" charset="0"/>
              </a:rPr>
              <a:t> yang </a:t>
            </a:r>
            <a:r>
              <a:rPr lang="es-UY" dirty="0" err="1">
                <a:latin typeface="Arial Rounded MT Bold" panose="020F0704030504030204" pitchFamily="34" charset="0"/>
                <a:ea typeface="Calibri" panose="020F0502020204030204" pitchFamily="34" charset="0"/>
              </a:rPr>
              <a:t>sangat</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a:t>
            </a:r>
            <a:r>
              <a:rPr lang="es-UY" dirty="0" err="1">
                <a:latin typeface="Arial Rounded MT Bold" panose="020F0704030504030204" pitchFamily="34" charset="0"/>
                <a:ea typeface="Calibri" panose="020F0502020204030204" pitchFamily="34" charset="0"/>
              </a:rPr>
              <a:t>baik</a:t>
            </a:r>
            <a:r>
              <a:rPr lang="es-UY" dirty="0">
                <a:latin typeface="Arial Rounded MT Bold" panose="020F0704030504030204" pitchFamily="34" charset="0"/>
                <a:ea typeface="Calibri" panose="020F0502020204030204" pitchFamily="34" charset="0"/>
              </a:rPr>
              <a:t>, dan yang </a:t>
            </a:r>
            <a:r>
              <a:rPr lang="es-UY" dirty="0" err="1">
                <a:latin typeface="Arial Rounded MT Bold" panose="020F0704030504030204" pitchFamily="34" charset="0"/>
                <a:ea typeface="Calibri" panose="020F0502020204030204" pitchFamily="34" charset="0"/>
              </a:rPr>
              <a:t>mulai</a:t>
            </a:r>
            <a:r>
              <a:rPr lang="id-ID" dirty="0">
                <a:latin typeface="Arial Rounded MT Bold" panose="020F0704030504030204" pitchFamily="34" charset="0"/>
                <a:ea typeface="Calibri" panose="020F0502020204030204" pitchFamily="34" charset="0"/>
              </a:rPr>
              <a:t>  trampil  pada .........</a:t>
            </a:r>
            <a:r>
              <a:rPr lang="es-UY" dirty="0">
                <a:latin typeface="Arial Rounded MT Bold" panose="020F0704030504030204" pitchFamily="34" charset="0"/>
                <a:ea typeface="Calibri" panose="020F0502020204030204" pitchFamily="34" charset="0"/>
              </a:rPr>
              <a:t> </a:t>
            </a: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id-ID" dirty="0">
              <a:latin typeface="Arial Rounded MT Bold" panose="020F0704030504030204" pitchFamily="34" charset="0"/>
              <a:ea typeface="Calibri" panose="020F0502020204030204" pitchFamily="34" charset="0"/>
            </a:endParaRPr>
          </a:p>
          <a:p>
            <a:pPr algn="just" fontAlgn="auto">
              <a:spcBef>
                <a:spcPts val="0"/>
              </a:spcBef>
              <a:spcAft>
                <a:spcPts val="0"/>
              </a:spcAft>
              <a:defRPr/>
            </a:pPr>
            <a:endParaRPr lang="es-UY" dirty="0">
              <a:latin typeface="Arial Rounded MT Bold" panose="020F0704030504030204" pitchFamily="34" charset="0"/>
              <a:ea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052513"/>
            <a:ext cx="9144000" cy="5319712"/>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endParaRPr lang="en-US" sz="2000" dirty="0">
              <a:latin typeface="Arial Rounded MT Bold" panose="020F0704030504030204" pitchFamily="34" charset="0"/>
            </a:endParaRPr>
          </a:p>
        </p:txBody>
      </p:sp>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id-ID" sz="2800" dirty="0">
                <a:solidFill>
                  <a:srgbClr val="C00000"/>
                </a:solidFill>
                <a:latin typeface="Arial Rounded MT Bold" pitchFamily="34" charset="0"/>
              </a:rPr>
              <a:t>KRITERIA KENAIKAN KELAS</a:t>
            </a:r>
          </a:p>
        </p:txBody>
      </p:sp>
      <p:grpSp>
        <p:nvGrpSpPr>
          <p:cNvPr id="3" name="Group 2"/>
          <p:cNvGrpSpPr/>
          <p:nvPr/>
        </p:nvGrpSpPr>
        <p:grpSpPr>
          <a:xfrm>
            <a:off x="109822" y="1484784"/>
            <a:ext cx="8924355" cy="4464496"/>
            <a:chOff x="109822" y="1268760"/>
            <a:chExt cx="8924355" cy="4464496"/>
          </a:xfrm>
        </p:grpSpPr>
        <p:pic>
          <p:nvPicPr>
            <p:cNvPr id="4" name="Picture 3"/>
            <p:cNvPicPr>
              <a:picLocks noChangeAspect="1"/>
            </p:cNvPicPr>
            <p:nvPr/>
          </p:nvPicPr>
          <p:blipFill>
            <a:blip r:embed="rId2"/>
            <a:stretch>
              <a:fillRect/>
            </a:stretch>
          </p:blipFill>
          <p:spPr>
            <a:xfrm>
              <a:off x="109822" y="1268760"/>
              <a:ext cx="8924355" cy="2750989"/>
            </a:xfrm>
            <a:prstGeom prst="rect">
              <a:avLst/>
            </a:prstGeom>
          </p:spPr>
        </p:pic>
        <p:pic>
          <p:nvPicPr>
            <p:cNvPr id="5" name="Picture 4"/>
            <p:cNvPicPr>
              <a:picLocks noChangeAspect="1"/>
            </p:cNvPicPr>
            <p:nvPr/>
          </p:nvPicPr>
          <p:blipFill>
            <a:blip r:embed="rId3"/>
            <a:stretch>
              <a:fillRect/>
            </a:stretch>
          </p:blipFill>
          <p:spPr>
            <a:xfrm>
              <a:off x="109822" y="4005064"/>
              <a:ext cx="8924355" cy="1728192"/>
            </a:xfrm>
            <a:prstGeom prst="rect">
              <a:avLst/>
            </a:prstGeom>
          </p:spPr>
        </p:pic>
      </p:grpSp>
    </p:spTree>
    <p:extLst>
      <p:ext uri="{BB962C8B-B14F-4D97-AF65-F5344CB8AC3E}">
        <p14:creationId xmlns:p14="http://schemas.microsoft.com/office/powerpoint/2010/main" val="390862351"/>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1052513"/>
            <a:ext cx="9144000" cy="5319712"/>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endParaRPr lang="en-US" sz="2000" dirty="0">
              <a:latin typeface="Arial Rounded MT Bold" panose="020F0704030504030204" pitchFamily="34" charset="0"/>
            </a:endParaRPr>
          </a:p>
        </p:txBody>
      </p:sp>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normAutofit fontScale="90000"/>
          </a:bodyPr>
          <a:lstStyle/>
          <a:p>
            <a:pPr eaLnBrk="1" fontAlgn="auto" hangingPunct="1">
              <a:spcAft>
                <a:spcPts val="0"/>
              </a:spcAft>
              <a:defRPr/>
            </a:pPr>
            <a:r>
              <a:rPr lang="id-ID" sz="2800" dirty="0">
                <a:solidFill>
                  <a:srgbClr val="C00000"/>
                </a:solidFill>
                <a:latin typeface="Arial Rounded MT Bold" pitchFamily="34" charset="0"/>
              </a:rPr>
              <a:t>LANJUTAN KRITERIA KENAIKAN KELAS</a:t>
            </a:r>
          </a:p>
        </p:txBody>
      </p:sp>
      <p:pic>
        <p:nvPicPr>
          <p:cNvPr id="3" name="Picture 2"/>
          <p:cNvPicPr>
            <a:picLocks noChangeAspect="1"/>
          </p:cNvPicPr>
          <p:nvPr/>
        </p:nvPicPr>
        <p:blipFill>
          <a:blip r:embed="rId2"/>
          <a:stretch>
            <a:fillRect/>
          </a:stretch>
        </p:blipFill>
        <p:spPr>
          <a:xfrm>
            <a:off x="72008" y="2464521"/>
            <a:ext cx="8964488" cy="2116607"/>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ChangeArrowheads="1"/>
          </p:cNvSpPr>
          <p:nvPr/>
        </p:nvSpPr>
        <p:spPr bwMode="auto">
          <a:xfrm>
            <a:off x="6096000" y="6381750"/>
            <a:ext cx="611188" cy="4762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a:p>
        </p:txBody>
      </p:sp>
      <p:sp>
        <p:nvSpPr>
          <p:cNvPr id="9219" name="Rectangle 10"/>
          <p:cNvSpPr>
            <a:spLocks noChangeArrowheads="1"/>
          </p:cNvSpPr>
          <p:nvPr/>
        </p:nvSpPr>
        <p:spPr bwMode="auto">
          <a:xfrm>
            <a:off x="6096000" y="6381750"/>
            <a:ext cx="611188" cy="4762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a:p>
        </p:txBody>
      </p:sp>
      <p:sp>
        <p:nvSpPr>
          <p:cNvPr id="8" name="Rectangle 3"/>
          <p:cNvSpPr/>
          <p:nvPr/>
        </p:nvSpPr>
        <p:spPr>
          <a:xfrm>
            <a:off x="0" y="2641600"/>
            <a:ext cx="9144000" cy="1716088"/>
          </a:xfrm>
          <a:prstGeom prst="rect">
            <a:avLst/>
          </a:prstGeom>
          <a:solidFill>
            <a:schemeClr val="accent3">
              <a:lumMod val="60000"/>
              <a:lumOff val="40000"/>
            </a:schemeClr>
          </a:solidFill>
          <a:ln>
            <a:noFill/>
            <a:prstDash val="solid"/>
          </a:ln>
        </p:spPr>
        <p:txBody>
          <a:bodyPr anchor="ctr" anchorCtr="1"/>
          <a:lstStyle/>
          <a:p>
            <a:pPr algn="ctr" eaLnBrk="1" fontAlgn="auto" hangingPunct="1">
              <a:spcBef>
                <a:spcPts val="0"/>
              </a:spcBef>
              <a:spcAft>
                <a:spcPts val="0"/>
              </a:spcAft>
              <a:defRPr/>
            </a:pPr>
            <a:r>
              <a:rPr lang="id-ID" sz="4800" b="1" dirty="0">
                <a:solidFill>
                  <a:srgbClr val="376092"/>
                </a:solidFill>
                <a:latin typeface="Arial Rounded MT Bold" pitchFamily="34" charset="0"/>
                <a:cs typeface="+mn-cs"/>
              </a:rPr>
              <a:t>Peng</a:t>
            </a:r>
            <a:r>
              <a:rPr lang="en-US" sz="4800" b="1" dirty="0" err="1">
                <a:solidFill>
                  <a:srgbClr val="376092"/>
                </a:solidFill>
                <a:latin typeface="Arial Rounded MT Bold" pitchFamily="34" charset="0"/>
                <a:cs typeface="+mn-cs"/>
              </a:rPr>
              <a:t>olah</a:t>
            </a:r>
            <a:r>
              <a:rPr lang="id-ID" sz="4800" b="1" dirty="0">
                <a:solidFill>
                  <a:srgbClr val="376092"/>
                </a:solidFill>
                <a:latin typeface="Arial Rounded MT Bold" pitchFamily="34" charset="0"/>
                <a:cs typeface="+mn-cs"/>
              </a:rPr>
              <a:t>an Nilai </a:t>
            </a:r>
          </a:p>
          <a:p>
            <a:pPr algn="ctr" eaLnBrk="1" fontAlgn="auto" hangingPunct="1">
              <a:spcBef>
                <a:spcPts val="0"/>
              </a:spcBef>
              <a:spcAft>
                <a:spcPts val="0"/>
              </a:spcAft>
              <a:defRPr/>
            </a:pPr>
            <a:r>
              <a:rPr lang="id-ID" sz="4800" b="1" dirty="0">
                <a:solidFill>
                  <a:schemeClr val="accent2"/>
                </a:solidFill>
                <a:latin typeface="Arial Rounded MT Bold" pitchFamily="34" charset="0"/>
                <a:cs typeface="+mn-cs"/>
              </a:rPr>
              <a:t>Kompetensi Sikap</a:t>
            </a:r>
          </a:p>
        </p:txBody>
      </p:sp>
      <p:sp>
        <p:nvSpPr>
          <p:cNvPr id="9221" name="Rounded Rectangle 4"/>
          <p:cNvSpPr>
            <a:spLocks noChangeArrowheads="1"/>
          </p:cNvSpPr>
          <p:nvPr/>
        </p:nvSpPr>
        <p:spPr bwMode="auto">
          <a:xfrm>
            <a:off x="3962400" y="1524000"/>
            <a:ext cx="865188" cy="868363"/>
          </a:xfrm>
          <a:custGeom>
            <a:avLst/>
            <a:gdLst>
              <a:gd name="T0" fmla="*/ 432620 w 865186"/>
              <a:gd name="T1" fmla="*/ 0 h 867646"/>
              <a:gd name="T2" fmla="*/ 865240 w 865186"/>
              <a:gd name="T3" fmla="*/ 443603 h 867646"/>
              <a:gd name="T4" fmla="*/ 432620 w 865186"/>
              <a:gd name="T5" fmla="*/ 887209 h 867646"/>
              <a:gd name="T6" fmla="*/ 0 w 865186"/>
              <a:gd name="T7" fmla="*/ 443603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ln>
            <a:headEnd/>
            <a:tailEnd/>
          </a:ln>
          <a:extLst>
            <a:ext uri="{909E8E84-426E-40DD-AFC4-6F175D3DCCD1}">
              <a14:hiddenFill xmlns:a14="http://schemas.microsoft.com/office/drawing/2010/main">
                <a:solidFill>
                  <a:srgbClr val="FFFFFF"/>
                </a:solidFill>
              </a14:hiddenFill>
            </a:ext>
          </a:extLst>
        </p:spPr>
        <p:style>
          <a:lnRef idx="0">
            <a:schemeClr val="accent2"/>
          </a:lnRef>
          <a:fillRef idx="3">
            <a:schemeClr val="accent2"/>
          </a:fillRef>
          <a:effectRef idx="3">
            <a:schemeClr val="accent2"/>
          </a:effectRef>
          <a:fontRef idx="minor">
            <a:schemeClr val="lt1"/>
          </a:fontRef>
        </p:style>
        <p:txBody>
          <a:bodyPr anchor="ctr" anchorCtr="1"/>
          <a:lstStyle/>
          <a:p>
            <a:r>
              <a:rPr lang="en-US" sz="6000" dirty="0">
                <a:latin typeface="Bernard MT Condensed" panose="02050806060905020404" pitchFamily="18" charset="0"/>
              </a:rPr>
              <a:t>1</a:t>
            </a:r>
          </a:p>
        </p:txBody>
      </p:sp>
      <p:sp>
        <p:nvSpPr>
          <p:cNvPr id="11" name="Rounded Rectangle 10"/>
          <p:cNvSpPr/>
          <p:nvPr/>
        </p:nvSpPr>
        <p:spPr bwMode="auto">
          <a:xfrm>
            <a:off x="457200" y="6477000"/>
            <a:ext cx="2590800" cy="304800"/>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r>
              <a:rPr lang="en-US" sz="1100" i="1" dirty="0" err="1">
                <a:latin typeface="Arial" charset="0"/>
                <a:cs typeface="+mn-cs"/>
              </a:rPr>
              <a:t>Penilaian</a:t>
            </a:r>
            <a:r>
              <a:rPr lang="en-US" sz="1100" i="1" dirty="0">
                <a:latin typeface="Arial" charset="0"/>
                <a:cs typeface="+mn-cs"/>
              </a:rPr>
              <a:t> </a:t>
            </a:r>
            <a:r>
              <a:rPr lang="en-US" sz="1100" i="1" dirty="0" err="1">
                <a:latin typeface="Arial" charset="0"/>
                <a:cs typeface="+mn-cs"/>
              </a:rPr>
              <a:t>Proses</a:t>
            </a:r>
            <a:r>
              <a:rPr lang="en-US" sz="1100" i="1" dirty="0">
                <a:latin typeface="Arial" charset="0"/>
                <a:cs typeface="+mn-cs"/>
              </a:rPr>
              <a:t> </a:t>
            </a:r>
            <a:r>
              <a:rPr lang="en-US" sz="1100" i="1" dirty="0" err="1">
                <a:latin typeface="Arial" charset="0"/>
                <a:cs typeface="+mn-cs"/>
              </a:rPr>
              <a:t>dan</a:t>
            </a:r>
            <a:r>
              <a:rPr lang="en-US" sz="1100" i="1" dirty="0">
                <a:latin typeface="Arial" charset="0"/>
                <a:cs typeface="+mn-cs"/>
              </a:rPr>
              <a:t> </a:t>
            </a:r>
            <a:r>
              <a:rPr lang="en-US" sz="1100" i="1" dirty="0" err="1">
                <a:latin typeface="Arial" charset="0"/>
                <a:cs typeface="+mn-cs"/>
              </a:rPr>
              <a:t>Hasil</a:t>
            </a:r>
            <a:r>
              <a:rPr lang="en-US" sz="1100" i="1" dirty="0">
                <a:latin typeface="Arial" charset="0"/>
                <a:cs typeface="+mn-cs"/>
              </a:rPr>
              <a:t> </a:t>
            </a:r>
            <a:r>
              <a:rPr lang="en-US" sz="1100" i="1" dirty="0" err="1">
                <a:latin typeface="Arial" charset="0"/>
                <a:cs typeface="+mn-cs"/>
              </a:rPr>
              <a:t>Belajar</a:t>
            </a:r>
            <a:endParaRPr lang="en-US" sz="1100" i="1" dirty="0">
              <a:latin typeface="Arial" charset="0"/>
              <a:cs typeface="+mn-cs"/>
            </a:endParaRPr>
          </a:p>
        </p:txBody>
      </p:sp>
      <p:pic>
        <p:nvPicPr>
          <p:cNvPr id="9223" name="Picture 2" descr="http://ibnufajar75.files.wordpress.com/2013/05/kurikulum-baru.jpg"/>
          <p:cNvPicPr>
            <a:picLocks noChangeAspect="1" noChangeArrowheads="1"/>
          </p:cNvPicPr>
          <p:nvPr/>
        </p:nvPicPr>
        <p:blipFill>
          <a:blip r:embed="rId3">
            <a:clrChange>
              <a:clrFrom>
                <a:srgbClr val="F1EDEE"/>
              </a:clrFrom>
              <a:clrTo>
                <a:srgbClr val="F1EDEE">
                  <a:alpha val="0"/>
                </a:srgbClr>
              </a:clrTo>
            </a:clrChange>
            <a:extLst>
              <a:ext uri="{28A0092B-C50C-407E-A947-70E740481C1C}">
                <a14:useLocalDpi xmlns:a14="http://schemas.microsoft.com/office/drawing/2010/main" val="0"/>
              </a:ext>
            </a:extLst>
          </a:blip>
          <a:srcRect/>
          <a:stretch>
            <a:fillRect/>
          </a:stretch>
        </p:blipFill>
        <p:spPr bwMode="auto">
          <a:xfrm>
            <a:off x="8305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descr="http://t1.gstatic.com/images?q=tbn:ANd9GcRvc3czLbQt6DqLgQZTv8s_t3OdlXd0QpNtT-1c1cDNbmxxGcwEcNGPLrM">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2125" y="6429375"/>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1052513"/>
            <a:ext cx="9144000" cy="5319712"/>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endParaRPr lang="en-US" sz="2000" dirty="0">
              <a:latin typeface="Arial Rounded MT Bold" panose="020F0704030504030204" pitchFamily="34" charset="0"/>
            </a:endParaRPr>
          </a:p>
        </p:txBody>
      </p:sp>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normAutofit/>
          </a:bodyPr>
          <a:lstStyle/>
          <a:p>
            <a:pPr eaLnBrk="1" fontAlgn="auto" hangingPunct="1">
              <a:spcAft>
                <a:spcPts val="0"/>
              </a:spcAft>
              <a:defRPr/>
            </a:pPr>
            <a:r>
              <a:rPr lang="en-US" sz="2800" dirty="0">
                <a:solidFill>
                  <a:srgbClr val="C00000"/>
                </a:solidFill>
                <a:latin typeface="Arial Rounded MT Bold" pitchFamily="34" charset="0"/>
              </a:rPr>
              <a:t>MODEL RAPOT</a:t>
            </a:r>
            <a:endParaRPr lang="id-ID" sz="2800" dirty="0">
              <a:solidFill>
                <a:srgbClr val="C00000"/>
              </a:solidFill>
              <a:latin typeface="Arial Rounded MT Bold" pitchFamily="34" charset="0"/>
            </a:endParaRPr>
          </a:p>
        </p:txBody>
      </p:sp>
      <p:sp>
        <p:nvSpPr>
          <p:cNvPr id="51206" name="Rectangle 3"/>
          <p:cNvSpPr>
            <a:spLocks noChangeArrowheads="1"/>
          </p:cNvSpPr>
          <p:nvPr/>
        </p:nvSpPr>
        <p:spPr bwMode="auto">
          <a:xfrm>
            <a:off x="20638" y="1916113"/>
            <a:ext cx="288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Arial" panose="020B0604020202020204" pitchFamily="34" charset="0"/>
            </a:endParaRPr>
          </a:p>
        </p:txBody>
      </p:sp>
      <p:pic>
        <p:nvPicPr>
          <p:cNvPr id="3" name="Picture 2"/>
          <p:cNvPicPr>
            <a:picLocks noChangeAspect="1"/>
          </p:cNvPicPr>
          <p:nvPr/>
        </p:nvPicPr>
        <p:blipFill rotWithShape="1">
          <a:blip r:embed="rId2"/>
          <a:srcRect l="951" r="745" b="33728"/>
          <a:stretch/>
        </p:blipFill>
        <p:spPr>
          <a:xfrm>
            <a:off x="20639" y="1269683"/>
            <a:ext cx="9123362" cy="2749231"/>
          </a:xfrm>
          <a:prstGeom prst="rect">
            <a:avLst/>
          </a:prstGeom>
        </p:spPr>
      </p:pic>
      <p:pic>
        <p:nvPicPr>
          <p:cNvPr id="5" name="Picture 4"/>
          <p:cNvPicPr>
            <a:picLocks noChangeAspect="1"/>
          </p:cNvPicPr>
          <p:nvPr/>
        </p:nvPicPr>
        <p:blipFill rotWithShape="1">
          <a:blip r:embed="rId3"/>
          <a:srcRect b="47009"/>
          <a:stretch/>
        </p:blipFill>
        <p:spPr>
          <a:xfrm>
            <a:off x="0" y="4126855"/>
            <a:ext cx="9144000" cy="2110457"/>
          </a:xfrm>
          <a:prstGeom prst="rect">
            <a:avLst/>
          </a:prstGeom>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1052513"/>
            <a:ext cx="9144000" cy="5319712"/>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endParaRPr lang="en-US" sz="2000" dirty="0">
              <a:latin typeface="Arial Rounded MT Bold" panose="020F0704030504030204" pitchFamily="34" charset="0"/>
            </a:endParaRPr>
          </a:p>
        </p:txBody>
      </p:sp>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normAutofit/>
          </a:bodyPr>
          <a:lstStyle/>
          <a:p>
            <a:pPr eaLnBrk="1" fontAlgn="auto" hangingPunct="1">
              <a:spcAft>
                <a:spcPts val="0"/>
              </a:spcAft>
              <a:defRPr/>
            </a:pPr>
            <a:r>
              <a:rPr lang="en-US" sz="2800" dirty="0">
                <a:solidFill>
                  <a:srgbClr val="C00000"/>
                </a:solidFill>
                <a:latin typeface="Arial Rounded MT Bold" pitchFamily="34" charset="0"/>
              </a:rPr>
              <a:t>MODEL RAPOT</a:t>
            </a:r>
            <a:endParaRPr lang="id-ID" sz="2800" dirty="0">
              <a:solidFill>
                <a:srgbClr val="C00000"/>
              </a:solidFill>
              <a:latin typeface="Arial Rounded MT Bold" pitchFamily="34" charset="0"/>
            </a:endParaRPr>
          </a:p>
        </p:txBody>
      </p:sp>
      <p:sp>
        <p:nvSpPr>
          <p:cNvPr id="52228" name="Rectangle 3"/>
          <p:cNvSpPr>
            <a:spLocks noChangeArrowheads="1"/>
          </p:cNvSpPr>
          <p:nvPr/>
        </p:nvSpPr>
        <p:spPr bwMode="auto">
          <a:xfrm>
            <a:off x="20638" y="1916113"/>
            <a:ext cx="288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0" y="1052513"/>
            <a:ext cx="9143999" cy="5319712"/>
          </a:xfrm>
          <a:prstGeom prst="rect">
            <a:avLst/>
          </a:prstGeom>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1052513"/>
            <a:ext cx="9144000" cy="5319712"/>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endParaRPr lang="en-US" sz="2000" dirty="0">
              <a:latin typeface="Arial Rounded MT Bold" panose="020F0704030504030204" pitchFamily="34" charset="0"/>
            </a:endParaRPr>
          </a:p>
        </p:txBody>
      </p:sp>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normAutofit/>
          </a:bodyPr>
          <a:lstStyle/>
          <a:p>
            <a:pPr eaLnBrk="1" fontAlgn="auto" hangingPunct="1">
              <a:spcAft>
                <a:spcPts val="0"/>
              </a:spcAft>
              <a:defRPr/>
            </a:pPr>
            <a:r>
              <a:rPr lang="en-US" sz="2800" dirty="0">
                <a:solidFill>
                  <a:srgbClr val="C00000"/>
                </a:solidFill>
                <a:latin typeface="Arial Rounded MT Bold" pitchFamily="34" charset="0"/>
              </a:rPr>
              <a:t>MODEL RAPOT</a:t>
            </a:r>
            <a:endParaRPr lang="id-ID" sz="2800" dirty="0">
              <a:solidFill>
                <a:srgbClr val="C00000"/>
              </a:solidFill>
              <a:latin typeface="Arial Rounded MT Bold" pitchFamily="34" charset="0"/>
            </a:endParaRPr>
          </a:p>
        </p:txBody>
      </p:sp>
      <p:sp>
        <p:nvSpPr>
          <p:cNvPr id="52228" name="Rectangle 3"/>
          <p:cNvSpPr>
            <a:spLocks noChangeArrowheads="1"/>
          </p:cNvSpPr>
          <p:nvPr/>
        </p:nvSpPr>
        <p:spPr bwMode="auto">
          <a:xfrm>
            <a:off x="20638" y="1916113"/>
            <a:ext cx="288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Arial" panose="020B0604020202020204" pitchFamily="34" charset="0"/>
            </a:endParaRPr>
          </a:p>
        </p:txBody>
      </p:sp>
      <p:pic>
        <p:nvPicPr>
          <p:cNvPr id="4" name="Picture 3"/>
          <p:cNvPicPr>
            <a:picLocks noChangeAspect="1"/>
          </p:cNvPicPr>
          <p:nvPr/>
        </p:nvPicPr>
        <p:blipFill rotWithShape="1">
          <a:blip r:embed="rId2"/>
          <a:srcRect b="25548"/>
          <a:stretch/>
        </p:blipFill>
        <p:spPr>
          <a:xfrm>
            <a:off x="0" y="1052513"/>
            <a:ext cx="9144000" cy="5319712"/>
          </a:xfrm>
          <a:prstGeom prst="rect">
            <a:avLst/>
          </a:prstGeom>
        </p:spPr>
      </p:pic>
    </p:spTree>
    <p:extLst>
      <p:ext uri="{BB962C8B-B14F-4D97-AF65-F5344CB8AC3E}">
        <p14:creationId xmlns:p14="http://schemas.microsoft.com/office/powerpoint/2010/main" val="1948893696"/>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1052513"/>
            <a:ext cx="9144000" cy="5319712"/>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endParaRPr lang="en-US" sz="2000" dirty="0">
              <a:latin typeface="Arial Rounded MT Bold" panose="020F0704030504030204" pitchFamily="34" charset="0"/>
            </a:endParaRPr>
          </a:p>
        </p:txBody>
      </p:sp>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normAutofit/>
          </a:bodyPr>
          <a:lstStyle/>
          <a:p>
            <a:pPr eaLnBrk="1" fontAlgn="auto" hangingPunct="1">
              <a:spcAft>
                <a:spcPts val="0"/>
              </a:spcAft>
              <a:defRPr/>
            </a:pPr>
            <a:r>
              <a:rPr lang="en-US" sz="2800" dirty="0">
                <a:solidFill>
                  <a:srgbClr val="C00000"/>
                </a:solidFill>
                <a:latin typeface="Arial Rounded MT Bold" pitchFamily="34" charset="0"/>
              </a:rPr>
              <a:t>MODEL RAPOT</a:t>
            </a:r>
            <a:endParaRPr lang="id-ID" sz="2800" dirty="0">
              <a:solidFill>
                <a:srgbClr val="C00000"/>
              </a:solidFill>
              <a:latin typeface="Arial Rounded MT Bold" pitchFamily="34" charset="0"/>
            </a:endParaRPr>
          </a:p>
        </p:txBody>
      </p:sp>
      <p:sp>
        <p:nvSpPr>
          <p:cNvPr id="52228" name="Rectangle 3"/>
          <p:cNvSpPr>
            <a:spLocks noChangeArrowheads="1"/>
          </p:cNvSpPr>
          <p:nvPr/>
        </p:nvSpPr>
        <p:spPr bwMode="auto">
          <a:xfrm>
            <a:off x="20638" y="1916113"/>
            <a:ext cx="288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36512" y="1052735"/>
            <a:ext cx="9180512" cy="2818773"/>
          </a:xfrm>
          <a:prstGeom prst="rect">
            <a:avLst/>
          </a:prstGeom>
        </p:spPr>
      </p:pic>
      <p:pic>
        <p:nvPicPr>
          <p:cNvPr id="6" name="Picture 5"/>
          <p:cNvPicPr>
            <a:picLocks noChangeAspect="1"/>
          </p:cNvPicPr>
          <p:nvPr/>
        </p:nvPicPr>
        <p:blipFill>
          <a:blip r:embed="rId3"/>
          <a:stretch>
            <a:fillRect/>
          </a:stretch>
        </p:blipFill>
        <p:spPr>
          <a:xfrm>
            <a:off x="-36512" y="4437112"/>
            <a:ext cx="5400600" cy="1622648"/>
          </a:xfrm>
          <a:prstGeom prst="rect">
            <a:avLst/>
          </a:prstGeom>
        </p:spPr>
      </p:pic>
    </p:spTree>
    <p:extLst>
      <p:ext uri="{BB962C8B-B14F-4D97-AF65-F5344CB8AC3E}">
        <p14:creationId xmlns:p14="http://schemas.microsoft.com/office/powerpoint/2010/main" val="4027441426"/>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7056" y="914400"/>
            <a:ext cx="6815327"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Y. SULISDWIYANTA</a:t>
            </a:r>
          </a:p>
        </p:txBody>
      </p:sp>
      <p:sp>
        <p:nvSpPr>
          <p:cNvPr id="3" name="Rectangle 2"/>
          <p:cNvSpPr/>
          <p:nvPr/>
        </p:nvSpPr>
        <p:spPr>
          <a:xfrm>
            <a:off x="752967" y="2514600"/>
            <a:ext cx="710989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HP/WA: 08161392513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1784484" y="4885730"/>
            <a:ext cx="11919084" cy="646331"/>
          </a:xfrm>
          <a:prstGeom prst="rect">
            <a:avLst/>
          </a:prstGeom>
          <a:noFill/>
        </p:spPr>
        <p:txBody>
          <a:bodyPr wrap="squar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sulisdwiyantayohanes@yahoo.com</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786699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352800"/>
          </a:xfrm>
          <a:solidFill>
            <a:schemeClr val="accent3">
              <a:lumMod val="40000"/>
              <a:lumOff val="60000"/>
            </a:schemeClr>
          </a:solidFill>
        </p:spPr>
        <p:txBody>
          <a:bodyPr rtlCol="0"/>
          <a:lstStyle/>
          <a:p>
            <a:pPr eaLnBrk="1" fontAlgn="auto" hangingPunct="1">
              <a:spcAft>
                <a:spcPts val="0"/>
              </a:spcAft>
              <a:defRPr/>
            </a:pPr>
            <a:r>
              <a:rPr lang="id-ID" sz="4000" dirty="0">
                <a:solidFill>
                  <a:srgbClr val="FF0000"/>
                </a:solidFill>
                <a:latin typeface="Arial Rounded MT Bold" pitchFamily="34" charset="0"/>
              </a:rPr>
              <a:t>Terima </a:t>
            </a:r>
            <a:r>
              <a:rPr lang="en-US" sz="4000" dirty="0">
                <a:solidFill>
                  <a:srgbClr val="FF0000"/>
                </a:solidFill>
                <a:latin typeface="Arial Rounded MT Bold" pitchFamily="34" charset="0"/>
              </a:rPr>
              <a:t> K</a:t>
            </a:r>
            <a:r>
              <a:rPr lang="id-ID" sz="4000" dirty="0">
                <a:solidFill>
                  <a:srgbClr val="FF0000"/>
                </a:solidFill>
                <a:latin typeface="Arial Rounded MT Bold" pitchFamily="34" charset="0"/>
              </a:rPr>
              <a:t>asih</a:t>
            </a:r>
            <a:endParaRPr lang="id-ID" sz="6600" i="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28688" y="142875"/>
            <a:ext cx="7215187" cy="639763"/>
          </a:xfrm>
          <a:solidFill>
            <a:schemeClr val="accent3">
              <a:lumMod val="60000"/>
              <a:lumOff val="40000"/>
            </a:schemeClr>
          </a:solidFill>
        </p:spPr>
        <p:txBody>
          <a:bodyPr/>
          <a:lstStyle/>
          <a:p>
            <a:pPr>
              <a:defRPr/>
            </a:pPr>
            <a:r>
              <a:rPr lang="en-US" altLang="en-US" dirty="0">
                <a:solidFill>
                  <a:srgbClr val="C00000"/>
                </a:solidFill>
              </a:rPr>
              <a:t>PENILAIAN SIKAP</a:t>
            </a:r>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l="2458" r="2460" b="399"/>
          <a:stretch/>
        </p:blipFill>
        <p:spPr>
          <a:xfrm>
            <a:off x="1115616" y="782638"/>
            <a:ext cx="6480720" cy="5643913"/>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sz="2800" dirty="0">
                <a:solidFill>
                  <a:srgbClr val="C00000"/>
                </a:solidFill>
                <a:latin typeface="Arial Rounded MT Bold" pitchFamily="34" charset="0"/>
              </a:rPr>
              <a:t>PENGOLAHAN NILAI SIKAP</a:t>
            </a:r>
            <a:endParaRPr lang="id-ID" sz="2800" dirty="0">
              <a:solidFill>
                <a:srgbClr val="C00000"/>
              </a:solidFill>
              <a:latin typeface="Arial Rounded MT Bold" pitchFamily="34" charset="0"/>
            </a:endParaRPr>
          </a:p>
        </p:txBody>
      </p:sp>
      <p:sp>
        <p:nvSpPr>
          <p:cNvPr id="13315" name="Content Placeholder 5"/>
          <p:cNvSpPr>
            <a:spLocks noGrp="1"/>
          </p:cNvSpPr>
          <p:nvPr>
            <p:ph idx="1"/>
          </p:nvPr>
        </p:nvSpPr>
        <p:spPr/>
        <p:txBody>
          <a:bodyPr/>
          <a:lstStyle/>
          <a:p>
            <a:pPr eaLnBrk="1" hangingPunct="1"/>
            <a:endParaRPr lang="en-US" altLang="en-US"/>
          </a:p>
        </p:txBody>
      </p:sp>
      <p:sp>
        <p:nvSpPr>
          <p:cNvPr id="7" name="Content Placeholder 2"/>
          <p:cNvSpPr txBox="1">
            <a:spLocks/>
          </p:cNvSpPr>
          <p:nvPr/>
        </p:nvSpPr>
        <p:spPr>
          <a:xfrm>
            <a:off x="285750" y="1062038"/>
            <a:ext cx="8501063" cy="5581650"/>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457200" fontAlgn="auto">
              <a:spcBef>
                <a:spcPts val="0"/>
              </a:spcBef>
              <a:spcAft>
                <a:spcPts val="0"/>
              </a:spcAft>
              <a:buFont typeface="Arial" pitchFamily="34" charset="0"/>
              <a:buNone/>
              <a:defRPr/>
            </a:pPr>
            <a:r>
              <a:rPr lang="en-US" b="1" dirty="0">
                <a:latin typeface="Arial Rounded MT Bold" panose="020F0704030504030204" pitchFamily="34" charset="0"/>
                <a:ea typeface="Times New Roman" panose="02020603050405020304" pitchFamily="18" charset="0"/>
              </a:rPr>
              <a:t>Hal-</a:t>
            </a:r>
            <a:r>
              <a:rPr lang="en-US" b="1" dirty="0" err="1">
                <a:latin typeface="Arial Rounded MT Bold" panose="020F0704030504030204" pitchFamily="34" charset="0"/>
                <a:ea typeface="Times New Roman" panose="02020603050405020304" pitchFamily="18" charset="0"/>
              </a:rPr>
              <a:t>hal</a:t>
            </a:r>
            <a:r>
              <a:rPr lang="en-US" b="1" dirty="0">
                <a:latin typeface="Arial Rounded MT Bold" panose="020F0704030504030204" pitchFamily="34" charset="0"/>
                <a:ea typeface="Times New Roman" panose="02020603050405020304" pitchFamily="18" charset="0"/>
              </a:rPr>
              <a:t> yang </a:t>
            </a:r>
            <a:r>
              <a:rPr lang="en-US" b="1" dirty="0" err="1">
                <a:latin typeface="Arial Rounded MT Bold" panose="020F0704030504030204" pitchFamily="34" charset="0"/>
                <a:ea typeface="Times New Roman" panose="02020603050405020304" pitchFamily="18" charset="0"/>
              </a:rPr>
              <a:t>perlu</a:t>
            </a:r>
            <a:r>
              <a:rPr lang="en-US" b="1" dirty="0">
                <a:latin typeface="Arial Rounded MT Bold" panose="020F0704030504030204" pitchFamily="34" charset="0"/>
                <a:ea typeface="Times New Roman" panose="02020603050405020304" pitchFamily="18" charset="0"/>
              </a:rPr>
              <a:t> </a:t>
            </a:r>
            <a:r>
              <a:rPr lang="en-US" b="1" dirty="0" err="1">
                <a:latin typeface="Arial Rounded MT Bold" panose="020F0704030504030204" pitchFamily="34" charset="0"/>
                <a:ea typeface="Times New Roman" panose="02020603050405020304" pitchFamily="18" charset="0"/>
              </a:rPr>
              <a:t>diperhatikan</a:t>
            </a:r>
            <a:r>
              <a:rPr lang="en-US" b="1" dirty="0">
                <a:latin typeface="Arial Rounded MT Bold" panose="020F0704030504030204" pitchFamily="34" charset="0"/>
                <a:ea typeface="Times New Roman" panose="02020603050405020304" pitchFamily="18" charset="0"/>
              </a:rPr>
              <a:t>:</a:t>
            </a:r>
            <a:endParaRPr lang="id-ID" b="1" dirty="0">
              <a:latin typeface="Arial Rounded MT Bold" panose="020F0704030504030204" pitchFamily="34" charset="0"/>
              <a:ea typeface="Times New Roman" panose="02020603050405020304" pitchFamily="18" charset="0"/>
            </a:endParaRPr>
          </a:p>
          <a:p>
            <a:pPr marL="685800" indent="-457200" fontAlgn="auto">
              <a:spcBef>
                <a:spcPts val="0"/>
              </a:spcBef>
              <a:spcAft>
                <a:spcPts val="0"/>
              </a:spcAft>
              <a:buFont typeface="Arial" pitchFamily="34" charset="0"/>
              <a:buNone/>
              <a:defRPr/>
            </a:pPr>
            <a:endParaRPr lang="en-US" dirty="0">
              <a:latin typeface="Arial Rounded MT Bold" panose="020F0704030504030204" pitchFamily="34" charset="0"/>
              <a:ea typeface="Times New Roman" panose="02020603050405020304" pitchFamily="18" charset="0"/>
            </a:endParaRPr>
          </a:p>
          <a:p>
            <a:pPr marL="804863" indent="-573088" fontAlgn="auto">
              <a:spcBef>
                <a:spcPts val="0"/>
              </a:spcBef>
              <a:spcAft>
                <a:spcPts val="0"/>
              </a:spcAft>
              <a:buFont typeface="+mj-lt"/>
              <a:buAutoNum type="arabicParenR"/>
              <a:defRPr/>
            </a:pPr>
            <a:r>
              <a:rPr lang="fi-FI" dirty="0">
                <a:latin typeface="Arial Rounded MT Bold" panose="020F0704030504030204" pitchFamily="34" charset="0"/>
                <a:ea typeface="Times New Roman" panose="02020603050405020304" pitchFamily="18" charset="0"/>
              </a:rPr>
              <a:t>Pengolahan nilai kompetensi sikap dilakukan pada akhir semester.</a:t>
            </a:r>
            <a:r>
              <a:rPr lang="fi-FI" dirty="0">
                <a:solidFill>
                  <a:srgbClr val="0070C0"/>
                </a:solidFill>
                <a:latin typeface="Arial Rounded MT Bold" panose="020F0704030504030204" pitchFamily="34" charset="0"/>
                <a:ea typeface="Times New Roman" panose="02020603050405020304" pitchFamily="18" charset="0"/>
              </a:rPr>
              <a:t> </a:t>
            </a:r>
            <a:endParaRPr lang="en-US" dirty="0">
              <a:latin typeface="Arial Rounded MT Bold" panose="020F0704030504030204" pitchFamily="34" charset="0"/>
              <a:ea typeface="Times New Roman" panose="02020603050405020304" pitchFamily="18" charset="0"/>
            </a:endParaRPr>
          </a:p>
          <a:p>
            <a:pPr marL="804863" indent="-573088" fontAlgn="auto">
              <a:spcBef>
                <a:spcPts val="0"/>
              </a:spcBef>
              <a:spcAft>
                <a:spcPts val="0"/>
              </a:spcAft>
              <a:buFont typeface="+mj-lt"/>
              <a:buAutoNum type="arabicParenR"/>
              <a:defRPr/>
            </a:pPr>
            <a:r>
              <a:rPr lang="fi-FI" dirty="0">
                <a:latin typeface="Arial Rounded MT Bold" panose="020F0704030504030204" pitchFamily="34" charset="0"/>
                <a:ea typeface="Times New Roman" panose="02020603050405020304" pitchFamily="18" charset="0"/>
              </a:rPr>
              <a:t>Nilai kompetensi sikap diperoleh melalui teknik observasi </a:t>
            </a:r>
            <a:r>
              <a:rPr lang="id-ID" dirty="0">
                <a:latin typeface="Arial Rounded MT Bold" panose="020F0704030504030204" pitchFamily="34" charset="0"/>
                <a:ea typeface="Times New Roman" panose="02020603050405020304" pitchFamily="18" charset="0"/>
              </a:rPr>
              <a:t> yang dicatat dalam teknik  jurnal  dan</a:t>
            </a:r>
            <a:r>
              <a:rPr lang="fi-FI" dirty="0">
                <a:latin typeface="Arial Rounded MT Bold" panose="020F0704030504030204" pitchFamily="34" charset="0"/>
                <a:ea typeface="Times New Roman" panose="02020603050405020304" pitchFamily="18" charset="0"/>
              </a:rPr>
              <a:t> dapat didukung oleh teknik penilaian lainnya (penilaian diri, penilaian </a:t>
            </a:r>
            <a:r>
              <a:rPr lang="id-ID" dirty="0">
                <a:latin typeface="Arial Rounded MT Bold" panose="020F0704030504030204" pitchFamily="34" charset="0"/>
                <a:ea typeface="Times New Roman" panose="02020603050405020304" pitchFamily="18" charset="0"/>
              </a:rPr>
              <a:t>antar</a:t>
            </a:r>
            <a:r>
              <a:rPr lang="fi-FI" dirty="0">
                <a:latin typeface="Arial Rounded MT Bold" panose="020F0704030504030204" pitchFamily="34" charset="0"/>
                <a:ea typeface="Times New Roman" panose="02020603050405020304" pitchFamily="18" charset="0"/>
              </a:rPr>
              <a:t>teman, dsb)</a:t>
            </a:r>
            <a:r>
              <a:rPr lang="id-ID" dirty="0">
                <a:latin typeface="Arial Rounded MT Bold" panose="020F0704030504030204" pitchFamily="34" charset="0"/>
                <a:ea typeface="Times New Roman" panose="02020603050405020304" pitchFamily="18" charset="0"/>
              </a:rPr>
              <a:t>.</a:t>
            </a:r>
          </a:p>
          <a:p>
            <a:pPr marL="804863" indent="-573088" fontAlgn="auto">
              <a:spcBef>
                <a:spcPts val="0"/>
              </a:spcBef>
              <a:spcAft>
                <a:spcPts val="0"/>
              </a:spcAft>
              <a:buFont typeface="+mj-lt"/>
              <a:buAutoNum type="arabicParenR" startAt="3"/>
              <a:defRPr/>
            </a:pPr>
            <a:r>
              <a:rPr lang="fi-FI" dirty="0">
                <a:latin typeface="Arial Rounded MT Bold" panose="020F0704030504030204" pitchFamily="34" charset="0"/>
                <a:ea typeface="Times New Roman" panose="02020603050405020304" pitchFamily="18" charset="0"/>
              </a:rPr>
              <a:t>Nilai kompetensi sikap pada akhir semester diperoleh dari semua nilai sikap sesuai kompetensi dasar semester bersangkutan (sesuai perencanaan dan pemetaan).</a:t>
            </a:r>
            <a:endParaRPr lang="en-US" dirty="0">
              <a:latin typeface="Arial Rounded MT Bold" panose="020F0704030504030204" pitchFamily="34" charset="0"/>
              <a:ea typeface="Times New Roman" panose="02020603050405020304" pitchFamily="18" charset="0"/>
            </a:endParaRPr>
          </a:p>
          <a:p>
            <a:pPr marL="804863" indent="-573088" fontAlgn="auto">
              <a:spcBef>
                <a:spcPts val="0"/>
              </a:spcBef>
              <a:spcAft>
                <a:spcPts val="0"/>
              </a:spcAft>
              <a:buFont typeface="+mj-lt"/>
              <a:buAutoNum type="arabicParenR" startAt="3"/>
              <a:defRPr/>
            </a:pPr>
            <a:r>
              <a:rPr lang="en-US" dirty="0" err="1">
                <a:latin typeface="Arial Rounded MT Bold" panose="020F0704030504030204" pitchFamily="34" charset="0"/>
                <a:ea typeface="Times New Roman" panose="02020603050405020304" pitchFamily="18" charset="0"/>
              </a:rPr>
              <a:t>Nilai</a:t>
            </a:r>
            <a:r>
              <a:rPr lang="en-US" dirty="0">
                <a:latin typeface="Arial Rounded MT Bold" panose="020F0704030504030204" pitchFamily="34" charset="0"/>
                <a:ea typeface="Times New Roman" panose="02020603050405020304" pitchFamily="18" charset="0"/>
              </a:rPr>
              <a:t> </a:t>
            </a:r>
            <a:r>
              <a:rPr lang="en-US" dirty="0" err="1">
                <a:latin typeface="Arial Rounded MT Bold" panose="020F0704030504030204" pitchFamily="34" charset="0"/>
                <a:ea typeface="Times New Roman" panose="02020603050405020304" pitchFamily="18" charset="0"/>
              </a:rPr>
              <a:t>kompetensi</a:t>
            </a:r>
            <a:r>
              <a:rPr lang="en-US" dirty="0">
                <a:latin typeface="Arial Rounded MT Bold" panose="020F0704030504030204" pitchFamily="34" charset="0"/>
                <a:ea typeface="Times New Roman" panose="02020603050405020304" pitchFamily="18" charset="0"/>
              </a:rPr>
              <a:t> </a:t>
            </a:r>
            <a:r>
              <a:rPr lang="en-US" dirty="0" err="1">
                <a:latin typeface="Arial Rounded MT Bold" panose="020F0704030504030204" pitchFamily="34" charset="0"/>
                <a:ea typeface="Times New Roman" panose="02020603050405020304" pitchFamily="18" charset="0"/>
              </a:rPr>
              <a:t>sikap</a:t>
            </a:r>
            <a:r>
              <a:rPr lang="en-US" dirty="0">
                <a:latin typeface="Arial Rounded MT Bold" panose="020F0704030504030204" pitchFamily="34" charset="0"/>
                <a:ea typeface="Times New Roman" panose="02020603050405020304" pitchFamily="18" charset="0"/>
              </a:rPr>
              <a:t> </a:t>
            </a:r>
            <a:r>
              <a:rPr lang="en-US" dirty="0" err="1">
                <a:latin typeface="Arial Rounded MT Bold" panose="020F0704030504030204" pitchFamily="34" charset="0"/>
                <a:ea typeface="Times New Roman" panose="02020603050405020304" pitchFamily="18" charset="0"/>
              </a:rPr>
              <a:t>disampaikan</a:t>
            </a:r>
            <a:r>
              <a:rPr lang="en-US" dirty="0">
                <a:latin typeface="Arial Rounded MT Bold" panose="020F0704030504030204" pitchFamily="34" charset="0"/>
                <a:ea typeface="Times New Roman" panose="02020603050405020304" pitchFamily="18" charset="0"/>
              </a:rPr>
              <a:t> </a:t>
            </a:r>
            <a:r>
              <a:rPr lang="en-US" dirty="0" err="1">
                <a:latin typeface="Arial Rounded MT Bold" panose="020F0704030504030204" pitchFamily="34" charset="0"/>
                <a:ea typeface="Times New Roman" panose="02020603050405020304" pitchFamily="18" charset="0"/>
              </a:rPr>
              <a:t>dalam</a:t>
            </a:r>
            <a:r>
              <a:rPr lang="en-US" dirty="0">
                <a:latin typeface="Arial Rounded MT Bold" panose="020F0704030504030204" pitchFamily="34" charset="0"/>
                <a:ea typeface="Times New Roman" panose="02020603050405020304" pitchFamily="18" charset="0"/>
              </a:rPr>
              <a:t> </a:t>
            </a:r>
            <a:r>
              <a:rPr lang="en-US" dirty="0" err="1">
                <a:latin typeface="Arial Rounded MT Bold" panose="020F0704030504030204" pitchFamily="34" charset="0"/>
                <a:ea typeface="Times New Roman" panose="02020603050405020304" pitchFamily="18" charset="0"/>
              </a:rPr>
              <a:t>bentuk</a:t>
            </a:r>
            <a:r>
              <a:rPr lang="en-US" dirty="0">
                <a:latin typeface="Arial Rounded MT Bold" panose="020F0704030504030204" pitchFamily="34" charset="0"/>
                <a:ea typeface="Times New Roman" panose="02020603050405020304" pitchFamily="18" charset="0"/>
              </a:rPr>
              <a:t> </a:t>
            </a:r>
            <a:r>
              <a:rPr lang="id-ID" dirty="0">
                <a:latin typeface="Arial Rounded MT Bold" panose="020F0704030504030204" pitchFamily="34" charset="0"/>
                <a:ea typeface="Times New Roman" panose="02020603050405020304" pitchFamily="18" charset="0"/>
              </a:rPr>
              <a:t> </a:t>
            </a:r>
            <a:r>
              <a:rPr lang="en-US" dirty="0" err="1">
                <a:latin typeface="Arial Rounded MT Bold" panose="020F0704030504030204" pitchFamily="34" charset="0"/>
                <a:ea typeface="Times New Roman" panose="02020603050405020304" pitchFamily="18" charset="0"/>
              </a:rPr>
              <a:t>Predikat</a:t>
            </a:r>
            <a:r>
              <a:rPr lang="en-US" dirty="0">
                <a:latin typeface="Arial Rounded MT Bold" panose="020F0704030504030204" pitchFamily="34" charset="0"/>
                <a:ea typeface="Times New Roman" panose="02020603050405020304" pitchFamily="18" charset="0"/>
              </a:rPr>
              <a:t> </a:t>
            </a:r>
            <a:r>
              <a:rPr lang="en-US" dirty="0" err="1">
                <a:latin typeface="Arial Rounded MT Bold" panose="020F0704030504030204" pitchFamily="34" charset="0"/>
                <a:ea typeface="Times New Roman" panose="02020603050405020304" pitchFamily="18" charset="0"/>
              </a:rPr>
              <a:t>dan</a:t>
            </a:r>
            <a:r>
              <a:rPr lang="en-US" dirty="0">
                <a:latin typeface="Arial Rounded MT Bold" panose="020F0704030504030204" pitchFamily="34" charset="0"/>
                <a:ea typeface="Times New Roman" panose="02020603050405020304" pitchFamily="18" charset="0"/>
              </a:rPr>
              <a:t> </a:t>
            </a:r>
            <a:r>
              <a:rPr lang="en-US" dirty="0" err="1">
                <a:latin typeface="Arial Rounded MT Bold" panose="020F0704030504030204" pitchFamily="34" charset="0"/>
                <a:ea typeface="Times New Roman" panose="02020603050405020304" pitchFamily="18" charset="0"/>
              </a:rPr>
              <a:t>deskripsi</a:t>
            </a:r>
            <a:r>
              <a:rPr lang="en-US" dirty="0">
                <a:latin typeface="Arial Rounded MT Bold" panose="020F0704030504030204" pitchFamily="34" charset="0"/>
                <a:ea typeface="Times New Roman" panose="02020603050405020304" pitchFamily="18" charset="0"/>
              </a:rPr>
              <a:t>.</a:t>
            </a:r>
          </a:p>
          <a:p>
            <a:pPr marL="804863" indent="-573088" fontAlgn="auto">
              <a:spcBef>
                <a:spcPts val="0"/>
              </a:spcBef>
              <a:spcAft>
                <a:spcPts val="0"/>
              </a:spcAft>
              <a:buFont typeface="Arial" pitchFamily="34" charset="0"/>
              <a:buNone/>
              <a:defRPr/>
            </a:pPr>
            <a:endParaRPr lang="en-US" dirty="0">
              <a:latin typeface="Arial Rounded MT Bold" panose="020F0704030504030204" pitchFamily="34"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7" dur="500"/>
                                        <p:tgtEl>
                                          <p:spTgt spid="7">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0" dur="500"/>
                                        <p:tgtEl>
                                          <p:spTgt spid="7">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3" dur="500"/>
                                        <p:tgtEl>
                                          <p:spTgt spid="7">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randombar(horizontal)">
                                      <p:cBhvr>
                                        <p:cTn id="1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8601"/>
            <a:ext cx="5134739" cy="369332"/>
          </a:xfrm>
          <a:prstGeom prst="rect">
            <a:avLst/>
          </a:prstGeom>
          <a:noFill/>
        </p:spPr>
        <p:txBody>
          <a:bodyPr wrap="none" lIns="91440" tIns="45720" rIns="91440" bIns="45720">
            <a:spAutoFit/>
          </a:bodyPr>
          <a:lstStyle/>
          <a:p>
            <a:pPr algn="ctr"/>
            <a:r>
              <a:rPr lang="en-US"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Contoh</a:t>
            </a:r>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Jurnal</a:t>
            </a:r>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Perkembangan</a:t>
            </a:r>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Sikap</a:t>
            </a:r>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Spiritual</a:t>
            </a:r>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2438400" y="147191"/>
            <a:ext cx="3890809" cy="400110"/>
          </a:xfrm>
          <a:prstGeom prst="rect">
            <a:avLst/>
          </a:prstGeom>
          <a:solidFill>
            <a:schemeClr val="accent3">
              <a:lumMod val="20000"/>
              <a:lumOff val="80000"/>
            </a:schemeClr>
          </a:solidFill>
          <a:ln w="38100">
            <a:solidFill>
              <a:srgbClr val="C00000"/>
            </a:solidFill>
          </a:ln>
        </p:spPr>
        <p:txBody>
          <a:bodyPr wrap="none" lIns="91440" tIns="45720" rIns="91440" bIns="45720">
            <a:spAutoFit/>
          </a:bodyPr>
          <a:lstStyle/>
          <a:p>
            <a:pPr algn="ctr"/>
            <a:r>
              <a:rPr lang="en-US" sz="2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PENGOLAHAN NILAI SIKAP</a:t>
            </a:r>
            <a:endParaRPr lang="en-US" sz="2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Rectangle 3"/>
          <p:cNvSpPr/>
          <p:nvPr/>
        </p:nvSpPr>
        <p:spPr>
          <a:xfrm>
            <a:off x="304800" y="1600200"/>
            <a:ext cx="5049780" cy="1015663"/>
          </a:xfrm>
          <a:prstGeom prst="rect">
            <a:avLst/>
          </a:prstGeom>
          <a:noFill/>
        </p:spPr>
        <p:txBody>
          <a:bodyPr wrap="none" lIns="91440" tIns="45720" rIns="91440" bIns="45720">
            <a:spAutoFit/>
          </a:bodyPr>
          <a:lstStyle/>
          <a:p>
            <a:r>
              <a:rPr lang="en-US"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Nama</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Sekolah</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Jaya </a:t>
            </a:r>
            <a:r>
              <a:rPr lang="en-US"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Bangsaku</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Kelas</a:t>
            </a: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/Semester	: VII/</a:t>
            </a:r>
            <a:r>
              <a:rPr lang="en-US"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Genap</a:t>
            </a:r>
            <a:endPar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r>
              <a:rPr lang="en-US"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Tahun</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Pelajaran</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2016/2017</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373638569"/>
              </p:ext>
            </p:extLst>
          </p:nvPr>
        </p:nvGraphicFramePr>
        <p:xfrm>
          <a:off x="189411" y="2971800"/>
          <a:ext cx="8649789" cy="3159760"/>
        </p:xfrm>
        <a:graphic>
          <a:graphicData uri="http://schemas.openxmlformats.org/drawingml/2006/table">
            <a:tbl>
              <a:tblPr firstRow="1" bandRow="1">
                <a:tableStyleId>{5C22544A-7EE6-4342-B048-85BDC9FD1C3A}</a:tableStyleId>
              </a:tblPr>
              <a:tblGrid>
                <a:gridCol w="457200"/>
                <a:gridCol w="1284514"/>
                <a:gridCol w="1533434"/>
                <a:gridCol w="1830252"/>
                <a:gridCol w="1486989"/>
                <a:gridCol w="685800"/>
                <a:gridCol w="1371600"/>
              </a:tblGrid>
              <a:tr h="685800">
                <a:tc>
                  <a:txBody>
                    <a:bodyPr/>
                    <a:lstStyle/>
                    <a:p>
                      <a:r>
                        <a:rPr lang="en-US" dirty="0" smtClean="0"/>
                        <a:t>No</a:t>
                      </a:r>
                      <a:endParaRPr lang="en-US" dirty="0"/>
                    </a:p>
                  </a:txBody>
                  <a:tcPr/>
                </a:tc>
                <a:tc>
                  <a:txBody>
                    <a:bodyPr/>
                    <a:lstStyle/>
                    <a:p>
                      <a:r>
                        <a:rPr lang="en-US" dirty="0" err="1" smtClean="0"/>
                        <a:t>Tanggal</a:t>
                      </a:r>
                      <a:endParaRPr lang="en-US" dirty="0"/>
                    </a:p>
                  </a:txBody>
                  <a:tcPr/>
                </a:tc>
                <a:tc>
                  <a:txBody>
                    <a:bodyPr/>
                    <a:lstStyle/>
                    <a:p>
                      <a:r>
                        <a:rPr lang="en-US" dirty="0" err="1" smtClean="0"/>
                        <a:t>Nama</a:t>
                      </a:r>
                      <a:endParaRPr lang="en-US" dirty="0" smtClean="0"/>
                    </a:p>
                    <a:p>
                      <a:r>
                        <a:rPr lang="en-US" dirty="0" err="1" smtClean="0"/>
                        <a:t>Peserta</a:t>
                      </a:r>
                      <a:r>
                        <a:rPr lang="en-US" dirty="0" smtClean="0"/>
                        <a:t> </a:t>
                      </a:r>
                      <a:r>
                        <a:rPr lang="en-US" dirty="0" err="1" smtClean="0"/>
                        <a:t>Didik</a:t>
                      </a:r>
                      <a:endParaRPr lang="en-US" dirty="0"/>
                    </a:p>
                  </a:txBody>
                  <a:tcPr/>
                </a:tc>
                <a:tc>
                  <a:txBody>
                    <a:bodyPr/>
                    <a:lstStyle/>
                    <a:p>
                      <a:r>
                        <a:rPr lang="en-US" dirty="0" err="1" smtClean="0"/>
                        <a:t>Catatan</a:t>
                      </a:r>
                      <a:r>
                        <a:rPr lang="en-US" dirty="0" smtClean="0"/>
                        <a:t> </a:t>
                      </a:r>
                      <a:r>
                        <a:rPr lang="en-US" dirty="0" err="1" smtClean="0"/>
                        <a:t>Perilaku</a:t>
                      </a:r>
                      <a:endParaRPr lang="en-US" dirty="0"/>
                    </a:p>
                  </a:txBody>
                  <a:tcPr/>
                </a:tc>
                <a:tc>
                  <a:txBody>
                    <a:bodyPr/>
                    <a:lstStyle/>
                    <a:p>
                      <a:r>
                        <a:rPr lang="en-US" dirty="0" err="1" smtClean="0"/>
                        <a:t>Butir</a:t>
                      </a:r>
                      <a:r>
                        <a:rPr lang="en-US" dirty="0" smtClean="0"/>
                        <a:t> </a:t>
                      </a:r>
                      <a:r>
                        <a:rPr lang="en-US" dirty="0" err="1" smtClean="0"/>
                        <a:t>Sikap</a:t>
                      </a:r>
                      <a:endParaRPr lang="en-US" dirty="0"/>
                    </a:p>
                  </a:txBody>
                  <a:tcPr/>
                </a:tc>
                <a:tc>
                  <a:txBody>
                    <a:bodyPr/>
                    <a:lstStyle/>
                    <a:p>
                      <a:r>
                        <a:rPr lang="en-US" dirty="0" err="1" smtClean="0"/>
                        <a:t>Ttd</a:t>
                      </a:r>
                      <a:endParaRPr lang="en-US" dirty="0"/>
                    </a:p>
                  </a:txBody>
                  <a:tcPr/>
                </a:tc>
                <a:tc>
                  <a:txBody>
                    <a:bodyPr/>
                    <a:lstStyle/>
                    <a:p>
                      <a:r>
                        <a:rPr lang="en-US" dirty="0" err="1" smtClean="0"/>
                        <a:t>Tindak</a:t>
                      </a:r>
                      <a:r>
                        <a:rPr lang="en-US" dirty="0" smtClean="0"/>
                        <a:t> </a:t>
                      </a:r>
                      <a:r>
                        <a:rPr lang="en-US" dirty="0" err="1" smtClean="0"/>
                        <a:t>Lanjut</a:t>
                      </a:r>
                      <a:endParaRPr lang="en-US" dirty="0"/>
                    </a:p>
                  </a:txBody>
                  <a:tcPr/>
                </a:tc>
              </a:tr>
              <a:tr h="370840">
                <a:tc>
                  <a:txBody>
                    <a:bodyPr/>
                    <a:lstStyle/>
                    <a:p>
                      <a:r>
                        <a:rPr lang="en-US" dirty="0" smtClean="0"/>
                        <a:t>1</a:t>
                      </a:r>
                      <a:endParaRPr lang="en-US" dirty="0"/>
                    </a:p>
                  </a:txBody>
                  <a:tcPr/>
                </a:tc>
                <a:tc>
                  <a:txBody>
                    <a:bodyPr/>
                    <a:lstStyle/>
                    <a:p>
                      <a:r>
                        <a:rPr lang="en-US" dirty="0" smtClean="0"/>
                        <a:t>20/2/2017</a:t>
                      </a:r>
                      <a:endParaRPr lang="en-US" dirty="0"/>
                    </a:p>
                  </a:txBody>
                  <a:tcPr/>
                </a:tc>
                <a:tc>
                  <a:txBody>
                    <a:bodyPr/>
                    <a:lstStyle/>
                    <a:p>
                      <a:r>
                        <a:rPr lang="en-US" dirty="0" smtClean="0"/>
                        <a:t>Andreas</a:t>
                      </a:r>
                      <a:endParaRPr lang="en-US" dirty="0"/>
                    </a:p>
                  </a:txBody>
                  <a:tcPr/>
                </a:tc>
                <a:tc>
                  <a:txBody>
                    <a:bodyPr/>
                    <a:lstStyle/>
                    <a:p>
                      <a:r>
                        <a:rPr lang="en-US" dirty="0" err="1" smtClean="0"/>
                        <a:t>Mengganggu</a:t>
                      </a:r>
                      <a:r>
                        <a:rPr lang="en-US" dirty="0" smtClean="0"/>
                        <a:t> </a:t>
                      </a:r>
                      <a:r>
                        <a:rPr lang="en-US" dirty="0" err="1" smtClean="0"/>
                        <a:t>teman</a:t>
                      </a:r>
                      <a:r>
                        <a:rPr lang="en-US" dirty="0" smtClean="0"/>
                        <a:t> yang </a:t>
                      </a:r>
                      <a:r>
                        <a:rPr lang="en-US" dirty="0" err="1" smtClean="0"/>
                        <a:t>sedang</a:t>
                      </a:r>
                      <a:r>
                        <a:rPr lang="en-US" dirty="0" smtClean="0"/>
                        <a:t> </a:t>
                      </a:r>
                      <a:r>
                        <a:rPr lang="en-US" dirty="0" err="1" smtClean="0"/>
                        <a:t>berdoa</a:t>
                      </a:r>
                      <a:endParaRPr lang="en-US" dirty="0"/>
                    </a:p>
                  </a:txBody>
                  <a:tcPr/>
                </a:tc>
                <a:tc>
                  <a:txBody>
                    <a:bodyPr/>
                    <a:lstStyle/>
                    <a:p>
                      <a:r>
                        <a:rPr lang="en-US" dirty="0" err="1" smtClean="0"/>
                        <a:t>Ketagwaan</a:t>
                      </a:r>
                      <a:endParaRPr lang="en-US" dirty="0"/>
                    </a:p>
                  </a:txBody>
                  <a:tcPr/>
                </a:tc>
                <a:tc>
                  <a:txBody>
                    <a:bodyPr/>
                    <a:lstStyle/>
                    <a:p>
                      <a:endParaRPr lang="en-US"/>
                    </a:p>
                  </a:txBody>
                  <a:tcPr/>
                </a:tc>
                <a:tc>
                  <a:txBody>
                    <a:bodyPr/>
                    <a:lstStyle/>
                    <a:p>
                      <a:r>
                        <a:rPr lang="en-US" dirty="0" err="1" smtClean="0"/>
                        <a:t>Pembinaan</a:t>
                      </a:r>
                      <a:endParaRPr lang="en-US" dirty="0"/>
                    </a:p>
                  </a:txBody>
                  <a:tcPr/>
                </a:tc>
              </a:tr>
              <a:tr h="370840">
                <a:tc>
                  <a:txBody>
                    <a:bodyPr/>
                    <a:lstStyle/>
                    <a:p>
                      <a:r>
                        <a:rPr lang="en-US" dirty="0" smtClean="0"/>
                        <a:t>2</a:t>
                      </a:r>
                      <a:endParaRPr lang="en-US" dirty="0"/>
                    </a:p>
                  </a:txBody>
                  <a:tcPr/>
                </a:tc>
                <a:tc>
                  <a:txBody>
                    <a:bodyPr/>
                    <a:lstStyle/>
                    <a:p>
                      <a:r>
                        <a:rPr lang="en-US" dirty="0" smtClean="0"/>
                        <a:t>19/4/2017</a:t>
                      </a:r>
                      <a:endParaRPr lang="en-US" dirty="0"/>
                    </a:p>
                  </a:txBody>
                  <a:tcPr/>
                </a:tc>
                <a:tc>
                  <a:txBody>
                    <a:bodyPr/>
                    <a:lstStyle/>
                    <a:p>
                      <a:r>
                        <a:rPr lang="en-US" dirty="0" err="1" smtClean="0"/>
                        <a:t>Agustinus</a:t>
                      </a:r>
                      <a:endParaRPr lang="en-US" dirty="0"/>
                    </a:p>
                  </a:txBody>
                  <a:tcPr/>
                </a:tc>
                <a:tc>
                  <a:txBody>
                    <a:bodyPr/>
                    <a:lstStyle/>
                    <a:p>
                      <a:r>
                        <a:rPr lang="en-US" dirty="0" err="1" smtClean="0"/>
                        <a:t>Menjadi</a:t>
                      </a:r>
                      <a:r>
                        <a:rPr lang="en-US" baseline="0" dirty="0" smtClean="0"/>
                        <a:t> </a:t>
                      </a:r>
                      <a:r>
                        <a:rPr lang="en-US" baseline="0" dirty="0" err="1" smtClean="0"/>
                        <a:t>putera</a:t>
                      </a:r>
                      <a:r>
                        <a:rPr lang="en-US" baseline="0" dirty="0" smtClean="0"/>
                        <a:t> altar </a:t>
                      </a:r>
                      <a:r>
                        <a:rPr lang="en-US" baseline="0" dirty="0" err="1" smtClean="0"/>
                        <a:t>dalam</a:t>
                      </a:r>
                      <a:r>
                        <a:rPr lang="en-US" baseline="0" dirty="0" smtClean="0"/>
                        <a:t> </a:t>
                      </a:r>
                      <a:r>
                        <a:rPr lang="en-US" baseline="0" dirty="0" err="1" smtClean="0"/>
                        <a:t>misa</a:t>
                      </a:r>
                      <a:r>
                        <a:rPr lang="en-US" baseline="0" dirty="0" smtClean="0"/>
                        <a:t> </a:t>
                      </a:r>
                      <a:r>
                        <a:rPr lang="en-US" baseline="0" dirty="0" err="1" smtClean="0"/>
                        <a:t>peryaan</a:t>
                      </a:r>
                      <a:r>
                        <a:rPr lang="en-US" baseline="0" dirty="0" smtClean="0"/>
                        <a:t> </a:t>
                      </a:r>
                      <a:r>
                        <a:rPr lang="en-US" baseline="0" dirty="0" err="1" smtClean="0"/>
                        <a:t>Paskah</a:t>
                      </a:r>
                      <a:r>
                        <a:rPr lang="en-US" baseline="0" dirty="0" smtClean="0"/>
                        <a:t> di </a:t>
                      </a:r>
                      <a:r>
                        <a:rPr lang="en-US" baseline="0" dirty="0" err="1" smtClean="0"/>
                        <a:t>sekolah</a:t>
                      </a:r>
                      <a:endParaRPr lang="en-US" baseline="0" dirty="0" smtClean="0"/>
                    </a:p>
                  </a:txBody>
                  <a:tcPr/>
                </a:tc>
                <a:tc>
                  <a:txBody>
                    <a:bodyPr/>
                    <a:lstStyle/>
                    <a:p>
                      <a:r>
                        <a:rPr lang="en-US" dirty="0" err="1" smtClean="0"/>
                        <a:t>Ketagwaan</a:t>
                      </a:r>
                      <a:endParaRPr lang="en-US" dirty="0"/>
                    </a:p>
                  </a:txBody>
                  <a:tcPr/>
                </a:tc>
                <a:tc>
                  <a:txBody>
                    <a:bodyPr/>
                    <a:lstStyle/>
                    <a:p>
                      <a:endParaRPr lang="en-US"/>
                    </a:p>
                  </a:txBody>
                  <a:tcPr/>
                </a:tc>
                <a:tc>
                  <a:txBody>
                    <a:bodyPr/>
                    <a:lstStyle/>
                    <a:p>
                      <a:r>
                        <a:rPr lang="en-US" dirty="0" err="1" smtClean="0"/>
                        <a:t>Diberi</a:t>
                      </a:r>
                      <a:r>
                        <a:rPr lang="en-US" baseline="0" dirty="0" smtClean="0"/>
                        <a:t> </a:t>
                      </a:r>
                      <a:r>
                        <a:rPr lang="en-US" baseline="0" dirty="0" err="1" smtClean="0"/>
                        <a:t>apresiasi</a:t>
                      </a:r>
                      <a:r>
                        <a:rPr lang="en-US" baseline="0" dirty="0" smtClean="0"/>
                        <a:t> </a:t>
                      </a:r>
                      <a:r>
                        <a:rPr lang="en-US" baseline="0" dirty="0" err="1" smtClean="0"/>
                        <a:t>dan</a:t>
                      </a:r>
                      <a:r>
                        <a:rPr lang="en-US" baseline="0" dirty="0" smtClean="0"/>
                        <a:t> </a:t>
                      </a:r>
                      <a:r>
                        <a:rPr lang="en-US" baseline="0" dirty="0" err="1" smtClean="0"/>
                        <a:t>ditingkatkan</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0680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sz="2800" dirty="0">
                <a:solidFill>
                  <a:srgbClr val="C00000"/>
                </a:solidFill>
                <a:latin typeface="Arial Rounded MT Bold" pitchFamily="34" charset="0"/>
              </a:rPr>
              <a:t>SUMBER DATA NILAI SIKAP</a:t>
            </a:r>
            <a:endParaRPr lang="id-ID" sz="2800" dirty="0">
              <a:solidFill>
                <a:srgbClr val="C00000"/>
              </a:solidFill>
              <a:latin typeface="Arial Rounded MT Bold" pitchFamily="34" charset="0"/>
            </a:endParaRPr>
          </a:p>
        </p:txBody>
      </p:sp>
      <p:sp>
        <p:nvSpPr>
          <p:cNvPr id="15363" name="Content Placeholder 5"/>
          <p:cNvSpPr>
            <a:spLocks noGrp="1"/>
          </p:cNvSpPr>
          <p:nvPr>
            <p:ph idx="1"/>
          </p:nvPr>
        </p:nvSpPr>
        <p:spPr/>
        <p:txBody>
          <a:bodyPr/>
          <a:lstStyle/>
          <a:p>
            <a:pPr eaLnBrk="1" hangingPunct="1"/>
            <a:endParaRPr lang="en-US" altLang="en-US"/>
          </a:p>
        </p:txBody>
      </p:sp>
      <p:sp>
        <p:nvSpPr>
          <p:cNvPr id="7" name="Content Placeholder 2"/>
          <p:cNvSpPr txBox="1">
            <a:spLocks/>
          </p:cNvSpPr>
          <p:nvPr/>
        </p:nvSpPr>
        <p:spPr>
          <a:xfrm>
            <a:off x="457200" y="1062038"/>
            <a:ext cx="8229600" cy="5257800"/>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4863" indent="-573088" fontAlgn="auto">
              <a:spcBef>
                <a:spcPts val="0"/>
              </a:spcBef>
              <a:spcAft>
                <a:spcPts val="0"/>
              </a:spcAft>
              <a:buFont typeface="+mj-lt"/>
              <a:buAutoNum type="arabicParenR"/>
              <a:defRPr/>
            </a:pPr>
            <a:endParaRPr lang="id-ID" dirty="0">
              <a:latin typeface="Arial Rounded MT Bold" panose="020F0704030504030204" pitchFamily="34" charset="0"/>
              <a:ea typeface="Times New Roman" panose="02020603050405020304" pitchFamily="18" charset="0"/>
            </a:endParaRPr>
          </a:p>
          <a:p>
            <a:pPr marL="804863" indent="-573088" fontAlgn="auto">
              <a:spcBef>
                <a:spcPts val="0"/>
              </a:spcBef>
              <a:spcAft>
                <a:spcPts val="0"/>
              </a:spcAft>
              <a:buFont typeface="+mj-lt"/>
              <a:buAutoNum type="arabicParenR"/>
              <a:defRPr/>
            </a:pPr>
            <a:r>
              <a:rPr lang="fi-FI" dirty="0">
                <a:latin typeface="Arial Rounded MT Bold" panose="020F0704030504030204" pitchFamily="34" charset="0"/>
                <a:ea typeface="Times New Roman" panose="02020603050405020304" pitchFamily="18" charset="0"/>
              </a:rPr>
              <a:t>Guru  mapel dan wali kelas melalui observasi yang dicatat dalam  jurnal selama proses pembelajaran;</a:t>
            </a:r>
          </a:p>
          <a:p>
            <a:pPr marL="804863" indent="-573088" fontAlgn="auto">
              <a:spcBef>
                <a:spcPts val="0"/>
              </a:spcBef>
              <a:spcAft>
                <a:spcPts val="0"/>
              </a:spcAft>
              <a:buFont typeface="+mj-lt"/>
              <a:buAutoNum type="arabicParenR"/>
              <a:defRPr/>
            </a:pPr>
            <a:r>
              <a:rPr lang="en-US" dirty="0">
                <a:latin typeface="Arial Rounded MT Bold" panose="020F0704030504030204" pitchFamily="34" charset="0"/>
                <a:ea typeface="Times New Roman" panose="02020603050405020304" pitchFamily="18" charset="0"/>
              </a:rPr>
              <a:t>Guru</a:t>
            </a:r>
            <a:r>
              <a:rPr lang="fi-FI" dirty="0">
                <a:latin typeface="Arial Rounded MT Bold" panose="020F0704030504030204" pitchFamily="34" charset="0"/>
                <a:ea typeface="Times New Roman" panose="02020603050405020304" pitchFamily="18" charset="0"/>
              </a:rPr>
              <a:t> BK melalui observasi langsung </a:t>
            </a:r>
            <a:r>
              <a:rPr lang="id-ID" dirty="0">
                <a:latin typeface="Arial Rounded MT Bold" panose="020F0704030504030204" pitchFamily="34" charset="0"/>
                <a:ea typeface="Times New Roman" panose="02020603050405020304" pitchFamily="18" charset="0"/>
              </a:rPr>
              <a:t>yang dicatat dalam jurnal nilai </a:t>
            </a:r>
            <a:r>
              <a:rPr lang="fi-FI" dirty="0">
                <a:latin typeface="Arial Rounded MT Bold" panose="020F0704030504030204" pitchFamily="34" charset="0"/>
                <a:ea typeface="Times New Roman" panose="02020603050405020304" pitchFamily="18" charset="0"/>
              </a:rPr>
              <a:t>maupun tidak langsung</a:t>
            </a:r>
            <a:r>
              <a:rPr lang="id-ID" dirty="0">
                <a:latin typeface="Arial Rounded MT Bold" panose="020F0704030504030204" pitchFamily="34" charset="0"/>
                <a:ea typeface="Times New Roman" panose="02020603050405020304" pitchFamily="18" charset="0"/>
              </a:rPr>
              <a:t> (laporan pihak lain) yang dicatat juga pada jurnal penilaian</a:t>
            </a:r>
            <a:r>
              <a:rPr lang="en-US" dirty="0">
                <a:latin typeface="Arial Rounded MT Bold" panose="020F0704030504030204" pitchFamily="34" charset="0"/>
                <a:ea typeface="Times New Roman" panose="02020603050405020304" pitchFamily="18" charset="0"/>
              </a:rPr>
              <a:t>;</a:t>
            </a:r>
            <a:endParaRPr lang="fi-FI" dirty="0">
              <a:latin typeface="Arial Rounded MT Bold" panose="020F0704030504030204" pitchFamily="34" charset="0"/>
              <a:ea typeface="Times New Roman" panose="02020603050405020304" pitchFamily="18" charset="0"/>
            </a:endParaRPr>
          </a:p>
          <a:p>
            <a:pPr marL="804863" indent="-573088" fontAlgn="auto">
              <a:spcBef>
                <a:spcPts val="0"/>
              </a:spcBef>
              <a:spcAft>
                <a:spcPts val="0"/>
              </a:spcAft>
              <a:buFont typeface="+mj-lt"/>
              <a:buAutoNum type="arabicParenR"/>
              <a:defRPr/>
            </a:pPr>
            <a:r>
              <a:rPr lang="fi-FI" dirty="0">
                <a:latin typeface="Arial Rounded MT Bold" panose="020F0704030504030204" pitchFamily="34" charset="0"/>
                <a:ea typeface="Times New Roman" panose="02020603050405020304" pitchFamily="18" charset="0"/>
              </a:rPr>
              <a:t>Wali kelas merekap hasil deskripsi dari guru mapel dan guru BK dan merumuskan kembali deskripsi nilai sikap spiritual dan sikap sosial.</a:t>
            </a:r>
            <a:endParaRPr lang="en-US" dirty="0">
              <a:latin typeface="Arial Rounded MT Bold" panose="020F0704030504030204" pitchFamily="34"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0" dur="500"/>
                                        <p:tgtEl>
                                          <p:spTgt spid="7">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639762"/>
          </a:xfrm>
          <a:solidFill>
            <a:schemeClr val="accent3">
              <a:lumMod val="60000"/>
              <a:lumOff val="40000"/>
            </a:schemeClr>
          </a:solidFill>
        </p:spPr>
        <p:txBody>
          <a:bodyPr rtlCol="0"/>
          <a:lstStyle/>
          <a:p>
            <a:pPr eaLnBrk="1" fontAlgn="auto" hangingPunct="1">
              <a:spcAft>
                <a:spcPts val="0"/>
              </a:spcAft>
              <a:defRPr/>
            </a:pPr>
            <a:r>
              <a:rPr lang="en-US" sz="2800" dirty="0">
                <a:solidFill>
                  <a:srgbClr val="C00000"/>
                </a:solidFill>
                <a:latin typeface="Arial Rounded MT Bold" pitchFamily="34" charset="0"/>
              </a:rPr>
              <a:t>PROSES PENGOLAHAN NILAI SIKAP</a:t>
            </a:r>
            <a:endParaRPr lang="id-ID" sz="2800" dirty="0">
              <a:solidFill>
                <a:srgbClr val="C00000"/>
              </a:solidFill>
              <a:latin typeface="Arial Rounded MT Bold" pitchFamily="34" charset="0"/>
            </a:endParaRPr>
          </a:p>
        </p:txBody>
      </p:sp>
      <p:sp>
        <p:nvSpPr>
          <p:cNvPr id="16387" name="Content Placeholder 5"/>
          <p:cNvSpPr>
            <a:spLocks noGrp="1"/>
          </p:cNvSpPr>
          <p:nvPr>
            <p:ph idx="1"/>
          </p:nvPr>
        </p:nvSpPr>
        <p:spPr/>
        <p:txBody>
          <a:bodyPr/>
          <a:lstStyle/>
          <a:p>
            <a:pPr eaLnBrk="1" hangingPunct="1"/>
            <a:endParaRPr lang="en-US" altLang="en-US"/>
          </a:p>
        </p:txBody>
      </p:sp>
      <p:sp>
        <p:nvSpPr>
          <p:cNvPr id="7" name="Content Placeholder 2"/>
          <p:cNvSpPr txBox="1">
            <a:spLocks/>
          </p:cNvSpPr>
          <p:nvPr/>
        </p:nvSpPr>
        <p:spPr>
          <a:xfrm>
            <a:off x="133350" y="981075"/>
            <a:ext cx="8891588" cy="5530850"/>
          </a:xfrm>
          <a:prstGeom prst="rect">
            <a:avLst/>
          </a:prstGeom>
          <a:solidFill>
            <a:schemeClr val="accent3">
              <a:lumMod val="40000"/>
              <a:lumOff val="60000"/>
            </a:schemeClr>
          </a:solidFill>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4863" lvl="1" indent="-573088" fontAlgn="auto">
              <a:spcBef>
                <a:spcPts val="0"/>
              </a:spcBef>
              <a:spcAft>
                <a:spcPts val="0"/>
              </a:spcAft>
              <a:buFont typeface="+mj-lt"/>
              <a:buAutoNum type="arabicParenR"/>
              <a:defRPr/>
            </a:pPr>
            <a:r>
              <a:rPr lang="en-US" sz="2400" dirty="0">
                <a:latin typeface="Arial Rounded MT Bold" panose="020F0704030504030204" pitchFamily="34" charset="0"/>
              </a:rPr>
              <a:t>G</a:t>
            </a:r>
            <a:r>
              <a:rPr lang="id-ID" sz="2400" dirty="0">
                <a:latin typeface="Arial Rounded MT Bold" panose="020F0704030504030204" pitchFamily="34" charset="0"/>
              </a:rPr>
              <a:t>uru mata pelajaran</a:t>
            </a:r>
            <a:r>
              <a:rPr lang="en-US" sz="2400" dirty="0">
                <a:latin typeface="Arial Rounded MT Bold" panose="020F0704030504030204" pitchFamily="34" charset="0"/>
              </a:rPr>
              <a:t>, </a:t>
            </a:r>
            <a:r>
              <a:rPr lang="en-US" sz="2400" dirty="0" err="1">
                <a:latin typeface="Arial Rounded MT Bold" panose="020F0704030504030204" pitchFamily="34" charset="0"/>
              </a:rPr>
              <a:t>wali</a:t>
            </a:r>
            <a:r>
              <a:rPr lang="en-US" sz="2400" dirty="0">
                <a:latin typeface="Arial Rounded MT Bold" panose="020F0704030504030204" pitchFamily="34" charset="0"/>
              </a:rPr>
              <a:t> </a:t>
            </a:r>
            <a:r>
              <a:rPr lang="en-US" sz="2400" dirty="0" err="1">
                <a:latin typeface="Arial Rounded MT Bold" panose="020F0704030504030204" pitchFamily="34" charset="0"/>
              </a:rPr>
              <a:t>kelas</a:t>
            </a:r>
            <a:r>
              <a:rPr lang="en-US" sz="2400" dirty="0">
                <a:latin typeface="Arial Rounded MT Bold" panose="020F0704030504030204" pitchFamily="34" charset="0"/>
              </a:rPr>
              <a:t> </a:t>
            </a:r>
            <a:r>
              <a:rPr lang="en-US" sz="2400" dirty="0" err="1">
                <a:latin typeface="Arial Rounded MT Bold" panose="020F0704030504030204" pitchFamily="34" charset="0"/>
              </a:rPr>
              <a:t>dan</a:t>
            </a:r>
            <a:r>
              <a:rPr lang="en-US" sz="2400" dirty="0">
                <a:latin typeface="Arial Rounded MT Bold" panose="020F0704030504030204" pitchFamily="34" charset="0"/>
              </a:rPr>
              <a:t> guru BK </a:t>
            </a:r>
            <a:r>
              <a:rPr lang="en-US" sz="2400" dirty="0" err="1">
                <a:latin typeface="Arial Rounded MT Bold" panose="020F0704030504030204" pitchFamily="34" charset="0"/>
              </a:rPr>
              <a:t>menc</a:t>
            </a:r>
            <a:r>
              <a:rPr lang="id-ID" sz="2400" dirty="0">
                <a:latin typeface="Arial Rounded MT Bold" panose="020F0704030504030204" pitchFamily="34" charset="0"/>
              </a:rPr>
              <a:t>atat</a:t>
            </a:r>
            <a:r>
              <a:rPr lang="en-US" sz="2400" dirty="0">
                <a:latin typeface="Arial Rounded MT Bold" panose="020F0704030504030204" pitchFamily="34" charset="0"/>
              </a:rPr>
              <a:t> </a:t>
            </a:r>
            <a:r>
              <a:rPr lang="en-US" sz="2400" dirty="0" err="1">
                <a:latin typeface="Arial Rounded MT Bold" panose="020F0704030504030204" pitchFamily="34" charset="0"/>
              </a:rPr>
              <a:t>perilaku</a:t>
            </a:r>
            <a:r>
              <a:rPr lang="en-US" sz="2400" dirty="0">
                <a:latin typeface="Arial Rounded MT Bold" panose="020F0704030504030204" pitchFamily="34" charset="0"/>
              </a:rPr>
              <a:t> </a:t>
            </a:r>
            <a:r>
              <a:rPr lang="en-US" sz="2400" dirty="0" err="1">
                <a:latin typeface="Arial Rounded MT Bold" panose="020F0704030504030204" pitchFamily="34" charset="0"/>
              </a:rPr>
              <a:t>sikap</a:t>
            </a:r>
            <a:r>
              <a:rPr lang="en-US" sz="2400" dirty="0">
                <a:latin typeface="Arial Rounded MT Bold" panose="020F0704030504030204" pitchFamily="34" charset="0"/>
              </a:rPr>
              <a:t> spiritual </a:t>
            </a:r>
            <a:r>
              <a:rPr lang="en-US" sz="2400" dirty="0" err="1">
                <a:latin typeface="Arial Rounded MT Bold" panose="020F0704030504030204" pitchFamily="34" charset="0"/>
              </a:rPr>
              <a:t>dan</a:t>
            </a:r>
            <a:r>
              <a:rPr lang="en-US" sz="2400" dirty="0">
                <a:latin typeface="Arial Rounded MT Bold" panose="020F0704030504030204" pitchFamily="34" charset="0"/>
              </a:rPr>
              <a:t> </a:t>
            </a:r>
            <a:r>
              <a:rPr lang="en-US" sz="2400" dirty="0" err="1">
                <a:latin typeface="Arial Rounded MT Bold" panose="020F0704030504030204" pitchFamily="34" charset="0"/>
              </a:rPr>
              <a:t>sikap</a:t>
            </a:r>
            <a:r>
              <a:rPr lang="en-US" sz="2400" dirty="0">
                <a:latin typeface="Arial Rounded MT Bold" panose="020F0704030504030204" pitchFamily="34" charset="0"/>
              </a:rPr>
              <a:t> </a:t>
            </a:r>
            <a:r>
              <a:rPr lang="en-US" sz="2400" dirty="0" err="1">
                <a:latin typeface="Arial Rounded MT Bold" panose="020F0704030504030204" pitchFamily="34" charset="0"/>
              </a:rPr>
              <a:t>sosial</a:t>
            </a:r>
            <a:r>
              <a:rPr lang="en-US" sz="2400" dirty="0">
                <a:latin typeface="Arial Rounded MT Bold" panose="020F0704030504030204" pitchFamily="34" charset="0"/>
              </a:rPr>
              <a:t> </a:t>
            </a:r>
            <a:r>
              <a:rPr lang="en-US" sz="2400" dirty="0" err="1">
                <a:latin typeface="Arial Rounded MT Bold" panose="020F0704030504030204" pitchFamily="34" charset="0"/>
              </a:rPr>
              <a:t>ke</a:t>
            </a:r>
            <a:r>
              <a:rPr lang="en-US" sz="2400" dirty="0">
                <a:latin typeface="Arial Rounded MT Bold" panose="020F0704030504030204" pitchFamily="34" charset="0"/>
              </a:rPr>
              <a:t> </a:t>
            </a:r>
            <a:r>
              <a:rPr lang="en-US" sz="2400" dirty="0" err="1">
                <a:latin typeface="Arial Rounded MT Bold" panose="020F0704030504030204" pitchFamily="34" charset="0"/>
              </a:rPr>
              <a:t>dalam</a:t>
            </a:r>
            <a:r>
              <a:rPr lang="en-US" sz="2400" dirty="0">
                <a:latin typeface="Arial Rounded MT Bold" panose="020F0704030504030204" pitchFamily="34" charset="0"/>
              </a:rPr>
              <a:t> </a:t>
            </a:r>
            <a:r>
              <a:rPr lang="en-US" sz="2400" dirty="0" err="1">
                <a:latin typeface="Arial Rounded MT Bold" panose="020F0704030504030204" pitchFamily="34" charset="0"/>
              </a:rPr>
              <a:t>jurnal</a:t>
            </a:r>
            <a:r>
              <a:rPr lang="en-US" sz="2400" dirty="0">
                <a:latin typeface="Arial Rounded MT Bold" panose="020F0704030504030204" pitchFamily="34" charset="0"/>
              </a:rPr>
              <a:t>.</a:t>
            </a:r>
            <a:endParaRPr lang="fi-FI" sz="2400" dirty="0">
              <a:latin typeface="Arial Rounded MT Bold" panose="020F0704030504030204" pitchFamily="34" charset="0"/>
            </a:endParaRPr>
          </a:p>
          <a:p>
            <a:pPr marL="804863" lvl="1" indent="-573088" fontAlgn="auto">
              <a:spcBef>
                <a:spcPts val="0"/>
              </a:spcBef>
              <a:spcAft>
                <a:spcPts val="0"/>
              </a:spcAft>
              <a:buFont typeface="+mj-lt"/>
              <a:buAutoNum type="arabicParenR"/>
              <a:defRPr/>
            </a:pPr>
            <a:r>
              <a:rPr lang="en-US" sz="2400" dirty="0">
                <a:latin typeface="Arial Rounded MT Bold" panose="020F0704030504030204" pitchFamily="34" charset="0"/>
              </a:rPr>
              <a:t>G</a:t>
            </a:r>
            <a:r>
              <a:rPr lang="id-ID" sz="2400" dirty="0">
                <a:latin typeface="Arial Rounded MT Bold" panose="020F0704030504030204" pitchFamily="34" charset="0"/>
              </a:rPr>
              <a:t>uru mata pelajaran</a:t>
            </a:r>
            <a:r>
              <a:rPr lang="en-US" sz="2400" dirty="0">
                <a:latin typeface="Arial Rounded MT Bold" panose="020F0704030504030204" pitchFamily="34" charset="0"/>
              </a:rPr>
              <a:t> </a:t>
            </a:r>
            <a:r>
              <a:rPr lang="en-US" sz="2400" dirty="0" err="1">
                <a:latin typeface="Arial Rounded MT Bold" panose="020F0704030504030204" pitchFamily="34" charset="0"/>
              </a:rPr>
              <a:t>dan</a:t>
            </a:r>
            <a:r>
              <a:rPr lang="en-US" sz="2400" dirty="0">
                <a:latin typeface="Arial Rounded MT Bold" panose="020F0704030504030204" pitchFamily="34" charset="0"/>
              </a:rPr>
              <a:t> guru BK </a:t>
            </a:r>
            <a:r>
              <a:rPr lang="en-US" sz="2400" dirty="0" err="1">
                <a:latin typeface="Arial Rounded MT Bold" panose="020F0704030504030204" pitchFamily="34" charset="0"/>
              </a:rPr>
              <a:t>memb</a:t>
            </a:r>
            <a:r>
              <a:rPr lang="id-ID" sz="2400" dirty="0">
                <a:latin typeface="Arial Rounded MT Bold" panose="020F0704030504030204" pitchFamily="34" charset="0"/>
              </a:rPr>
              <a:t>uat </a:t>
            </a:r>
            <a:r>
              <a:rPr lang="en-US" sz="2400" dirty="0" err="1">
                <a:latin typeface="Arial Rounded MT Bold" panose="020F0704030504030204" pitchFamily="34" charset="0"/>
              </a:rPr>
              <a:t>rumusan</a:t>
            </a:r>
            <a:r>
              <a:rPr lang="en-US" sz="2400" dirty="0">
                <a:latin typeface="Arial Rounded MT Bold" panose="020F0704030504030204" pitchFamily="34" charset="0"/>
              </a:rPr>
              <a:t> </a:t>
            </a:r>
            <a:r>
              <a:rPr lang="id-ID" sz="2400" dirty="0">
                <a:latin typeface="Arial Rounded MT Bold" panose="020F0704030504030204" pitchFamily="34" charset="0"/>
              </a:rPr>
              <a:t>deskripsi </a:t>
            </a:r>
            <a:r>
              <a:rPr lang="en-US" sz="2400" dirty="0" err="1">
                <a:latin typeface="Arial Rounded MT Bold" panose="020F0704030504030204" pitchFamily="34" charset="0"/>
              </a:rPr>
              <a:t>singkat</a:t>
            </a:r>
            <a:r>
              <a:rPr lang="en-US" sz="2400" dirty="0">
                <a:latin typeface="Arial Rounded MT Bold" panose="020F0704030504030204" pitchFamily="34" charset="0"/>
              </a:rPr>
              <a:t> </a:t>
            </a:r>
            <a:r>
              <a:rPr lang="id-ID" sz="2400" dirty="0">
                <a:latin typeface="Arial Rounded MT Bold" panose="020F0704030504030204" pitchFamily="34" charset="0"/>
              </a:rPr>
              <a:t>sikap spiritual dan sikap sosial </a:t>
            </a:r>
            <a:r>
              <a:rPr lang="en-US" sz="2400" dirty="0" err="1">
                <a:latin typeface="Arial Rounded MT Bold" panose="020F0704030504030204" pitchFamily="34" charset="0"/>
              </a:rPr>
              <a:t>berdasarkan</a:t>
            </a:r>
            <a:r>
              <a:rPr lang="en-US" sz="2400" dirty="0">
                <a:latin typeface="Arial Rounded MT Bold" panose="020F0704030504030204" pitchFamily="34" charset="0"/>
              </a:rPr>
              <a:t> </a:t>
            </a:r>
            <a:r>
              <a:rPr lang="en-US" sz="2400" dirty="0" err="1">
                <a:latin typeface="Arial Rounded MT Bold" panose="020F0704030504030204" pitchFamily="34" charset="0"/>
              </a:rPr>
              <a:t>catatan</a:t>
            </a:r>
            <a:r>
              <a:rPr lang="en-US" sz="2400" dirty="0">
                <a:latin typeface="Arial Rounded MT Bold" panose="020F0704030504030204" pitchFamily="34" charset="0"/>
              </a:rPr>
              <a:t> </a:t>
            </a:r>
            <a:r>
              <a:rPr lang="en-US" sz="2400" dirty="0" err="1">
                <a:latin typeface="Arial Rounded MT Bold" panose="020F0704030504030204" pitchFamily="34" charset="0"/>
              </a:rPr>
              <a:t>jurnal</a:t>
            </a:r>
            <a:r>
              <a:rPr lang="en-US" sz="2400" dirty="0">
                <a:latin typeface="Arial Rounded MT Bold" panose="020F0704030504030204" pitchFamily="34" charset="0"/>
              </a:rPr>
              <a:t> </a:t>
            </a:r>
            <a:r>
              <a:rPr lang="en-US" sz="2400" dirty="0" err="1">
                <a:latin typeface="Arial Rounded MT Bold" panose="020F0704030504030204" pitchFamily="34" charset="0"/>
              </a:rPr>
              <a:t>untuk</a:t>
            </a:r>
            <a:r>
              <a:rPr lang="en-US" sz="2400" dirty="0">
                <a:latin typeface="Arial Rounded MT Bold" panose="020F0704030504030204" pitchFamily="34" charset="0"/>
              </a:rPr>
              <a:t> </a:t>
            </a:r>
            <a:r>
              <a:rPr lang="en-US" sz="2400" dirty="0" err="1">
                <a:latin typeface="Arial Rounded MT Bold" panose="020F0704030504030204" pitchFamily="34" charset="0"/>
              </a:rPr>
              <a:t>setiap</a:t>
            </a:r>
            <a:r>
              <a:rPr lang="en-US" sz="2400" dirty="0">
                <a:latin typeface="Arial Rounded MT Bold" panose="020F0704030504030204" pitchFamily="34" charset="0"/>
              </a:rPr>
              <a:t> </a:t>
            </a:r>
            <a:r>
              <a:rPr lang="en-US" sz="2400" dirty="0" err="1">
                <a:latin typeface="Arial Rounded MT Bold" panose="020F0704030504030204" pitchFamily="34" charset="0"/>
              </a:rPr>
              <a:t>siswa</a:t>
            </a:r>
            <a:r>
              <a:rPr lang="en-US" sz="2400" dirty="0">
                <a:latin typeface="Arial Rounded MT Bold" panose="020F0704030504030204" pitchFamily="34" charset="0"/>
              </a:rPr>
              <a:t>, </a:t>
            </a:r>
            <a:r>
              <a:rPr lang="en-US" sz="2400" dirty="0" err="1">
                <a:latin typeface="Arial Rounded MT Bold" panose="020F0704030504030204" pitchFamily="34" charset="0"/>
              </a:rPr>
              <a:t>kemudian</a:t>
            </a:r>
            <a:r>
              <a:rPr lang="en-US" sz="2400" dirty="0">
                <a:latin typeface="Arial Rounded MT Bold" panose="020F0704030504030204" pitchFamily="34" charset="0"/>
              </a:rPr>
              <a:t> </a:t>
            </a:r>
            <a:r>
              <a:rPr lang="en-US" sz="2400" dirty="0" err="1">
                <a:latin typeface="Arial Rounded MT Bold" panose="020F0704030504030204" pitchFamily="34" charset="0"/>
              </a:rPr>
              <a:t>memberikan</a:t>
            </a:r>
            <a:r>
              <a:rPr lang="en-US" sz="2400" dirty="0">
                <a:latin typeface="Arial Rounded MT Bold" panose="020F0704030504030204" pitchFamily="34" charset="0"/>
              </a:rPr>
              <a:t> </a:t>
            </a:r>
            <a:r>
              <a:rPr lang="en-US" sz="2400" dirty="0" err="1">
                <a:latin typeface="Arial Rounded MT Bold" panose="020F0704030504030204" pitchFamily="34" charset="0"/>
              </a:rPr>
              <a:t>kepada</a:t>
            </a:r>
            <a:r>
              <a:rPr lang="en-US" sz="2400" dirty="0">
                <a:latin typeface="Arial Rounded MT Bold" panose="020F0704030504030204" pitchFamily="34" charset="0"/>
              </a:rPr>
              <a:t> </a:t>
            </a:r>
            <a:r>
              <a:rPr lang="en-US" sz="2400" dirty="0" err="1">
                <a:latin typeface="Arial Rounded MT Bold" panose="020F0704030504030204" pitchFamily="34" charset="0"/>
              </a:rPr>
              <a:t>wali</a:t>
            </a:r>
            <a:r>
              <a:rPr lang="en-US" sz="2400" dirty="0">
                <a:latin typeface="Arial Rounded MT Bold" panose="020F0704030504030204" pitchFamily="34" charset="0"/>
              </a:rPr>
              <a:t> </a:t>
            </a:r>
            <a:r>
              <a:rPr lang="en-US" sz="2400" dirty="0" err="1">
                <a:latin typeface="Arial Rounded MT Bold" panose="020F0704030504030204" pitchFamily="34" charset="0"/>
              </a:rPr>
              <a:t>kelas</a:t>
            </a:r>
            <a:r>
              <a:rPr lang="en-US" sz="2400" dirty="0">
                <a:latin typeface="Arial Rounded MT Bold" panose="020F0704030504030204" pitchFamily="34" charset="0"/>
              </a:rPr>
              <a:t>.</a:t>
            </a:r>
          </a:p>
          <a:p>
            <a:pPr marL="804863" lvl="1" indent="-573088" fontAlgn="auto">
              <a:spcBef>
                <a:spcPts val="0"/>
              </a:spcBef>
              <a:spcAft>
                <a:spcPts val="0"/>
              </a:spcAft>
              <a:buFont typeface="+mj-lt"/>
              <a:buAutoNum type="arabicParenR"/>
              <a:defRPr/>
            </a:pPr>
            <a:r>
              <a:rPr lang="fi-FI" sz="2400" dirty="0">
                <a:latin typeface="Arial Rounded MT Bold" panose="020F0704030504030204" pitchFamily="34" charset="0"/>
              </a:rPr>
              <a:t>Wali kelas mengumpulkan deskripsi singkat sikap dari guru mapel dan guru BK. Berdasarkan deskripsi singkat sikap spiritual dan sosial dari guru mapel, wali kelas itu sendiri, dan guru BK, wali kelas merumuskan deskripsi capaian sikap spiritual dan sosial setiap siswa.</a:t>
            </a:r>
            <a:endParaRPr lang="en-US" sz="2400" dirty="0">
              <a:latin typeface="Arial Rounded MT Bold" panose="020F0704030504030204" pitchFamily="34" charset="0"/>
            </a:endParaRPr>
          </a:p>
          <a:p>
            <a:pPr marL="231775" lvl="1" indent="0" fontAlgn="auto">
              <a:spcBef>
                <a:spcPts val="0"/>
              </a:spcBef>
              <a:spcAft>
                <a:spcPts val="0"/>
              </a:spcAft>
              <a:buFont typeface="Arial" pitchFamily="34" charset="0"/>
              <a:buNone/>
              <a:defRPr/>
            </a:pPr>
            <a:endParaRPr lang="en-US" dirty="0">
              <a:latin typeface="Arial Rounded MT Bold" panose="020F0704030504030204" pitchFamily="34" charset="0"/>
            </a:endParaRPr>
          </a:p>
          <a:p>
            <a:pPr marL="804863" lvl="1" indent="-573088" fontAlgn="auto">
              <a:spcBef>
                <a:spcPts val="0"/>
              </a:spcBef>
              <a:spcAft>
                <a:spcPts val="0"/>
              </a:spcAft>
              <a:buFont typeface="+mj-lt"/>
              <a:buAutoNum type="arabicParenR"/>
              <a:defRPr/>
            </a:pPr>
            <a:endParaRPr lang="en-US" sz="2400" dirty="0">
              <a:latin typeface="Arial Rounded MT Bold" panose="020F07040305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6650</TotalTime>
  <Words>1351</Words>
  <Application>Microsoft Office PowerPoint</Application>
  <PresentationFormat>On-screen Show (4:3)</PresentationFormat>
  <Paragraphs>267</Paragraphs>
  <Slides>45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Equation</vt:lpstr>
      <vt:lpstr>PowerPoint Presentation</vt:lpstr>
      <vt:lpstr>TUJUAN</vt:lpstr>
      <vt:lpstr>CAKUPAN  MATERI</vt:lpstr>
      <vt:lpstr>PowerPoint Presentation</vt:lpstr>
      <vt:lpstr>PENILAIAN SIKAP</vt:lpstr>
      <vt:lpstr>PENGOLAHAN NILAI SIKAP</vt:lpstr>
      <vt:lpstr>PowerPoint Presentation</vt:lpstr>
      <vt:lpstr>SUMBER DATA NILAI SIKAP</vt:lpstr>
      <vt:lpstr>PROSES PENGOLAHAN NILAI SIKAP</vt:lpstr>
      <vt:lpstr>PowerPoint Presentation</vt:lpstr>
      <vt:lpstr>PowerPoint Presentation</vt:lpstr>
      <vt:lpstr>Penulisan  deskripsi  pada  Rapor</vt:lpstr>
      <vt:lpstr>PowerPoint Presentation</vt:lpstr>
      <vt:lpstr>PowerPoint Presentation</vt:lpstr>
      <vt:lpstr> PENILAIAN PENGETAHUAN</vt:lpstr>
      <vt:lpstr> PENGOLAHAN NILAI PENGETAHUAN</vt:lpstr>
      <vt:lpstr> SKEMA NILAI PENGETAHUAN</vt:lpstr>
      <vt:lpstr>PowerPoint Presentation</vt:lpstr>
      <vt:lpstr>Nilai akhir pencapaian kompetensi pengetahuan </vt:lpstr>
      <vt:lpstr>Nilai akhir pencapaian kompetensi pengetahuan </vt:lpstr>
      <vt:lpstr>Nilai akhir pencapaian kompetensi pengetahuan </vt:lpstr>
      <vt:lpstr>PowerPoint Presentation</vt:lpstr>
      <vt:lpstr>Penulisan  deskripsi  Nilai  Pengetahuan</vt:lpstr>
      <vt:lpstr>PowerPoint Presentation</vt:lpstr>
      <vt:lpstr>PowerPoint Presentation</vt:lpstr>
      <vt:lpstr>PowerPoint Presentation</vt:lpstr>
      <vt:lpstr>PowerPoint Presentation</vt:lpstr>
      <vt:lpstr>PowerPoint Presentation</vt:lpstr>
      <vt:lpstr>PowerPoint Presentation</vt:lpstr>
      <vt:lpstr>PENGOLAHAN  NILAI KETRAMPILAN</vt:lpstr>
      <vt:lpstr>PENGOLAHAN  NILAI KETRAMPILAN</vt:lpstr>
      <vt:lpstr>Penulisan  deskripsi  Nilai  Ketrampilan</vt:lpstr>
      <vt:lpstr>PowerPoint Presentation</vt:lpstr>
      <vt:lpstr>PowerPoint Presentation</vt:lpstr>
      <vt:lpstr>TUGAS    4</vt:lpstr>
      <vt:lpstr>Penulisan Nilai  pada  Rapor</vt:lpstr>
      <vt:lpstr>Penulisan  deskripsi  pada  Rapor</vt:lpstr>
      <vt:lpstr>KRITERIA KENAIKAN KELAS</vt:lpstr>
      <vt:lpstr>LANJUTAN KRITERIA KENAIKAN KELAS</vt:lpstr>
      <vt:lpstr>MODEL RAPOT</vt:lpstr>
      <vt:lpstr>MODEL RAPOT</vt:lpstr>
      <vt:lpstr>MODEL RAPOT</vt:lpstr>
      <vt:lpstr>MODEL RAPOT</vt:lpstr>
      <vt:lpstr>PowerPoint Presentation</vt:lpstr>
      <vt:lpstr>Terima  Kasih</vt:lpstr>
    </vt:vector>
  </TitlesOfParts>
  <Manager>TEDY WIBOWO</Manager>
  <Company>TEDY WIBOWO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Utama</dc:title>
  <dc:creator>mutu</dc:creator>
  <cp:lastModifiedBy>ACER</cp:lastModifiedBy>
  <cp:revision>575</cp:revision>
  <dcterms:created xsi:type="dcterms:W3CDTF">2006-08-16T00:00:00Z</dcterms:created>
  <dcterms:modified xsi:type="dcterms:W3CDTF">2019-05-18T10:16:50Z</dcterms:modified>
</cp:coreProperties>
</file>