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9" r:id="rId4"/>
    <p:sldId id="280" r:id="rId5"/>
    <p:sldId id="281" r:id="rId6"/>
    <p:sldId id="282" r:id="rId7"/>
    <p:sldId id="259" r:id="rId8"/>
    <p:sldId id="260" r:id="rId9"/>
    <p:sldId id="261" r:id="rId10"/>
    <p:sldId id="262" r:id="rId11"/>
    <p:sldId id="263" r:id="rId12"/>
    <p:sldId id="271" r:id="rId13"/>
    <p:sldId id="272" r:id="rId14"/>
    <p:sldId id="277" r:id="rId15"/>
    <p:sldId id="273" r:id="rId16"/>
    <p:sldId id="27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AF2A-4BB7-4A05-BBD0-E2D7607AE9C2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9F4BD-0AC7-4DBC-A407-E45B2DFD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7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66D7E-85F3-4B34-8885-C1C0A77214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66D7E-85F3-4B34-8885-C1C0A77214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38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1AA15-95D2-4C6D-9A78-D88870AA9B3F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CBAC2-05B3-414B-9448-BCDD49186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endParaRPr lang="id-ID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rtlCol="0"/>
          <a:lstStyle/>
          <a:p>
            <a:fld id="{3D860516-E0CC-4C55-89DA-A36F6791E32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rtlCol="0"/>
          <a:lstStyle/>
          <a:p>
            <a:r>
              <a:rPr lang="id-ID" smtClean="0">
                <a:solidFill>
                  <a:srgbClr val="575F6D"/>
                </a:solidFill>
              </a:rPr>
              <a:t>Atrik Presentations</a:t>
            </a:r>
            <a:endParaRPr lang="id-ID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5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54653" y="6240379"/>
            <a:ext cx="186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 </a:t>
            </a:r>
            <a:r>
              <a:rPr lang="en-US" dirty="0" err="1" smtClean="0"/>
              <a:t>Atrik</a:t>
            </a:r>
            <a:r>
              <a:rPr lang="en-US" dirty="0" smtClean="0"/>
              <a:t>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ERKENALANKU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ONTOH%20PROJEK%20BASED%20LEARNING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CONTOH%20INQUIRI%20LEARNING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ONTOH%20DISCOVERY%20LEARNING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PENGEMBANGAN%20MODEL%20PEMBELAJARAN%20PAK.ppt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ONTOH%20PROBLEM%20BASED%20LEARNING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" y="0"/>
            <a:ext cx="1218492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8" y="36760"/>
            <a:ext cx="62722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Goudy Stout" panose="0202090407030B020401" pitchFamily="18" charset="0"/>
              </a:rPr>
              <a:t>MODEL PEMBELAJARAN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Wide Latin" panose="020A0A07050505020404" pitchFamily="18" charset="0"/>
              </a:rPr>
              <a:t>KURIKULUM </a:t>
            </a:r>
            <a:r>
              <a:rPr lang="en-US" sz="2400" dirty="0" smtClean="0">
                <a:solidFill>
                  <a:srgbClr val="002060"/>
                </a:solidFill>
                <a:latin typeface="Wide Latin" panose="020A0A07050505020404" pitchFamily="18" charset="0"/>
              </a:rPr>
              <a:t>2013</a:t>
            </a:r>
            <a:endParaRPr lang="en-US" sz="2400" dirty="0">
              <a:solidFill>
                <a:srgbClr val="002060"/>
              </a:solidFill>
              <a:latin typeface="Wide Latin" panose="020A0A070505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63" y="904517"/>
            <a:ext cx="495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Wide Latin" panose="020A0A07050505020404" pitchFamily="18" charset="0"/>
            </a:endParaRPr>
          </a:p>
        </p:txBody>
      </p:sp>
      <p:pic>
        <p:nvPicPr>
          <p:cNvPr id="7" name="Picture 2" descr="D:\FOTO FAMILY\fotoku\Atrik.gif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13" y="5082062"/>
            <a:ext cx="1380781" cy="172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88" y="1304627"/>
            <a:ext cx="58150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FF00"/>
                </a:solidFill>
                <a:latin typeface="AR CENA" panose="02000000000000000000" pitchFamily="2" charset="0"/>
              </a:rPr>
              <a:t>DISAMPAIKAN DALAM BIMBINGAN TEKNIS </a:t>
            </a:r>
          </a:p>
          <a:p>
            <a:pPr algn="ctr"/>
            <a:r>
              <a:rPr lang="en-US" sz="2300" b="1" dirty="0" smtClean="0">
                <a:solidFill>
                  <a:srgbClr val="FFFF00"/>
                </a:solidFill>
                <a:latin typeface="AR CENA" panose="02000000000000000000" pitchFamily="2" charset="0"/>
              </a:rPr>
              <a:t>GURU PAK TINGKAT DASAR</a:t>
            </a:r>
          </a:p>
          <a:p>
            <a:pPr algn="ctr"/>
            <a:r>
              <a:rPr lang="en-US" sz="2300" b="1" dirty="0" smtClean="0">
                <a:solidFill>
                  <a:srgbClr val="FFFF00"/>
                </a:solidFill>
                <a:latin typeface="AR CENA" panose="02000000000000000000" pitchFamily="2" charset="0"/>
              </a:rPr>
              <a:t>Banjarmasin, 23 </a:t>
            </a:r>
            <a:r>
              <a:rPr lang="en-US" sz="2300" b="1" dirty="0" err="1" smtClean="0">
                <a:solidFill>
                  <a:srgbClr val="FFFF00"/>
                </a:solidFill>
                <a:latin typeface="AR CENA" panose="02000000000000000000" pitchFamily="2" charset="0"/>
              </a:rPr>
              <a:t>Oktober</a:t>
            </a:r>
            <a:r>
              <a:rPr lang="en-US" sz="2300" b="1" dirty="0" smtClean="0">
                <a:solidFill>
                  <a:srgbClr val="FFFF00"/>
                </a:solidFill>
                <a:latin typeface="AR CENA" panose="02000000000000000000" pitchFamily="2" charset="0"/>
              </a:rPr>
              <a:t> 2018</a:t>
            </a:r>
            <a:endParaRPr lang="en-US" sz="2300" b="1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3" y="5943600"/>
            <a:ext cx="2786062" cy="36933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Atrik</a:t>
            </a:r>
            <a:r>
              <a:rPr lang="en-US" dirty="0" smtClean="0"/>
              <a:t> Wibawa,S.</a:t>
            </a:r>
            <a:r>
              <a:rPr lang="en-US" dirty="0" err="1" smtClean="0"/>
              <a:t>Pd</a:t>
            </a:r>
            <a:r>
              <a:rPr lang="en-US" dirty="0" smtClean="0"/>
              <a:t>.,M.M.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27" y="0"/>
            <a:ext cx="1550461" cy="1161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75" y="309214"/>
            <a:ext cx="469994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AlternateGothic2 BT" panose="020B0608020202050204" pitchFamily="34" charset="0"/>
              </a:rPr>
              <a:t>Langkah-Langkah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Pembelajaran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Berbasis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 smtClean="0">
                <a:latin typeface="AlternateGothic2 BT" panose="020B0608020202050204" pitchFamily="34" charset="0"/>
              </a:rPr>
              <a:t>Proyek</a:t>
            </a:r>
            <a:endParaRPr lang="en-US" sz="2400" dirty="0">
              <a:latin typeface="AlternateGothic2 BT" panose="020B060802020205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656" y="850688"/>
            <a:ext cx="3207453" cy="6767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Langkah</a:t>
            </a:r>
            <a:r>
              <a:rPr lang="en-US" b="1" dirty="0" smtClean="0">
                <a:solidFill>
                  <a:srgbClr val="FFFF00"/>
                </a:solidFill>
              </a:rPr>
              <a:t> 1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Penentuan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projek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455660" y="850688"/>
            <a:ext cx="938007" cy="704537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8013" y="998706"/>
            <a:ext cx="640077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AlternateGothic2 BT" panose="020B0608020202050204" pitchFamily="34" charset="0"/>
              </a:rPr>
              <a:t>Guru </a:t>
            </a:r>
            <a:r>
              <a:rPr lang="en-US" sz="2400" dirty="0" err="1">
                <a:latin typeface="AlternateGothic2 BT" panose="020B0608020202050204" pitchFamily="34" charset="0"/>
              </a:rPr>
              <a:t>bersama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dengan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peserta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didik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menentukan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tema</a:t>
            </a:r>
            <a:r>
              <a:rPr lang="en-US" sz="2400" dirty="0">
                <a:latin typeface="AlternateGothic2 BT" panose="020B0608020202050204" pitchFamily="34" charset="0"/>
              </a:rPr>
              <a:t>/</a:t>
            </a:r>
            <a:r>
              <a:rPr lang="en-US" sz="2400" dirty="0" err="1">
                <a:latin typeface="AlternateGothic2 BT" panose="020B0608020202050204" pitchFamily="34" charset="0"/>
              </a:rPr>
              <a:t>topik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projek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56" y="1644531"/>
            <a:ext cx="3207453" cy="89719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Langkah</a:t>
            </a:r>
            <a:r>
              <a:rPr lang="en-US" b="1" dirty="0" smtClean="0">
                <a:solidFill>
                  <a:srgbClr val="FFFF00"/>
                </a:solidFill>
              </a:rPr>
              <a:t> 2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Perancangan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langkah-langkah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penyelesaian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projek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455659" y="1704208"/>
            <a:ext cx="938007" cy="704537"/>
          </a:xfrm>
          <a:prstGeom prst="notch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48013" y="1695081"/>
            <a:ext cx="7382844" cy="70788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memfasilitasi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merancang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langkah-langkah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kegiatan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penyelesaian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projek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beserta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pengelolaannya</a:t>
            </a:r>
            <a:endParaRPr lang="en-US" sz="2000" b="1" dirty="0">
              <a:solidFill>
                <a:srgbClr val="FFFF00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656" y="2761972"/>
            <a:ext cx="3207453" cy="89378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Langkah</a:t>
            </a:r>
            <a:r>
              <a:rPr lang="en-US" b="1" dirty="0" smtClean="0">
                <a:solidFill>
                  <a:srgbClr val="FFFF00"/>
                </a:solidFill>
              </a:rPr>
              <a:t> 3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Penyusunan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jadwal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pelaksanaan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projek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3455659" y="2868651"/>
            <a:ext cx="938007" cy="704537"/>
          </a:xfrm>
          <a:prstGeom prst="notch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48013" y="2814892"/>
            <a:ext cx="7382844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latin typeface="AlternateGothic2 BT" panose="020B0608020202050204" pitchFamily="34" charset="0"/>
              </a:rPr>
              <a:t>memberikan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pendampingan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kepada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melakukan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penjadwalan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semua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kegiatan</a:t>
            </a:r>
            <a:r>
              <a:rPr lang="en-US" sz="2000" dirty="0"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latin typeface="AlternateGothic2 BT" panose="020B0608020202050204" pitchFamily="34" charset="0"/>
              </a:rPr>
              <a:t>telah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dirancangnya</a:t>
            </a:r>
            <a:endParaRPr lang="en-US" sz="2000" dirty="0">
              <a:latin typeface="AlternateGothic2 BT" panose="020B060802020205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656" y="3806553"/>
            <a:ext cx="3207453" cy="87393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Langkah</a:t>
            </a:r>
            <a:r>
              <a:rPr lang="en-US" b="1" dirty="0" smtClean="0">
                <a:solidFill>
                  <a:srgbClr val="FFFF00"/>
                </a:solidFill>
              </a:rPr>
              <a:t> 4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Penyelesaian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projek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dengan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fasilitasi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monitoring guru</a:t>
            </a:r>
          </a:p>
        </p:txBody>
      </p:sp>
      <p:sp>
        <p:nvSpPr>
          <p:cNvPr id="14" name="Notched Right Arrow 13"/>
          <p:cNvSpPr/>
          <p:nvPr/>
        </p:nvSpPr>
        <p:spPr>
          <a:xfrm>
            <a:off x="3381557" y="3857597"/>
            <a:ext cx="938007" cy="704537"/>
          </a:xfrm>
          <a:prstGeom prst="notched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48013" y="3854248"/>
            <a:ext cx="7382844" cy="70788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latin typeface="AlternateGothic2 BT" panose="020B0608020202050204" pitchFamily="34" charset="0"/>
              </a:rPr>
              <a:t>memfasilitasi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memonitor</a:t>
            </a:r>
            <a:r>
              <a:rPr lang="en-US" sz="2000" dirty="0">
                <a:latin typeface="AlternateGothic2 BT" panose="020B0608020202050204" pitchFamily="34" charset="0"/>
              </a:rPr>
              <a:t> 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dalam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melaksanakan</a:t>
            </a:r>
            <a:r>
              <a:rPr lang="en-US" sz="2000" dirty="0">
                <a:latin typeface="AlternateGothic2 BT" panose="020B0608020202050204" pitchFamily="34" charset="0"/>
              </a:rPr>
              <a:t>  </a:t>
            </a:r>
            <a:r>
              <a:rPr lang="en-US" sz="2000" dirty="0" err="1">
                <a:latin typeface="AlternateGothic2 BT" panose="020B0608020202050204" pitchFamily="34" charset="0"/>
              </a:rPr>
              <a:t>rancangan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projek</a:t>
            </a:r>
            <a:r>
              <a:rPr lang="en-US" sz="2000" dirty="0"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latin typeface="AlternateGothic2 BT" panose="020B0608020202050204" pitchFamily="34" charset="0"/>
              </a:rPr>
              <a:t>telah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dibuat</a:t>
            </a:r>
            <a:endParaRPr lang="en-US" sz="2000" dirty="0">
              <a:latin typeface="AlternateGothic2 BT" panose="020B060802020205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656" y="4808839"/>
            <a:ext cx="3253109" cy="1066787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LAngkah</a:t>
            </a:r>
            <a:r>
              <a:rPr lang="en-US" b="1" dirty="0" smtClean="0">
                <a:solidFill>
                  <a:schemeClr val="tx1"/>
                </a:solidFill>
              </a:rPr>
              <a:t> 5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Penyusunan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laporan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presentasi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en-US" b="1" dirty="0" err="1">
                <a:solidFill>
                  <a:schemeClr val="tx1"/>
                </a:solidFill>
              </a:rPr>
              <a:t>publikasi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hasil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projek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3455658" y="4992812"/>
            <a:ext cx="938007" cy="704537"/>
          </a:xfrm>
          <a:prstGeom prst="notched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48013" y="5142177"/>
            <a:ext cx="7382844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memfasilitasi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mempresentasikan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mempublikasikan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karya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656" y="5968614"/>
            <a:ext cx="3253109" cy="69129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Langkah</a:t>
            </a:r>
            <a:r>
              <a:rPr lang="en-US" b="1" dirty="0" smtClean="0">
                <a:solidFill>
                  <a:schemeClr val="tx1"/>
                </a:solidFill>
              </a:rPr>
              <a:t> 6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Evaluasi</a:t>
            </a:r>
            <a:r>
              <a:rPr lang="en-US" b="1" dirty="0">
                <a:solidFill>
                  <a:schemeClr val="tx1"/>
                </a:solidFill>
              </a:rPr>
              <a:t> proses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hasil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projek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3381556" y="5955369"/>
            <a:ext cx="938007" cy="704537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48013" y="5955868"/>
            <a:ext cx="7382844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pembelajaran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refleksi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aktivitas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projek</a:t>
            </a:r>
            <a:endParaRPr lang="en-US" sz="2000" dirty="0">
              <a:solidFill>
                <a:schemeClr val="tx1"/>
              </a:solidFill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2" y="377371"/>
            <a:ext cx="2138816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triped Right Arrow 7"/>
          <p:cNvSpPr/>
          <p:nvPr/>
        </p:nvSpPr>
        <p:spPr>
          <a:xfrm>
            <a:off x="5252263" y="3760304"/>
            <a:ext cx="747593" cy="62774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5400000">
            <a:off x="1595851" y="2514213"/>
            <a:ext cx="939026" cy="62774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1047" y="3132452"/>
            <a:ext cx="2184181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 =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menanyakan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bertanya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didasari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mempertanyakan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556891" y="2902447"/>
            <a:ext cx="2337632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 =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tunggal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mengajukan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inisiatif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mengajukan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4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829" y="123370"/>
            <a:ext cx="1567542" cy="1175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9197" y="82792"/>
            <a:ext cx="3805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AlternateGothic2 BT" panose="020B0608020202050204" pitchFamily="34" charset="0"/>
              </a:rPr>
              <a:t>Langkah-Langkah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Pembelajaran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 smtClean="0">
                <a:latin typeface="AlternateGothic2 BT" panose="020B0608020202050204" pitchFamily="34" charset="0"/>
              </a:rPr>
              <a:t>Inkuiri</a:t>
            </a:r>
            <a:endParaRPr lang="en-US" sz="2400" dirty="0">
              <a:latin typeface="AlternateGothic2 BT" panose="020B060802020205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9197" y="1676884"/>
            <a:ext cx="3207453" cy="6767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1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Orientasi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418328" y="1695617"/>
            <a:ext cx="938007" cy="704537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48013" y="998706"/>
            <a:ext cx="6400771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AlternateGothic2 BT" panose="020B0608020202050204" pitchFamily="34" charset="0"/>
              </a:rPr>
              <a:t>Guru </a:t>
            </a:r>
            <a:r>
              <a:rPr lang="en-US" sz="2400" dirty="0" err="1">
                <a:latin typeface="AlternateGothic2 BT" panose="020B0608020202050204" pitchFamily="34" charset="0"/>
              </a:rPr>
              <a:t>mengondisikan</a:t>
            </a:r>
            <a:r>
              <a:rPr lang="en-US" sz="2400" dirty="0">
                <a:latin typeface="AlternateGothic2 BT" panose="020B0608020202050204" pitchFamily="34" charset="0"/>
              </a:rPr>
              <a:t> agar </a:t>
            </a:r>
            <a:r>
              <a:rPr lang="en-US" sz="2400" dirty="0" err="1">
                <a:latin typeface="AlternateGothic2 BT" panose="020B0608020202050204" pitchFamily="34" charset="0"/>
              </a:rPr>
              <a:t>peserta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didik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siap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melaksanakan</a:t>
            </a:r>
            <a:r>
              <a:rPr lang="en-US" sz="2400" dirty="0">
                <a:latin typeface="AlternateGothic2 BT" panose="020B0608020202050204" pitchFamily="34" charset="0"/>
              </a:rPr>
              <a:t> proses </a:t>
            </a:r>
            <a:r>
              <a:rPr lang="en-US" sz="2400" dirty="0" err="1">
                <a:latin typeface="AlternateGothic2 BT" panose="020B0608020202050204" pitchFamily="34" charset="0"/>
              </a:rPr>
              <a:t>pembelajaran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menjelaskan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topik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tujuan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dan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hasil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belajar</a:t>
            </a:r>
            <a:r>
              <a:rPr lang="en-US" sz="2400" dirty="0">
                <a:latin typeface="AlternateGothic2 BT" panose="020B0608020202050204" pitchFamily="34" charset="0"/>
              </a:rPr>
              <a:t> yang </a:t>
            </a:r>
            <a:r>
              <a:rPr lang="en-US" sz="2400" dirty="0" err="1">
                <a:latin typeface="AlternateGothic2 BT" panose="020B0608020202050204" pitchFamily="34" charset="0"/>
              </a:rPr>
              <a:t>diharapkan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dapat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tercapai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oleh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peserta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didik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menjelaskan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pokok-pokok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kegiatan</a:t>
            </a:r>
            <a:r>
              <a:rPr lang="en-US" sz="2400" dirty="0">
                <a:latin typeface="AlternateGothic2 BT" panose="020B0608020202050204" pitchFamily="34" charset="0"/>
              </a:rPr>
              <a:t> yang </a:t>
            </a:r>
            <a:r>
              <a:rPr lang="en-US" sz="2400" dirty="0" err="1">
                <a:latin typeface="AlternateGothic2 BT" panose="020B0608020202050204" pitchFamily="34" charset="0"/>
              </a:rPr>
              <a:t>harus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dilakukan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oleh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peserta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didik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untuk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mencapai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tujuan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menjelaskan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pentingnya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topik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kegiatan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belajar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hal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ini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dapat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dilakukan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dalam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rangka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memberikan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motivasi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belajar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peserta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didik</a:t>
            </a:r>
            <a:endParaRPr lang="en-US" sz="2400" dirty="0">
              <a:latin typeface="AlternateGothic2 BT" panose="020B060802020205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56" y="3803298"/>
            <a:ext cx="3207453" cy="89719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2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Merumuskan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masalah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455659" y="3862975"/>
            <a:ext cx="938007" cy="704537"/>
          </a:xfrm>
          <a:prstGeom prst="notch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8013" y="3853848"/>
            <a:ext cx="6400771" cy="70788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membimbing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memfasilitasi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merumuskan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memahami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masalah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nyata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telah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disajikan</a:t>
            </a:r>
            <a:endParaRPr lang="en-US" sz="2000" b="1" dirty="0">
              <a:solidFill>
                <a:srgbClr val="FFFF00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656" y="4920739"/>
            <a:ext cx="3207453" cy="89378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3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Merumuskan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hipotesis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3455659" y="5027418"/>
            <a:ext cx="938007" cy="704537"/>
          </a:xfrm>
          <a:prstGeom prst="notch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48013" y="4973659"/>
            <a:ext cx="6400771" cy="163121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mengembangkan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kemampuan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berhipotesis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dengan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cara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menyampaikan</a:t>
            </a:r>
            <a:r>
              <a:rPr lang="en-US" sz="2000" dirty="0">
                <a:latin typeface="AlternateGothic2 BT" panose="020B0608020202050204" pitchFamily="34" charset="0"/>
              </a:rPr>
              <a:t>  </a:t>
            </a:r>
            <a:r>
              <a:rPr lang="en-US" sz="2000" dirty="0" err="1">
                <a:latin typeface="AlternateGothic2 BT" panose="020B0608020202050204" pitchFamily="34" charset="0"/>
              </a:rPr>
              <a:t>berbagai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pertanyaan</a:t>
            </a:r>
            <a:r>
              <a:rPr lang="en-US" sz="2000" dirty="0"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latin typeface="AlternateGothic2 BT" panose="020B0608020202050204" pitchFamily="34" charset="0"/>
              </a:rPr>
              <a:t>dapat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mendorong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dapat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merumuskan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jawaban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sementara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atau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dapat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merumuskan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berbagai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perkiraan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kemungkinan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jawaban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dari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suatu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permasalahan</a:t>
            </a:r>
            <a:r>
              <a:rPr lang="en-US" sz="2000" dirty="0"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latin typeface="AlternateGothic2 BT" panose="020B0608020202050204" pitchFamily="34" charset="0"/>
              </a:rPr>
              <a:t>dikaji</a:t>
            </a:r>
            <a:r>
              <a:rPr lang="en-US" sz="2000" dirty="0">
                <a:latin typeface="AlternateGothic2 BT" panose="020B06080202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78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6170" y="1782881"/>
            <a:ext cx="3207453" cy="87393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4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Mengumpulkan</a:t>
            </a:r>
            <a:r>
              <a:rPr lang="en-US" b="1" dirty="0">
                <a:solidFill>
                  <a:srgbClr val="FFFF00"/>
                </a:solidFill>
              </a:rPr>
              <a:t> data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3612071" y="1833925"/>
            <a:ext cx="938007" cy="704537"/>
          </a:xfrm>
          <a:prstGeom prst="notched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8527" y="1830576"/>
            <a:ext cx="7382844" cy="70788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dengan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cara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mengajukan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pertanyaan-pertanyaan</a:t>
            </a:r>
            <a:r>
              <a:rPr lang="en-US" sz="2000" dirty="0"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latin typeface="AlternateGothic2 BT" panose="020B0608020202050204" pitchFamily="34" charset="0"/>
              </a:rPr>
              <a:t>dapat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mendorong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berpikir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mencari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informasi</a:t>
            </a:r>
            <a:r>
              <a:rPr lang="en-US" sz="2000" dirty="0"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latin typeface="AlternateGothic2 BT" panose="020B0608020202050204" pitchFamily="34" charset="0"/>
              </a:rPr>
              <a:t>dibutuhkan</a:t>
            </a:r>
            <a:endParaRPr lang="en-US" sz="2000" dirty="0">
              <a:latin typeface="AlternateGothic2 BT" panose="020B060802020205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3305" y="3211372"/>
            <a:ext cx="3253109" cy="1066787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Tahap</a:t>
            </a:r>
            <a:r>
              <a:rPr lang="en-US" b="1" dirty="0" smtClean="0">
                <a:solidFill>
                  <a:schemeClr val="tx1"/>
                </a:solidFill>
              </a:rPr>
              <a:t> 5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Menguji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hipotesis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723307" y="3395345"/>
            <a:ext cx="938007" cy="704537"/>
          </a:xfrm>
          <a:prstGeom prst="notched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8527" y="3070011"/>
            <a:ext cx="7382844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menentukan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jawaban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dianggap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diterima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data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informasi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diperoleh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berdasarkan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pengumpulan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data.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terpenting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menguji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hipotesis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mencari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tingkat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keyakinan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atas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jawaban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diberikan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0514" y="4904313"/>
            <a:ext cx="3253109" cy="69129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Tahap</a:t>
            </a:r>
            <a:r>
              <a:rPr lang="en-US" b="1" dirty="0" smtClean="0">
                <a:solidFill>
                  <a:schemeClr val="tx1"/>
                </a:solidFill>
              </a:rPr>
              <a:t> 6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Merumuskan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kesimpulan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566414" y="4891068"/>
            <a:ext cx="938007" cy="704537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32871" y="4891567"/>
            <a:ext cx="7382844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mendeskripsikan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temuan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diperoleh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berdasarkan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pengujian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hipotesis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kesimpulan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akurat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sebiknya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mempu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data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mana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relevan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.</a:t>
            </a:r>
          </a:p>
        </p:txBody>
      </p:sp>
      <p:pic>
        <p:nvPicPr>
          <p:cNvPr id="12" name="Picture 1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829" y="123370"/>
            <a:ext cx="1567542" cy="1175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29952" y="256789"/>
            <a:ext cx="3805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AlternateGothic2 BT" panose="020B0608020202050204" pitchFamily="34" charset="0"/>
              </a:rPr>
              <a:t>Langkah-Langkah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Pembelajaran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 smtClean="0">
                <a:latin typeface="AlternateGothic2 BT" panose="020B0608020202050204" pitchFamily="34" charset="0"/>
              </a:rPr>
              <a:t>Inkuiri</a:t>
            </a:r>
            <a:endParaRPr lang="en-US" sz="2400" dirty="0"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7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iped Right Arrow 9"/>
          <p:cNvSpPr/>
          <p:nvPr/>
        </p:nvSpPr>
        <p:spPr>
          <a:xfrm>
            <a:off x="4282427" y="1460869"/>
            <a:ext cx="939026" cy="62774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4" y="130708"/>
            <a:ext cx="3296868" cy="3288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460519" y="998336"/>
            <a:ext cx="372634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=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143914" y="3635728"/>
            <a:ext cx="47859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dirty="0">
              <a:latin typeface="Arial Rounded MT Bold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err="1">
                <a:latin typeface="Arial Rounded MT Bold" pitchFamily="34" charset="0"/>
              </a:rPr>
              <a:t>S</a:t>
            </a:r>
            <a:r>
              <a:rPr lang="en-US" dirty="0" err="1" smtClean="0">
                <a:latin typeface="Arial Rounded MT Bold" pitchFamily="34" charset="0"/>
              </a:rPr>
              <a:t>iswa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menyingkap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menemukan</a:t>
            </a:r>
            <a:r>
              <a:rPr lang="en-US" dirty="0">
                <a:latin typeface="Arial Rounded MT Bold" pitchFamily="34" charset="0"/>
              </a:rPr>
              <a:t> (</a:t>
            </a:r>
            <a:r>
              <a:rPr lang="en-US" b="1" i="1" dirty="0">
                <a:latin typeface="Arial Rounded MT Bold" pitchFamily="34" charset="0"/>
              </a:rPr>
              <a:t>to discover</a:t>
            </a:r>
            <a:r>
              <a:rPr lang="en-US" dirty="0">
                <a:latin typeface="Arial Rounded MT Bold" pitchFamily="34" charset="0"/>
              </a:rPr>
              <a:t>) </a:t>
            </a:r>
            <a:r>
              <a:rPr lang="en-US" dirty="0" err="1">
                <a:latin typeface="Arial Rounded MT Bold" pitchFamily="34" charset="0"/>
              </a:rPr>
              <a:t>jawaban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atas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pertanyaan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mereka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melalui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serangkaian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kegiatan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penyelidikan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kegiatan-kegiatan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sejenis</a:t>
            </a:r>
            <a:r>
              <a:rPr lang="en-US" dirty="0">
                <a:latin typeface="Arial Rounded MT Bold" pitchFamily="34" charset="0"/>
              </a:rPr>
              <a:t>.</a:t>
            </a:r>
          </a:p>
        </p:txBody>
      </p:sp>
      <p:sp>
        <p:nvSpPr>
          <p:cNvPr id="15" name="Striped Right Arrow 14"/>
          <p:cNvSpPr/>
          <p:nvPr/>
        </p:nvSpPr>
        <p:spPr>
          <a:xfrm rot="5400000">
            <a:off x="6858826" y="2640036"/>
            <a:ext cx="929730" cy="62774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51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618" y="120410"/>
            <a:ext cx="1154725" cy="1309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9197" y="82792"/>
            <a:ext cx="410291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AlternateGothic2 BT" panose="020B0608020202050204" pitchFamily="34" charset="0"/>
              </a:rPr>
              <a:t>Langkah-Langkah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Pembelajaran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i="1" dirty="0" smtClean="0">
                <a:latin typeface="AlternateGothic2 BT" panose="020B0608020202050204" pitchFamily="34" charset="0"/>
              </a:rPr>
              <a:t>Discovery</a:t>
            </a:r>
            <a:endParaRPr lang="en-US" sz="2400" i="1" dirty="0">
              <a:latin typeface="AlternateGothic2 BT" panose="020B060802020205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197" y="1185252"/>
            <a:ext cx="3207453" cy="6767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1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Persiapan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368696" y="1246601"/>
            <a:ext cx="938007" cy="704537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8013" y="998706"/>
            <a:ext cx="6400771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AlternateGothic2 BT" panose="020B0608020202050204" pitchFamily="34" charset="0"/>
              </a:rPr>
              <a:t>Guru </a:t>
            </a:r>
            <a:r>
              <a:rPr lang="en-US" sz="2400" dirty="0" err="1">
                <a:latin typeface="AlternateGothic2 BT" panose="020B0608020202050204" pitchFamily="34" charset="0"/>
              </a:rPr>
              <a:t>Menentukan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tujuan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pembelajaran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identifikasi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karakteristik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peserta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didik</a:t>
            </a:r>
            <a:r>
              <a:rPr lang="en-US" sz="2400" dirty="0">
                <a:latin typeface="AlternateGothic2 BT" panose="020B0608020202050204" pitchFamily="34" charset="0"/>
              </a:rPr>
              <a:t> (</a:t>
            </a:r>
            <a:r>
              <a:rPr lang="en-US" sz="2400" dirty="0" err="1">
                <a:latin typeface="AlternateGothic2 BT" panose="020B0608020202050204" pitchFamily="34" charset="0"/>
              </a:rPr>
              <a:t>kemampuan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awal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minat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gaya</a:t>
            </a:r>
            <a:r>
              <a:rPr lang="en-US" sz="2400" dirty="0">
                <a:latin typeface="AlternateGothic2 BT" panose="020B0608020202050204" pitchFamily="34" charset="0"/>
              </a:rPr>
              <a:t>  </a:t>
            </a:r>
            <a:r>
              <a:rPr lang="en-US" sz="2400" dirty="0" err="1">
                <a:latin typeface="AlternateGothic2 BT" panose="020B0608020202050204" pitchFamily="34" charset="0"/>
              </a:rPr>
              <a:t>belajar</a:t>
            </a:r>
            <a:r>
              <a:rPr lang="en-US" sz="2400" dirty="0">
                <a:latin typeface="AlternateGothic2 BT" panose="020B0608020202050204" pitchFamily="34" charset="0"/>
              </a:rPr>
              <a:t>, </a:t>
            </a:r>
            <a:r>
              <a:rPr lang="en-US" sz="2400" dirty="0" err="1">
                <a:latin typeface="AlternateGothic2 BT" panose="020B0608020202050204" pitchFamily="34" charset="0"/>
              </a:rPr>
              <a:t>dan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sebagainya</a:t>
            </a:r>
            <a:r>
              <a:rPr lang="en-US" sz="2400" dirty="0">
                <a:latin typeface="AlternateGothic2 BT" panose="020B0608020202050204" pitchFamily="34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9197" y="2688412"/>
            <a:ext cx="3207453" cy="89719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2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Stimulasi</a:t>
            </a:r>
            <a:r>
              <a:rPr lang="en-US" b="1" dirty="0">
                <a:solidFill>
                  <a:srgbClr val="FFFF00"/>
                </a:solidFill>
              </a:rPr>
              <a:t>/</a:t>
            </a:r>
            <a:r>
              <a:rPr lang="en-US" b="1" dirty="0" err="1">
                <a:solidFill>
                  <a:srgbClr val="FFFF00"/>
                </a:solidFill>
              </a:rPr>
              <a:t>pemberian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rangsangan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455659" y="2784740"/>
            <a:ext cx="938007" cy="704537"/>
          </a:xfrm>
          <a:prstGeom prst="notch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48013" y="2498003"/>
            <a:ext cx="6400771" cy="163121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dapat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memulai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kegiatan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PBM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dengan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mengajukan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pertanyaan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anjuran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membaca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buku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aktivitas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belajar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lainnya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mengarah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pada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persiapan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pemecahan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masalah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Stimulasi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pada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tahap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ini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berfungsi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menyediakan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kondisi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interaksi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belajar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dapat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mengembangkan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membantu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dalam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mengeksplorasi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bahan</a:t>
            </a:r>
            <a:endParaRPr lang="en-US" sz="2000" b="1" dirty="0">
              <a:solidFill>
                <a:srgbClr val="FFFF00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656" y="4920739"/>
            <a:ext cx="3207453" cy="89378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3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Identifikasi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masalah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3455659" y="5027418"/>
            <a:ext cx="938007" cy="704537"/>
          </a:xfrm>
          <a:prstGeom prst="notch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48013" y="4717966"/>
            <a:ext cx="6400771" cy="1323439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latin typeface="AlternateGothic2 BT" panose="020B0608020202050204" pitchFamily="34" charset="0"/>
              </a:rPr>
              <a:t>Mengidentifikasi</a:t>
            </a:r>
            <a:r>
              <a:rPr lang="en-US" sz="2000" dirty="0">
                <a:latin typeface="AlternateGothic2 BT" panose="020B0608020202050204" pitchFamily="34" charset="0"/>
              </a:rPr>
              <a:t>  </a:t>
            </a:r>
            <a:r>
              <a:rPr lang="en-US" sz="2000" dirty="0" err="1">
                <a:latin typeface="AlternateGothic2 BT" panose="020B0608020202050204" pitchFamily="34" charset="0"/>
              </a:rPr>
              <a:t>sumber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belajardan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memberi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kesempatan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kepada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mengidentifikasi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sebanyak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mungkin</a:t>
            </a:r>
            <a:r>
              <a:rPr lang="en-US" sz="2000" dirty="0">
                <a:latin typeface="AlternateGothic2 BT" panose="020B0608020202050204" pitchFamily="34" charset="0"/>
              </a:rPr>
              <a:t> agenda-agenda </a:t>
            </a:r>
            <a:r>
              <a:rPr lang="en-US" sz="2000" dirty="0" err="1">
                <a:latin typeface="AlternateGothic2 BT" panose="020B0608020202050204" pitchFamily="34" charset="0"/>
              </a:rPr>
              <a:t>masalah</a:t>
            </a:r>
            <a:r>
              <a:rPr lang="en-US" sz="2000" dirty="0"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latin typeface="AlternateGothic2 BT" panose="020B0608020202050204" pitchFamily="34" charset="0"/>
              </a:rPr>
              <a:t>relevan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dengan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bahan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pelajaran</a:t>
            </a:r>
            <a:r>
              <a:rPr lang="en-US" sz="2000" dirty="0">
                <a:latin typeface="AlternateGothic2 BT" panose="020B0608020202050204" pitchFamily="34" charset="0"/>
              </a:rPr>
              <a:t>, </a:t>
            </a:r>
            <a:r>
              <a:rPr lang="en-US" sz="2000" dirty="0" err="1">
                <a:latin typeface="AlternateGothic2 BT" panose="020B0608020202050204" pitchFamily="34" charset="0"/>
              </a:rPr>
              <a:t>kemudian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salah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satunya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dipilih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dirumuskan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dalam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bentuk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hipotesis</a:t>
            </a:r>
            <a:r>
              <a:rPr lang="en-US" sz="2000" dirty="0">
                <a:latin typeface="AlternateGothic2 BT" panose="020B0608020202050204" pitchFamily="34" charset="0"/>
              </a:rPr>
              <a:t> (</a:t>
            </a:r>
            <a:r>
              <a:rPr lang="en-US" sz="2000" dirty="0" err="1">
                <a:latin typeface="AlternateGothic2 BT" panose="020B0608020202050204" pitchFamily="34" charset="0"/>
              </a:rPr>
              <a:t>jawaban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sementara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atas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pertanyaan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masalah</a:t>
            </a:r>
            <a:r>
              <a:rPr lang="en-US" sz="2000" dirty="0">
                <a:latin typeface="AlternateGothic2 BT" panose="020B060802020205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0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9952" y="992818"/>
            <a:ext cx="3207453" cy="87393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4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Mengumpulkan</a:t>
            </a:r>
            <a:r>
              <a:rPr lang="en-US" b="1" dirty="0">
                <a:solidFill>
                  <a:srgbClr val="FFFF00"/>
                </a:solidFill>
              </a:rPr>
              <a:t> data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3565853" y="1043862"/>
            <a:ext cx="938007" cy="704537"/>
          </a:xfrm>
          <a:prstGeom prst="notched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32308" y="1196075"/>
            <a:ext cx="5948605" cy="40011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latin typeface="AlternateGothic2 BT" panose="020B0608020202050204" pitchFamily="34" charset="0"/>
              </a:rPr>
              <a:t>Membantu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 </a:t>
            </a:r>
            <a:r>
              <a:rPr lang="en-US" sz="2000" dirty="0" err="1">
                <a:latin typeface="AlternateGothic2 BT" panose="020B0608020202050204" pitchFamily="34" charset="0"/>
              </a:rPr>
              <a:t>mengumpulan</a:t>
            </a:r>
            <a:r>
              <a:rPr lang="en-US" sz="2000" dirty="0">
                <a:latin typeface="AlternateGothic2 BT" panose="020B0608020202050204" pitchFamily="34" charset="0"/>
              </a:rPr>
              <a:t>  </a:t>
            </a:r>
            <a:r>
              <a:rPr lang="en-US" sz="2000" dirty="0" err="1"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latin typeface="AlternateGothic2 BT" panose="020B0608020202050204" pitchFamily="34" charset="0"/>
              </a:rPr>
              <a:t>  </a:t>
            </a:r>
            <a:r>
              <a:rPr lang="en-US" sz="2000" dirty="0" err="1">
                <a:latin typeface="AlternateGothic2 BT" panose="020B0608020202050204" pitchFamily="34" charset="0"/>
              </a:rPr>
              <a:t>mengeksplorasi</a:t>
            </a:r>
            <a:r>
              <a:rPr lang="en-US" sz="2000" dirty="0">
                <a:latin typeface="AlternateGothic2 BT" panose="020B0608020202050204" pitchFamily="34" charset="0"/>
              </a:rPr>
              <a:t>  data.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7087" y="2421309"/>
            <a:ext cx="3253109" cy="1066787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Tahap</a:t>
            </a:r>
            <a:r>
              <a:rPr lang="en-US" b="1" dirty="0" smtClean="0">
                <a:solidFill>
                  <a:schemeClr val="tx1"/>
                </a:solidFill>
              </a:rPr>
              <a:t> 5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Pengolahan</a:t>
            </a:r>
            <a:r>
              <a:rPr lang="en-US" b="1" dirty="0">
                <a:solidFill>
                  <a:schemeClr val="tx1"/>
                </a:solidFill>
              </a:rPr>
              <a:t> data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677089" y="2605282"/>
            <a:ext cx="938007" cy="704537"/>
          </a:xfrm>
          <a:prstGeom prst="notched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2309" y="2279948"/>
            <a:ext cx="7382844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menentukan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jawaban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dianggap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diterima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data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informasi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diperoleh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berdasarkan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pengumpulan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data.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terpenting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menguji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hipotesis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mencari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tingkat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keyakinan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atas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jawaban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diberikan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7087" y="4114250"/>
            <a:ext cx="3253109" cy="69129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Tahap</a:t>
            </a:r>
            <a:r>
              <a:rPr lang="en-US" b="1" dirty="0" smtClean="0">
                <a:solidFill>
                  <a:schemeClr val="tx1"/>
                </a:solidFill>
              </a:rPr>
              <a:t> 6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Pembuktian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618916" y="4101005"/>
            <a:ext cx="938007" cy="704537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9499" y="3952064"/>
            <a:ext cx="7382844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pemeriksaan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cermat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membuktikan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benar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tidaknya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hipotesis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ditetapkan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temuan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alternatif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dihubungkan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hasil</a:t>
            </a:r>
            <a:endParaRPr lang="en-US" sz="2000" dirty="0">
              <a:solidFill>
                <a:schemeClr val="tx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952" y="256789"/>
            <a:ext cx="416543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AlternateGothic2 BT" panose="020B0608020202050204" pitchFamily="34" charset="0"/>
              </a:rPr>
              <a:t>Langkah-Langkah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Pembelajaran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smtClean="0">
                <a:latin typeface="AlternateGothic2 BT" panose="020B0608020202050204" pitchFamily="34" charset="0"/>
              </a:rPr>
              <a:t>Discovery </a:t>
            </a:r>
            <a:endParaRPr lang="en-US" sz="2400" dirty="0">
              <a:latin typeface="AlternateGothic2 BT" panose="020B0608020202050204" pitchFamily="34" charset="0"/>
            </a:endParaRPr>
          </a:p>
        </p:txBody>
      </p:sp>
      <p:pic>
        <p:nvPicPr>
          <p:cNvPr id="12" name="Picture 1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618" y="120410"/>
            <a:ext cx="1154725" cy="1309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267087" y="5664728"/>
            <a:ext cx="3253109" cy="69129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Tahap</a:t>
            </a:r>
            <a:r>
              <a:rPr lang="en-US" b="1" dirty="0" smtClean="0">
                <a:solidFill>
                  <a:schemeClr val="tx1"/>
                </a:solidFill>
              </a:rPr>
              <a:t> 7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Menarik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kesimpulan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3618916" y="5651483"/>
            <a:ext cx="938007" cy="704537"/>
          </a:xfrm>
          <a:prstGeom prst="notch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9499" y="5803696"/>
            <a:ext cx="738284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merumuskan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prinsip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generalisasi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penemuannya</a:t>
            </a:r>
            <a:endParaRPr lang="en-US" sz="2000" dirty="0">
              <a:solidFill>
                <a:schemeClr val="tx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16" name="TextBox 15">
            <a:hlinkClick r:id="rId4" action="ppaction://hlinkpres?slideindex=1&amp;slidetitle="/>
          </p:cNvPr>
          <p:cNvSpPr txBox="1"/>
          <p:nvPr/>
        </p:nvSpPr>
        <p:spPr>
          <a:xfrm>
            <a:off x="3677089" y="6356020"/>
            <a:ext cx="41290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Pengembangan</a:t>
            </a:r>
            <a:r>
              <a:rPr lang="en-US" b="1" dirty="0" smtClean="0">
                <a:solidFill>
                  <a:schemeClr val="bg1"/>
                </a:solidFill>
              </a:rPr>
              <a:t> Model </a:t>
            </a:r>
            <a:r>
              <a:rPr lang="en-US" b="1" dirty="0" err="1" smtClean="0">
                <a:solidFill>
                  <a:schemeClr val="bg1"/>
                </a:solidFill>
              </a:rPr>
              <a:t>Pembelajaran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9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GAMBAR\Animasi Rohani\15844678gif-jesus-lumineux-benissant-parousie-over-blog-fr-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10" y="838201"/>
            <a:ext cx="4649291" cy="58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86690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>
                <a:latin typeface="Arial Black" pitchFamily="34" charset="0"/>
              </a:rPr>
              <a:t>TUHAN YESUS SENANTIASA MEMBERKATI KITA SEMUA</a:t>
            </a:r>
          </a:p>
        </p:txBody>
      </p:sp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6172200" y="76200"/>
            <a:ext cx="4267200" cy="873968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6600FF"/>
                </a:solidFill>
                <a:effectLst>
                  <a:outerShdw dist="45791" dir="2021404" algn="ctr" rotWithShape="0">
                    <a:srgbClr val="CCCC00"/>
                  </a:outerShdw>
                </a:effectLst>
                <a:latin typeface="Lucida Handwriting"/>
              </a:rPr>
              <a:t>Terima</a:t>
            </a:r>
            <a:r>
              <a:rPr lang="en-US" sz="3600" b="1" kern="10" dirty="0">
                <a:solidFill>
                  <a:srgbClr val="6600FF"/>
                </a:solidFill>
                <a:effectLst>
                  <a:outerShdw dist="45791" dir="2021404" algn="ctr" rotWithShape="0">
                    <a:srgbClr val="CCCC00"/>
                  </a:outerShdw>
                </a:effectLst>
                <a:latin typeface="Lucida Handwriting"/>
              </a:rPr>
              <a:t> </a:t>
            </a:r>
            <a:r>
              <a:rPr lang="en-US" sz="3600" b="1" kern="10" dirty="0" err="1">
                <a:solidFill>
                  <a:srgbClr val="6600FF"/>
                </a:solidFill>
                <a:effectLst>
                  <a:outerShdw dist="45791" dir="2021404" algn="ctr" rotWithShape="0">
                    <a:srgbClr val="CCCC00"/>
                  </a:outerShdw>
                </a:effectLst>
                <a:latin typeface="Lucida Handwriting"/>
              </a:rPr>
              <a:t>Kasih</a:t>
            </a:r>
            <a:endParaRPr lang="en-US" sz="3600" b="1" kern="10" dirty="0">
              <a:solidFill>
                <a:srgbClr val="6600FF"/>
              </a:solidFill>
              <a:effectLst>
                <a:outerShdw dist="45791" dir="2021404" algn="ctr" rotWithShape="0">
                  <a:srgbClr val="CCCC00"/>
                </a:outerShdw>
              </a:effectLst>
              <a:latin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9500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530128" y="2288022"/>
            <a:ext cx="3853186" cy="1394085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AlternateGothic2 BT" panose="020B0608020202050204" pitchFamily="34" charset="0"/>
              </a:rPr>
              <a:t>Permendikbud</a:t>
            </a:r>
            <a:r>
              <a:rPr lang="en-US" sz="2400" b="1" dirty="0" smtClean="0">
                <a:solidFill>
                  <a:srgbClr val="FFFF00"/>
                </a:solidFill>
                <a:latin typeface="AlternateGothic2 BT" panose="020B0608020202050204" pitchFamily="34" charset="0"/>
              </a:rPr>
              <a:t> No. 22 </a:t>
            </a:r>
            <a:r>
              <a:rPr lang="en-US" sz="2400" b="1" dirty="0" err="1" smtClean="0">
                <a:solidFill>
                  <a:srgbClr val="FFFF00"/>
                </a:solidFill>
                <a:latin typeface="AlternateGothic2 BT" panose="020B0608020202050204" pitchFamily="34" charset="0"/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latin typeface="AlternateGothic2 BT" panose="020B0608020202050204" pitchFamily="34" charset="0"/>
              </a:rPr>
              <a:t> 2016</a:t>
            </a:r>
            <a:endParaRPr lang="en-US" sz="2400" b="1" dirty="0">
              <a:solidFill>
                <a:srgbClr val="FFFF00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743326" y="224852"/>
            <a:ext cx="8218826" cy="6364634"/>
          </a:xfrm>
          <a:prstGeom prst="vertic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 BLANCA" panose="02000000000000000000" pitchFamily="2" charset="0"/>
              </a:rPr>
              <a:t>“</a:t>
            </a:r>
            <a:r>
              <a:rPr lang="en-US" sz="2800" dirty="0" err="1">
                <a:latin typeface="AR BLANCA" panose="02000000000000000000" pitchFamily="2" charset="0"/>
              </a:rPr>
              <a:t>Untuk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memperkuat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pendekatan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ilmiah</a:t>
            </a:r>
            <a:r>
              <a:rPr lang="en-US" sz="2800" dirty="0">
                <a:latin typeface="AR BLANCA" panose="02000000000000000000" pitchFamily="2" charset="0"/>
              </a:rPr>
              <a:t> (scientific), </a:t>
            </a:r>
            <a:r>
              <a:rPr lang="en-US" sz="2800" dirty="0" err="1">
                <a:latin typeface="AR BLANCA" panose="02000000000000000000" pitchFamily="2" charset="0"/>
              </a:rPr>
              <a:t>tematik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terpadu</a:t>
            </a:r>
            <a:r>
              <a:rPr lang="en-US" sz="2800" dirty="0">
                <a:latin typeface="AR BLANCA" panose="02000000000000000000" pitchFamily="2" charset="0"/>
              </a:rPr>
              <a:t> (</a:t>
            </a:r>
            <a:r>
              <a:rPr lang="en-US" sz="2800" dirty="0" err="1">
                <a:latin typeface="AR BLANCA" panose="02000000000000000000" pitchFamily="2" charset="0"/>
              </a:rPr>
              <a:t>tematik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antar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matapelajaran</a:t>
            </a:r>
            <a:r>
              <a:rPr lang="en-US" sz="2800" dirty="0">
                <a:latin typeface="AR BLANCA" panose="02000000000000000000" pitchFamily="2" charset="0"/>
              </a:rPr>
              <a:t>), </a:t>
            </a:r>
            <a:r>
              <a:rPr lang="en-US" sz="2800" dirty="0" err="1">
                <a:latin typeface="AR BLANCA" panose="02000000000000000000" pitchFamily="2" charset="0"/>
              </a:rPr>
              <a:t>dan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tematik</a:t>
            </a:r>
            <a:r>
              <a:rPr lang="en-US" sz="2800" dirty="0">
                <a:latin typeface="AR BLANCA" panose="02000000000000000000" pitchFamily="2" charset="0"/>
              </a:rPr>
              <a:t> (</a:t>
            </a:r>
            <a:r>
              <a:rPr lang="en-US" sz="2800" dirty="0" err="1">
                <a:latin typeface="AR BLANCA" panose="02000000000000000000" pitchFamily="2" charset="0"/>
              </a:rPr>
              <a:t>dalam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suatu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mata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pelajaran</a:t>
            </a:r>
            <a:r>
              <a:rPr lang="en-US" sz="2800" dirty="0">
                <a:latin typeface="AR BLANCA" panose="02000000000000000000" pitchFamily="2" charset="0"/>
              </a:rPr>
              <a:t>) </a:t>
            </a:r>
            <a:r>
              <a:rPr lang="en-US" sz="2800" dirty="0" err="1">
                <a:latin typeface="AR BLANCA" panose="02000000000000000000" pitchFamily="2" charset="0"/>
              </a:rPr>
              <a:t>perlu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diterapkan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pembelajaran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berbasis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penyingkapan</a:t>
            </a:r>
            <a:r>
              <a:rPr lang="en-US" sz="2800" dirty="0">
                <a:latin typeface="AR BLANCA" panose="02000000000000000000" pitchFamily="2" charset="0"/>
              </a:rPr>
              <a:t>/</a:t>
            </a:r>
            <a:r>
              <a:rPr lang="en-US" sz="2800" dirty="0" err="1">
                <a:latin typeface="AR BLANCA" panose="02000000000000000000" pitchFamily="2" charset="0"/>
              </a:rPr>
              <a:t>penelitian</a:t>
            </a:r>
            <a:r>
              <a:rPr lang="en-US" sz="2800" dirty="0">
                <a:latin typeface="AR BLANCA" panose="02000000000000000000" pitchFamily="2" charset="0"/>
              </a:rPr>
              <a:t> (discovery/inquiry learning). </a:t>
            </a:r>
            <a:r>
              <a:rPr lang="en-US" sz="2800" dirty="0" err="1">
                <a:latin typeface="AR BLANCA" panose="02000000000000000000" pitchFamily="2" charset="0"/>
              </a:rPr>
              <a:t>Untuk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mendorong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kemampuan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peserta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didik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untuk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menghasilkan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karya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kontekstual</a:t>
            </a:r>
            <a:r>
              <a:rPr lang="en-US" sz="2800" dirty="0">
                <a:latin typeface="AR BLANCA" panose="02000000000000000000" pitchFamily="2" charset="0"/>
              </a:rPr>
              <a:t>, </a:t>
            </a:r>
            <a:r>
              <a:rPr lang="en-US" sz="2800" dirty="0" err="1">
                <a:latin typeface="AR BLANCA" panose="02000000000000000000" pitchFamily="2" charset="0"/>
              </a:rPr>
              <a:t>baik</a:t>
            </a:r>
            <a:r>
              <a:rPr lang="en-US" sz="2800" dirty="0">
                <a:latin typeface="AR BLANCA" panose="02000000000000000000" pitchFamily="2" charset="0"/>
              </a:rPr>
              <a:t> individual </a:t>
            </a:r>
            <a:r>
              <a:rPr lang="en-US" sz="2800" dirty="0" err="1">
                <a:latin typeface="AR BLANCA" panose="02000000000000000000" pitchFamily="2" charset="0"/>
              </a:rPr>
              <a:t>maupun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kelompok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maka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sangat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disarankan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menggunakan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pendekatan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pembelajaran</a:t>
            </a:r>
            <a:r>
              <a:rPr lang="en-US" sz="2800" dirty="0">
                <a:latin typeface="AR BLANCA" panose="02000000000000000000" pitchFamily="2" charset="0"/>
              </a:rPr>
              <a:t> yang </a:t>
            </a:r>
            <a:r>
              <a:rPr lang="en-US" sz="2800" dirty="0" err="1">
                <a:latin typeface="AR BLANCA" panose="02000000000000000000" pitchFamily="2" charset="0"/>
              </a:rPr>
              <a:t>menghasilkan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karya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berbasis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pemecahan</a:t>
            </a:r>
            <a:r>
              <a:rPr lang="en-US" sz="2800" dirty="0">
                <a:latin typeface="AR BLANCA" panose="02000000000000000000" pitchFamily="2" charset="0"/>
              </a:rPr>
              <a:t> </a:t>
            </a:r>
            <a:r>
              <a:rPr lang="en-US" sz="2800" dirty="0" err="1">
                <a:latin typeface="AR BLANCA" panose="02000000000000000000" pitchFamily="2" charset="0"/>
              </a:rPr>
              <a:t>masalah</a:t>
            </a:r>
            <a:r>
              <a:rPr lang="en-US" sz="2800" dirty="0">
                <a:latin typeface="AR BLANCA" panose="02000000000000000000" pitchFamily="2" charset="0"/>
              </a:rPr>
              <a:t> (project based learning)”.</a:t>
            </a:r>
          </a:p>
        </p:txBody>
      </p:sp>
    </p:spTree>
    <p:extLst>
      <p:ext uri="{BB962C8B-B14F-4D97-AF65-F5344CB8AC3E}">
        <p14:creationId xmlns:p14="http://schemas.microsoft.com/office/powerpoint/2010/main" val="320468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00613" y="2714625"/>
            <a:ext cx="2671762" cy="1443038"/>
          </a:xfrm>
          <a:prstGeom prst="ellipse">
            <a:avLst/>
          </a:prstGeom>
          <a:solidFill>
            <a:srgbClr val="C00000"/>
          </a:solidFill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PEMBELAJARAN DALAM KURIKULUM 2013</a:t>
            </a:r>
            <a:endParaRPr lang="en-US" b="1" dirty="0"/>
          </a:p>
        </p:txBody>
      </p:sp>
      <p:sp>
        <p:nvSpPr>
          <p:cNvPr id="3" name="Notched Right Arrow 2"/>
          <p:cNvSpPr/>
          <p:nvPr/>
        </p:nvSpPr>
        <p:spPr>
          <a:xfrm rot="19377797">
            <a:off x="7427147" y="2164997"/>
            <a:ext cx="1050130" cy="957262"/>
          </a:xfrm>
          <a:prstGeom prst="notchedRightArrow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65318" y="1493044"/>
            <a:ext cx="1628775" cy="957262"/>
          </a:xfrm>
          <a:prstGeom prst="ellipse">
            <a:avLst/>
          </a:prstGeom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SAINTIFIK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5043488" y="420020"/>
            <a:ext cx="1714501" cy="1014412"/>
          </a:xfrm>
          <a:prstGeom prst="ellipse">
            <a:avLst/>
          </a:prstGeom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PROBLEM BASED LEARNING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981900" y="1945300"/>
            <a:ext cx="1714501" cy="1014412"/>
          </a:xfrm>
          <a:prstGeom prst="ellipse">
            <a:avLst/>
          </a:prstGeom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PROJEK BASED LEARNING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3378173" y="5214938"/>
            <a:ext cx="1714501" cy="1014412"/>
          </a:xfrm>
          <a:prstGeom prst="ellipse">
            <a:avLst/>
          </a:prstGeom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INQUIRY LEARNING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7272334" y="5214938"/>
            <a:ext cx="1807371" cy="1014412"/>
          </a:xfrm>
          <a:prstGeom prst="ellipse">
            <a:avLst/>
          </a:prstGeom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DISCOVERY LEARNING</a:t>
            </a:r>
            <a:endParaRPr lang="en-US" b="1" dirty="0"/>
          </a:p>
        </p:txBody>
      </p:sp>
      <p:sp>
        <p:nvSpPr>
          <p:cNvPr id="9" name="Notched Right Arrow 8"/>
          <p:cNvSpPr/>
          <p:nvPr/>
        </p:nvSpPr>
        <p:spPr>
          <a:xfrm rot="15948267">
            <a:off x="5418533" y="1635918"/>
            <a:ext cx="1050130" cy="957262"/>
          </a:xfrm>
          <a:prstGeom prst="notchedRightArrow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12230659">
            <a:off x="3773249" y="2621712"/>
            <a:ext cx="1050130" cy="957262"/>
          </a:xfrm>
          <a:prstGeom prst="notchedRightArrow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7297548">
            <a:off x="4514908" y="4141990"/>
            <a:ext cx="1050130" cy="957262"/>
          </a:xfrm>
          <a:prstGeom prst="notchedRightArrow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3294471">
            <a:off x="6870194" y="4110893"/>
            <a:ext cx="1050130" cy="957262"/>
          </a:xfrm>
          <a:prstGeom prst="notchedRightArrow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971806"/>
            <a:ext cx="3352801" cy="480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MENGAMATI</a:t>
            </a:r>
            <a:endParaRPr lang="en-US" dirty="0"/>
          </a:p>
        </p:txBody>
      </p:sp>
      <p:pic>
        <p:nvPicPr>
          <p:cNvPr id="4098" name="Picture 2" descr="E:\GAMBAR\rohani gif\bible_read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11969" y="1126331"/>
            <a:ext cx="2476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d-ID" smtClean="0">
                <a:solidFill>
                  <a:srgbClr val="575F6D"/>
                </a:solidFill>
              </a:rPr>
              <a:t>Atrik Presentations</a:t>
            </a:r>
            <a:endParaRPr lang="id-ID">
              <a:solidFill>
                <a:srgbClr val="575F6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700" y="64770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Presentations</a:t>
            </a:r>
          </a:p>
        </p:txBody>
      </p:sp>
      <p:sp>
        <p:nvSpPr>
          <p:cNvPr id="8" name="Oval 7"/>
          <p:cNvSpPr/>
          <p:nvPr/>
        </p:nvSpPr>
        <p:spPr>
          <a:xfrm>
            <a:off x="335756" y="169069"/>
            <a:ext cx="1628775" cy="957262"/>
          </a:xfrm>
          <a:prstGeom prst="ellipse">
            <a:avLst/>
          </a:prstGeom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SAINTIFIK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847851" y="1658200"/>
            <a:ext cx="3467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fenomena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851" y="3187370"/>
            <a:ext cx="3009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mengamati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fenomena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panca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indera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mendengarkan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meraba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mengecap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E:\GAMBAR\animasi\AG00298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71" y="154860"/>
            <a:ext cx="2590800" cy="4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24666" y="1185769"/>
            <a:ext cx="2962272" cy="533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2. MENANYA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54013" y="1719169"/>
            <a:ext cx="3052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merumuskan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berangkat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81398" y="3357495"/>
            <a:ext cx="32187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Mengajukan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dipahami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diamati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diamati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962" y="97423"/>
            <a:ext cx="5591175" cy="1143000"/>
          </a:xfrm>
        </p:spPr>
        <p:txBody>
          <a:bodyPr/>
          <a:lstStyle/>
          <a:p>
            <a:pPr marL="457200" indent="-4572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Mengeksplorasi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Mengumpulkan </a:t>
            </a: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informasi/ eksperimen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33612" y="982639"/>
            <a:ext cx="4800600" cy="76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Mencoba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:\GAMBAR\rohani gif\maestro-y-estudiante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" y="934635"/>
            <a:ext cx="21717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d-ID" smtClean="0">
                <a:solidFill>
                  <a:srgbClr val="575F6D"/>
                </a:solidFill>
              </a:rPr>
              <a:t>Atrik Presentations</a:t>
            </a:r>
            <a:endParaRPr lang="id-ID">
              <a:solidFill>
                <a:srgbClr val="575F6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700" y="64770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Atrik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Presentations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3612" y="1661263"/>
            <a:ext cx="4619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/data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eksperimen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wawancara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survei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dokumen-dokumen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72400" y="2081329"/>
            <a:ext cx="4200525" cy="731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Mengasosiasi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mengolah informasi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E:\GAMBAR\animasi\GUESTBK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48" y="-246249"/>
            <a:ext cx="3642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86738" y="2890307"/>
            <a:ext cx="37861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/data 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dikumpulkan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kesimpulan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2605" y="4598663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Mengomunikasikan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E:\GAMBAR\rohani gif\jesus_sermon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45" y="4212050"/>
            <a:ext cx="2975576" cy="24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16067" y="5103783"/>
            <a:ext cx="5003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jawaban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kesimpulan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tertulis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d-ID" smtClean="0">
                <a:solidFill>
                  <a:srgbClr val="575F6D"/>
                </a:solidFill>
              </a:rPr>
              <a:t>Atrik Presentations</a:t>
            </a:r>
            <a:endParaRPr lang="id-ID">
              <a:solidFill>
                <a:srgbClr val="575F6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13030" y="433650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Mencipta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6835" y="118739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dan/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menginovasi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76835" y="218735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berwujud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berwujud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750" y="1521053"/>
            <a:ext cx="2774966" cy="35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6" y="0"/>
            <a:ext cx="3221776" cy="3281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Punched Tape 3"/>
          <p:cNvSpPr/>
          <p:nvPr/>
        </p:nvSpPr>
        <p:spPr>
          <a:xfrm>
            <a:off x="5266212" y="-1"/>
            <a:ext cx="5741233" cy="5936105"/>
          </a:xfrm>
          <a:prstGeom prst="flowChartPunchedTape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>
              <a:rot lat="0" lon="0" rev="10800000"/>
            </a:lightRig>
          </a:scene3d>
          <a:sp3d extrusionH="228600" prstMaterial="dkEdge">
            <a:bevelT w="152400" h="50800" prst="softRound"/>
            <a:extrusionClr>
              <a:srgbClr val="FFFF00"/>
            </a:extrusion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otentik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(open-ended)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diselesaikan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3117954" y="1828801"/>
            <a:ext cx="1963712" cy="629587"/>
          </a:xfrm>
          <a:prstGeom prst="notchedRightArrow">
            <a:avLst/>
          </a:prstGeom>
          <a:scene3d>
            <a:camera prst="isometricLeftDown"/>
            <a:lightRig rig="threePt" dir="t"/>
          </a:scene3d>
          <a:sp3d>
            <a:bevelT prst="angle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2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5" y="309214"/>
            <a:ext cx="48458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AlternateGothic2 BT" panose="020B0608020202050204" pitchFamily="34" charset="0"/>
              </a:rPr>
              <a:t>Langkah-Langkah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Pembelajaran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Berbasis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Masalah</a:t>
            </a:r>
            <a:endParaRPr lang="en-US" sz="2400" dirty="0">
              <a:latin typeface="AlternateGothic2 BT" panose="020B0608020202050204" pitchFamily="34" charset="0"/>
            </a:endParaRP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784" y="80687"/>
            <a:ext cx="1158335" cy="11802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675" y="876606"/>
            <a:ext cx="2506977" cy="11092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1</a:t>
            </a:r>
          </a:p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Orientasi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Terhadap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Masalah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552634" y="997652"/>
            <a:ext cx="938007" cy="704537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41921" y="1103866"/>
            <a:ext cx="720686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AlternateGothic2 BT" panose="020B0608020202050204" pitchFamily="34" charset="0"/>
              </a:rPr>
              <a:t>Guru </a:t>
            </a:r>
            <a:r>
              <a:rPr lang="en-US" sz="2400" dirty="0" err="1">
                <a:latin typeface="AlternateGothic2 BT" panose="020B0608020202050204" pitchFamily="34" charset="0"/>
              </a:rPr>
              <a:t>menyajikan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masalah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nyata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kepada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peserta</a:t>
            </a:r>
            <a:r>
              <a:rPr lang="en-US" sz="2400" dirty="0">
                <a:latin typeface="AlternateGothic2 BT" panose="020B0608020202050204" pitchFamily="34" charset="0"/>
              </a:rPr>
              <a:t> </a:t>
            </a:r>
            <a:r>
              <a:rPr lang="en-US" sz="2400" dirty="0" err="1">
                <a:latin typeface="AlternateGothic2 BT" panose="020B0608020202050204" pitchFamily="34" charset="0"/>
              </a:rPr>
              <a:t>didik</a:t>
            </a:r>
            <a:endParaRPr lang="en-US" sz="2400" dirty="0">
              <a:latin typeface="AlternateGothic2 BT" panose="020B060802020205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657" y="2108741"/>
            <a:ext cx="2506977" cy="110927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2</a:t>
            </a:r>
          </a:p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Organisasi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Belajar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2552634" y="2296169"/>
            <a:ext cx="938007" cy="704537"/>
          </a:xfrm>
          <a:prstGeom prst="notch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41920" y="1903766"/>
            <a:ext cx="8188938" cy="132343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memfasilitasi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memahami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masalah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nyata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telah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disajikan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yaitu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mengidentifikasi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apa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mereka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ketahui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apa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perlu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mereka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ketahui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apa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perlu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dilakukan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menyelesaikan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masalah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berbagi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peran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/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tugas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menyelesaikan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masalah</a:t>
            </a:r>
            <a:r>
              <a:rPr lang="en-US" sz="2000" b="1" dirty="0">
                <a:solidFill>
                  <a:srgbClr val="FFFF00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lternateGothic2 BT" panose="020B0608020202050204" pitchFamily="34" charset="0"/>
              </a:rPr>
              <a:t>tersebut</a:t>
            </a:r>
            <a:endParaRPr lang="en-US" sz="2000" b="1" dirty="0">
              <a:solidFill>
                <a:srgbClr val="FFFF00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657" y="3405440"/>
            <a:ext cx="2506977" cy="1109271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3</a:t>
            </a:r>
          </a:p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Penyelidikan</a:t>
            </a:r>
            <a:r>
              <a:rPr lang="en-US" b="1" dirty="0" smtClean="0">
                <a:solidFill>
                  <a:srgbClr val="FFFF00"/>
                </a:solidFill>
              </a:rPr>
              <a:t> Individual/ </a:t>
            </a:r>
            <a:r>
              <a:rPr lang="en-US" b="1" dirty="0" err="1" smtClean="0">
                <a:solidFill>
                  <a:srgbClr val="FFFF00"/>
                </a:solidFill>
              </a:rPr>
              <a:t>kelompok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552634" y="3594686"/>
            <a:ext cx="938007" cy="704537"/>
          </a:xfrm>
          <a:prstGeom prst="notch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41920" y="3537905"/>
            <a:ext cx="8188937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melakukan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pengumpulan</a:t>
            </a:r>
            <a:r>
              <a:rPr lang="en-US" sz="2000" dirty="0">
                <a:latin typeface="AlternateGothic2 BT" panose="020B0608020202050204" pitchFamily="34" charset="0"/>
              </a:rPr>
              <a:t> data/</a:t>
            </a:r>
            <a:r>
              <a:rPr lang="en-US" sz="2000" dirty="0" err="1">
                <a:latin typeface="AlternateGothic2 BT" panose="020B0608020202050204" pitchFamily="34" charset="0"/>
              </a:rPr>
              <a:t>informasi</a:t>
            </a:r>
            <a:r>
              <a:rPr lang="en-US" sz="2000" dirty="0">
                <a:latin typeface="AlternateGothic2 BT" panose="020B0608020202050204" pitchFamily="34" charset="0"/>
              </a:rPr>
              <a:t> (</a:t>
            </a:r>
            <a:r>
              <a:rPr lang="en-US" sz="2000" dirty="0" err="1">
                <a:latin typeface="AlternateGothic2 BT" panose="020B0608020202050204" pitchFamily="34" charset="0"/>
              </a:rPr>
              <a:t>pengetahuan</a:t>
            </a:r>
            <a:r>
              <a:rPr lang="en-US" sz="2000" dirty="0">
                <a:latin typeface="AlternateGothic2 BT" panose="020B0608020202050204" pitchFamily="34" charset="0"/>
              </a:rPr>
              <a:t>, </a:t>
            </a:r>
            <a:r>
              <a:rPr lang="en-US" sz="2000" dirty="0" err="1">
                <a:latin typeface="AlternateGothic2 BT" panose="020B0608020202050204" pitchFamily="34" charset="0"/>
              </a:rPr>
              <a:t>konsep</a:t>
            </a:r>
            <a:r>
              <a:rPr lang="en-US" sz="2000" dirty="0">
                <a:latin typeface="AlternateGothic2 BT" panose="020B0608020202050204" pitchFamily="34" charset="0"/>
              </a:rPr>
              <a:t>, </a:t>
            </a:r>
            <a:r>
              <a:rPr lang="en-US" sz="2000" dirty="0" err="1">
                <a:latin typeface="AlternateGothic2 BT" panose="020B0608020202050204" pitchFamily="34" charset="0"/>
              </a:rPr>
              <a:t>teori</a:t>
            </a:r>
            <a:r>
              <a:rPr lang="en-US" sz="2000" dirty="0">
                <a:latin typeface="AlternateGothic2 BT" panose="020B0608020202050204" pitchFamily="34" charset="0"/>
              </a:rPr>
              <a:t>) </a:t>
            </a:r>
            <a:r>
              <a:rPr lang="en-US" sz="2000" dirty="0" err="1">
                <a:latin typeface="AlternateGothic2 BT" panose="020B0608020202050204" pitchFamily="34" charset="0"/>
              </a:rPr>
              <a:t>melalui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berbagai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macam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cara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menemukan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berbagai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alternatif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penyelesaian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masalah</a:t>
            </a:r>
            <a:r>
              <a:rPr lang="en-US" sz="2000" dirty="0">
                <a:latin typeface="AlternateGothic2 BT" panose="020B0608020202050204" pitchFamily="34" charset="0"/>
              </a:rPr>
              <a:t>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656" y="4684722"/>
            <a:ext cx="2506977" cy="1109271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Tahap</a:t>
            </a:r>
            <a:r>
              <a:rPr lang="en-US" b="1" dirty="0" smtClean="0">
                <a:solidFill>
                  <a:srgbClr val="FFFF00"/>
                </a:solidFill>
              </a:rPr>
              <a:t> 4</a:t>
            </a:r>
          </a:p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Pengembangan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penyajian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hasil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penyelesaian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masalah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2552633" y="4887088"/>
            <a:ext cx="938007" cy="704537"/>
          </a:xfrm>
          <a:prstGeom prst="notched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41920" y="4590433"/>
            <a:ext cx="8188937" cy="1015663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latin typeface="AlternateGothic2 BT" panose="020B0608020202050204" pitchFamily="34" charset="0"/>
              </a:rPr>
              <a:t>membimbing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menentukan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penyelesaian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masalah</a:t>
            </a:r>
            <a:r>
              <a:rPr lang="en-US" sz="2000" dirty="0">
                <a:latin typeface="AlternateGothic2 BT" panose="020B0608020202050204" pitchFamily="34" charset="0"/>
              </a:rPr>
              <a:t> yang paling </a:t>
            </a:r>
            <a:r>
              <a:rPr lang="en-US" sz="2000" dirty="0" err="1">
                <a:latin typeface="AlternateGothic2 BT" panose="020B0608020202050204" pitchFamily="34" charset="0"/>
              </a:rPr>
              <a:t>tepat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dari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berbagai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alternatif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pemecahan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masalah</a:t>
            </a:r>
            <a:r>
              <a:rPr lang="en-US" sz="2000" dirty="0"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temukan</a:t>
            </a:r>
            <a:r>
              <a:rPr lang="en-US" sz="2000" dirty="0">
                <a:latin typeface="AlternateGothic2 BT" panose="020B0608020202050204" pitchFamily="34" charset="0"/>
              </a:rPr>
              <a:t>. </a:t>
            </a:r>
            <a:r>
              <a:rPr lang="en-US" sz="2000" dirty="0" err="1"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menyusun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laporan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hasil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penyelesaian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masalah</a:t>
            </a:r>
            <a:r>
              <a:rPr lang="en-US" sz="2000" dirty="0">
                <a:latin typeface="AlternateGothic2 BT" panose="020B0608020202050204" pitchFamily="34" charset="0"/>
              </a:rPr>
              <a:t>, </a:t>
            </a:r>
            <a:r>
              <a:rPr lang="en-US" sz="2000" dirty="0" err="1">
                <a:latin typeface="AlternateGothic2 BT" panose="020B0608020202050204" pitchFamily="34" charset="0"/>
              </a:rPr>
              <a:t>misalnya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dalam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bentuk</a:t>
            </a:r>
            <a:r>
              <a:rPr lang="en-US" sz="2000" dirty="0"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latin typeface="AlternateGothic2 BT" panose="020B0608020202050204" pitchFamily="34" charset="0"/>
              </a:rPr>
              <a:t>gagasan</a:t>
            </a:r>
            <a:r>
              <a:rPr lang="en-US" sz="2000" dirty="0">
                <a:latin typeface="AlternateGothic2 BT" panose="020B0608020202050204" pitchFamily="34" charset="0"/>
              </a:rPr>
              <a:t>, model, </a:t>
            </a:r>
            <a:r>
              <a:rPr lang="en-US" sz="2000" dirty="0" err="1">
                <a:latin typeface="AlternateGothic2 BT" panose="020B0608020202050204" pitchFamily="34" charset="0"/>
              </a:rPr>
              <a:t>bagan</a:t>
            </a:r>
            <a:r>
              <a:rPr lang="en-US" sz="2000" dirty="0">
                <a:latin typeface="AlternateGothic2 BT" panose="020B0608020202050204" pitchFamily="34" charset="0"/>
              </a:rPr>
              <a:t>, </a:t>
            </a:r>
            <a:r>
              <a:rPr lang="en-US" sz="2000" dirty="0" err="1">
                <a:latin typeface="AlternateGothic2 BT" panose="020B0608020202050204" pitchFamily="34" charset="0"/>
              </a:rPr>
              <a:t>atau</a:t>
            </a:r>
            <a:r>
              <a:rPr lang="en-US" sz="2000" dirty="0">
                <a:latin typeface="AlternateGothic2 BT" panose="020B0608020202050204" pitchFamily="34" charset="0"/>
              </a:rPr>
              <a:t> Power Point slides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657" y="5916857"/>
            <a:ext cx="2982356" cy="941143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Tahap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Analisis</a:t>
            </a:r>
            <a:r>
              <a:rPr lang="en-US" b="1" dirty="0" smtClean="0">
                <a:solidFill>
                  <a:schemeClr val="tx1"/>
                </a:solidFill>
              </a:rPr>
              <a:t> &amp; </a:t>
            </a:r>
            <a:r>
              <a:rPr lang="en-US" b="1" dirty="0" err="1" smtClean="0">
                <a:solidFill>
                  <a:schemeClr val="tx1"/>
                </a:solidFill>
              </a:rPr>
              <a:t>evaluasi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proses </a:t>
            </a:r>
            <a:r>
              <a:rPr lang="en-US" b="1" dirty="0" err="1">
                <a:solidFill>
                  <a:schemeClr val="tx1"/>
                </a:solidFill>
              </a:rPr>
              <a:t>penyelesaian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masalah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3072294" y="6035159"/>
            <a:ext cx="938007" cy="704537"/>
          </a:xfrm>
          <a:prstGeom prst="notched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54582" y="5916857"/>
            <a:ext cx="7776275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Guru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memfasilitasi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peserta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didik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refleksi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evaluasi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penyelesaian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masalah</a:t>
            </a:r>
            <a:r>
              <a:rPr lang="en-US" sz="2000" dirty="0">
                <a:solidFill>
                  <a:schemeClr val="tx1"/>
                </a:solidFill>
                <a:latin typeface="AlternateGothic2 BT" panose="020B060802020205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lternateGothic2 BT" panose="020B0608020202050204" pitchFamily="34" charset="0"/>
              </a:rPr>
              <a:t>dilakukan</a:t>
            </a:r>
            <a:endParaRPr lang="en-US" sz="2000" dirty="0">
              <a:solidFill>
                <a:schemeClr val="tx1"/>
              </a:solidFill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7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40046" cy="2805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otched Right Arrow 2"/>
          <p:cNvSpPr/>
          <p:nvPr/>
        </p:nvSpPr>
        <p:spPr>
          <a:xfrm rot="20550328">
            <a:off x="3396596" y="912714"/>
            <a:ext cx="2230483" cy="899411"/>
          </a:xfrm>
          <a:prstGeom prst="notchedRightArrow">
            <a:avLst/>
          </a:prstGeom>
          <a:scene3d>
            <a:camera prst="isometricLeftDown"/>
            <a:lightRig rig="threePt" dir="t"/>
          </a:scene3d>
          <a:sp3d>
            <a:bevelT w="152400" h="50800" prst="softRound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5456251" y="252910"/>
            <a:ext cx="6505900" cy="2370370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 Rounded MT Bold" panose="020F0704030504030204" pitchFamily="34" charset="0"/>
              </a:rPr>
              <a:t>Kegiatan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pembelajaran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menggunakan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projek</a:t>
            </a:r>
            <a:r>
              <a:rPr lang="en-US" sz="2400" dirty="0">
                <a:latin typeface="Arial Rounded MT Bold" panose="020F0704030504030204" pitchFamily="34" charset="0"/>
              </a:rPr>
              <a:t>/</a:t>
            </a:r>
            <a:r>
              <a:rPr lang="en-US" sz="2400" dirty="0" err="1">
                <a:latin typeface="Arial Rounded MT Bold" panose="020F0704030504030204" pitchFamily="34" charset="0"/>
              </a:rPr>
              <a:t>kegiatan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sebagai</a:t>
            </a:r>
            <a:r>
              <a:rPr lang="en-US" sz="2400" dirty="0">
                <a:latin typeface="Arial Rounded MT Bold" panose="020F0704030504030204" pitchFamily="34" charset="0"/>
              </a:rPr>
              <a:t> proses </a:t>
            </a:r>
            <a:r>
              <a:rPr lang="en-US" sz="2400" dirty="0" err="1">
                <a:latin typeface="Arial Rounded MT Bold" panose="020F0704030504030204" pitchFamily="34" charset="0"/>
              </a:rPr>
              <a:t>pembelajaran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mencapai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kompetensi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sikap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pengetahuan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ketrampilan</a:t>
            </a:r>
            <a:r>
              <a:rPr lang="en-US" sz="24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0" y="2805034"/>
            <a:ext cx="6281047" cy="3895569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Penekanan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pembelajaran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terletak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aktivitas-aktivias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peserta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didik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menghasilkan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produk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dengan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menerapkan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keterampilan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meneliti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menganalisis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membuat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sampai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dengan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mempresentasikan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produk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pembelajaran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berdasarkan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pengalaman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nyata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6" name="Notched Right Arrow 5"/>
          <p:cNvSpPr/>
          <p:nvPr/>
        </p:nvSpPr>
        <p:spPr>
          <a:xfrm rot="1860786">
            <a:off x="2148626" y="2277542"/>
            <a:ext cx="1351371" cy="899411"/>
          </a:xfrm>
          <a:prstGeom prst="notchedRightArrow">
            <a:avLst/>
          </a:prstGeom>
          <a:scene3d>
            <a:camera prst="isometricLeftDown"/>
            <a:lightRig rig="threePt" dir="t"/>
          </a:scene3d>
          <a:sp3d>
            <a:bevelT w="152400" h="50800" prst="softRound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ertical Scroll 6"/>
          <p:cNvSpPr/>
          <p:nvPr/>
        </p:nvSpPr>
        <p:spPr>
          <a:xfrm>
            <a:off x="7423688" y="2805034"/>
            <a:ext cx="4538463" cy="3611264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Produk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dimaksud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adalah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hasil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projek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dalam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desain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skema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karya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tulis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karya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seni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karya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teknologi</a:t>
            </a:r>
            <a:r>
              <a:rPr lang="en-US" sz="2400" dirty="0">
                <a:latin typeface="Arial Rounded MT Bold" panose="020F0704030504030204" pitchFamily="34" charset="0"/>
              </a:rPr>
              <a:t>/</a:t>
            </a:r>
            <a:r>
              <a:rPr lang="en-US" sz="2400" dirty="0" err="1">
                <a:latin typeface="Arial Rounded MT Bold" panose="020F0704030504030204" pitchFamily="34" charset="0"/>
              </a:rPr>
              <a:t>prakarya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lain-lain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5914360" y="4258397"/>
            <a:ext cx="1664311" cy="704537"/>
          </a:xfrm>
          <a:prstGeom prst="notch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1213</Words>
  <Application>Microsoft Office PowerPoint</Application>
  <PresentationFormat>Widescreen</PresentationFormat>
  <Paragraphs>135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AlternateGothic2 BT</vt:lpstr>
      <vt:lpstr>AR BLANCA</vt:lpstr>
      <vt:lpstr>AR CENA</vt:lpstr>
      <vt:lpstr>Arial</vt:lpstr>
      <vt:lpstr>Arial Black</vt:lpstr>
      <vt:lpstr>Arial Rounded MT Bold</vt:lpstr>
      <vt:lpstr>Calibri</vt:lpstr>
      <vt:lpstr>Calibri Light</vt:lpstr>
      <vt:lpstr>Goudy Stout</vt:lpstr>
      <vt:lpstr>Lucida Handwriting</vt:lpstr>
      <vt:lpstr>Times New Roman</vt:lpstr>
      <vt:lpstr>Wide Latin</vt:lpstr>
      <vt:lpstr>Office Theme</vt:lpstr>
      <vt:lpstr>PowerPoint Presentation</vt:lpstr>
      <vt:lpstr>PowerPoint Presentation</vt:lpstr>
      <vt:lpstr>PowerPoint Presentation</vt:lpstr>
      <vt:lpstr>1. MENGAMATI</vt:lpstr>
      <vt:lpstr>3. Mengeksplorasi/ Mengumpulkan informasi/ eksperimen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50</cp:revision>
  <dcterms:created xsi:type="dcterms:W3CDTF">2016-04-14T06:42:55Z</dcterms:created>
  <dcterms:modified xsi:type="dcterms:W3CDTF">2018-10-09T06:20:53Z</dcterms:modified>
</cp:coreProperties>
</file>