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3" r:id="rId4"/>
    <p:sldId id="274" r:id="rId5"/>
    <p:sldId id="275" r:id="rId6"/>
    <p:sldId id="280" r:id="rId7"/>
    <p:sldId id="277" r:id="rId8"/>
    <p:sldId id="259" r:id="rId9"/>
    <p:sldId id="258" r:id="rId10"/>
    <p:sldId id="261" r:id="rId11"/>
    <p:sldId id="263" r:id="rId12"/>
    <p:sldId id="265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DAD0401-4F0D-4340-A6F9-B10772BB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9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8413" y="881063"/>
            <a:ext cx="4232275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28A9A9D-3174-4696-85E4-1C2559E6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9A9D-3174-4696-85E4-1C2559E67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EF5EE-F502-49A9-A243-E68492AC156C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1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9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187F-067C-47A9-8C4D-EB36EB5C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hyperlink" Target="../../../IMPLEMENTASI%20K%2013/MATERI%20ATRIK/PERKENALANKU.pps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JOGJA%2026-5-2017/4%20DIMENSI%20PENGETAHUAN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JOGJA%2026-5-2017/HOTS1.pptx" TargetMode="External"/><Relationship Id="rId2" Type="http://schemas.openxmlformats.org/officeDocument/2006/relationships/hyperlink" Target="../JOGJA%2026-5-2017/KETERAMPILAN%20ABAD%2021.ppt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9.%20GUNUNGSITOLI%20NIAS%209-11%20AGUSTUS%202017/CONTOH%20PROBLEM%20BASED%20LEARNING.docx" TargetMode="External"/><Relationship Id="rId2" Type="http://schemas.openxmlformats.org/officeDocument/2006/relationships/hyperlink" Target="../MODEL%20PEMBELAJARAN/MODEL%20PEMBELAJARAN%20K%2013%20LAMA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9.%20GUNUNGSITOLI%20NIAS%209-11%20AGUSTUS%202017/CONTOH%20DISCOVERY%20LEARNING.docx" TargetMode="External"/><Relationship Id="rId5" Type="http://schemas.openxmlformats.org/officeDocument/2006/relationships/hyperlink" Target="../../9.%20GUNUNGSITOLI%20NIAS%209-11%20AGUSTUS%202017/CONTOH%20INQUIRI%20LEARNING.docx" TargetMode="External"/><Relationship Id="rId4" Type="http://schemas.openxmlformats.org/officeDocument/2006/relationships/hyperlink" Target="../../9.%20GUNUNGSITOLI%20NIAS%209-11%20AGUSTUS%202017/CONTOH%20PROJEK%20BASED%20LEARNING.do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TOH%20RPP%20SMA.docx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ontoh%20RPP%20KATOLIK.doc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052" y="0"/>
            <a:ext cx="39333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900744" y="-85725"/>
            <a:ext cx="61462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PANDUAN </a:t>
            </a:r>
          </a:p>
          <a:p>
            <a:pPr algn="ctr"/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PENYUSUNAN RPP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25" y="2659314"/>
            <a:ext cx="3040379" cy="2533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53" y="4550906"/>
            <a:ext cx="1982562" cy="1982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17" y="4172838"/>
            <a:ext cx="2600110" cy="251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50" y="1387979"/>
            <a:ext cx="2976565" cy="2381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93" y="1672036"/>
            <a:ext cx="1555901" cy="2178262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 rot="1940056">
            <a:off x="6026440" y="2517745"/>
            <a:ext cx="670524" cy="10572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9770758">
            <a:off x="5902253" y="4572056"/>
            <a:ext cx="670524" cy="10572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8774338">
            <a:off x="9368587" y="2537855"/>
            <a:ext cx="670524" cy="10572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12032321">
            <a:off x="9340127" y="4585262"/>
            <a:ext cx="670524" cy="10572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OTO FAMILY\fotoku\Atrik.gif">
            <a:hlinkClick r:id="rId9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88" y="5134925"/>
            <a:ext cx="1380781" cy="172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57776" y="5316076"/>
            <a:ext cx="58150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 JULIAN" panose="02000000000000000000" pitchFamily="2" charset="0"/>
              </a:rPr>
              <a:t>DISAMPAIKAN DALAM</a:t>
            </a:r>
            <a:endParaRPr lang="en-US" b="1" dirty="0" smtClean="0">
              <a:latin typeface="AR JULIAN" panose="02000000000000000000" pitchFamily="2" charset="0"/>
            </a:endParaRPr>
          </a:p>
          <a:p>
            <a:pPr algn="ctr"/>
            <a:r>
              <a:rPr lang="en-US" b="1" dirty="0" smtClean="0">
                <a:latin typeface="AR JULIAN" panose="02000000000000000000" pitchFamily="2" charset="0"/>
              </a:rPr>
              <a:t>BIMTEK </a:t>
            </a:r>
            <a:r>
              <a:rPr lang="en-US" b="1" dirty="0" smtClean="0">
                <a:latin typeface="AR JULIAN" panose="02000000000000000000" pitchFamily="2" charset="0"/>
              </a:rPr>
              <a:t>GURU PAK</a:t>
            </a:r>
          </a:p>
          <a:p>
            <a:pPr algn="ctr"/>
            <a:r>
              <a:rPr lang="en-US" b="1" dirty="0" smtClean="0">
                <a:latin typeface="AR JULIAN" panose="02000000000000000000" pitchFamily="2" charset="0"/>
              </a:rPr>
              <a:t>TINGKAT </a:t>
            </a:r>
            <a:r>
              <a:rPr lang="en-US" b="1" dirty="0" smtClean="0">
                <a:latin typeface="AR JULIAN" panose="02000000000000000000" pitchFamily="2" charset="0"/>
              </a:rPr>
              <a:t>DASAR &amp; MENENGAH </a:t>
            </a:r>
          </a:p>
          <a:p>
            <a:pPr algn="ctr"/>
            <a:r>
              <a:rPr lang="en-US" sz="2000" b="1" dirty="0" err="1" smtClean="0">
                <a:latin typeface="Agency FB" panose="020B0503020202020204" pitchFamily="34" charset="0"/>
              </a:rPr>
              <a:t>Tarakan</a:t>
            </a:r>
            <a:r>
              <a:rPr lang="en-US" sz="2000" b="1" dirty="0" smtClean="0">
                <a:latin typeface="Agency FB" panose="020B0503020202020204" pitchFamily="34" charset="0"/>
              </a:rPr>
              <a:t> Barat, </a:t>
            </a:r>
            <a:r>
              <a:rPr lang="en-US" sz="2000" b="1" dirty="0" smtClean="0">
                <a:latin typeface="Agency FB" panose="020B0503020202020204" pitchFamily="34" charset="0"/>
              </a:rPr>
              <a:t>3 Mei 2019</a:t>
            </a:r>
            <a:endParaRPr lang="en-US" sz="2000" b="1" dirty="0">
              <a:latin typeface="Agency FB" panose="020B0503020202020204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25" y="224135"/>
            <a:ext cx="338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Tugas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Guru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43" y="1499015"/>
            <a:ext cx="284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Merencanakan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9543" y="2953062"/>
            <a:ext cx="284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Melaksanakan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9543" y="4601980"/>
            <a:ext cx="284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Mengevaluasi</a:t>
            </a:r>
            <a:r>
              <a:rPr lang="en-US" sz="2400" dirty="0" smtClean="0"/>
              <a:t>/ </a:t>
            </a:r>
            <a:r>
              <a:rPr lang="en-US" sz="2400" dirty="0" err="1" smtClean="0"/>
              <a:t>Menilai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51883" y="1499015"/>
            <a:ext cx="284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Menyusun</a:t>
            </a:r>
            <a:r>
              <a:rPr lang="en-US" sz="2400" dirty="0" smtClean="0"/>
              <a:t> RPP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51883" y="2873326"/>
            <a:ext cx="284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51883" y="4646950"/>
            <a:ext cx="284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9921" y="1510259"/>
            <a:ext cx="434715" cy="450421"/>
          </a:xfrm>
          <a:prstGeom prst="ellipse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104931" y="2953062"/>
            <a:ext cx="434715" cy="450421"/>
          </a:xfrm>
          <a:prstGeom prst="ellipse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19921" y="4623987"/>
            <a:ext cx="434715" cy="450421"/>
          </a:xfrm>
          <a:prstGeom prst="ellipse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914807" y="1618938"/>
            <a:ext cx="1244183" cy="3455470"/>
          </a:xfrm>
          <a:prstGeom prst="righ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68656" y="2873326"/>
            <a:ext cx="1543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Strategi</a:t>
            </a:r>
            <a:r>
              <a:rPr lang="en-US" sz="2800" b="1" dirty="0" smtClean="0"/>
              <a:t> </a:t>
            </a:r>
            <a:r>
              <a:rPr lang="en-US" sz="2800" b="1" dirty="0" err="1"/>
              <a:t>L</a:t>
            </a:r>
            <a:r>
              <a:rPr lang="en-US" sz="2800" b="1" dirty="0" err="1" smtClean="0"/>
              <a:t>iterasi</a:t>
            </a:r>
            <a:endParaRPr lang="en-US" sz="2800" b="1" dirty="0"/>
          </a:p>
        </p:txBody>
      </p:sp>
      <p:sp>
        <p:nvSpPr>
          <p:cNvPr id="14" name="Striped Right Arrow 13"/>
          <p:cNvSpPr/>
          <p:nvPr/>
        </p:nvSpPr>
        <p:spPr>
          <a:xfrm>
            <a:off x="3057993" y="1510259"/>
            <a:ext cx="758900" cy="520909"/>
          </a:xfrm>
          <a:prstGeom prst="striped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011428" y="3028369"/>
            <a:ext cx="758900" cy="520909"/>
          </a:xfrm>
          <a:prstGeom prst="striped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3011428" y="4657476"/>
            <a:ext cx="758900" cy="520909"/>
          </a:xfrm>
          <a:prstGeom prst="striped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0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46177"/>
              </p:ext>
            </p:extLst>
          </p:nvPr>
        </p:nvGraphicFramePr>
        <p:xfrm>
          <a:off x="1157287" y="1029909"/>
          <a:ext cx="8786812" cy="58280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05787"/>
                <a:gridCol w="5341575"/>
                <a:gridCol w="670868"/>
                <a:gridCol w="981845"/>
                <a:gridCol w="1286737"/>
              </a:tblGrid>
              <a:tr h="140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DESKRIPSI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ADA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BLM ADA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CATATAN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</a:tr>
              <a:tr h="140366">
                <a:tc rowSpan="1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STRATEGI LITERASI DALAM PEMBELAJARAN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</a:rPr>
                        <a:t>Sebelum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“</a:t>
                      </a:r>
                      <a:r>
                        <a:rPr lang="en-US" sz="1400" b="1" dirty="0" err="1">
                          <a:effectLst/>
                        </a:rPr>
                        <a:t>membaca</a:t>
                      </a:r>
                      <a:r>
                        <a:rPr lang="en-US" sz="1400" b="1" dirty="0">
                          <a:effectLst/>
                        </a:rPr>
                        <a:t>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b="1" dirty="0" err="1">
                          <a:effectLst/>
                        </a:rPr>
                        <a:t>Mengidentifikasi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tujuan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membaca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b.    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</a:rPr>
                        <a:t>Membuat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</a:rPr>
                        <a:t>Prediksi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2.   </a:t>
                      </a:r>
                      <a:r>
                        <a:rPr lang="en-US" sz="1400" b="1" dirty="0" err="1" smtClean="0">
                          <a:effectLst/>
                        </a:rPr>
                        <a:t>Ketika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“</a:t>
                      </a:r>
                      <a:r>
                        <a:rPr lang="en-US" sz="1400" b="1" dirty="0" err="1">
                          <a:effectLst/>
                        </a:rPr>
                        <a:t>membaca</a:t>
                      </a:r>
                      <a:r>
                        <a:rPr lang="en-US" sz="1400" b="1" dirty="0">
                          <a:effectLst/>
                        </a:rPr>
                        <a:t>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b="1" dirty="0" err="1">
                          <a:effectLst/>
                        </a:rPr>
                        <a:t>Mengidentifikasi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informasi</a:t>
                      </a:r>
                      <a:r>
                        <a:rPr lang="en-US" sz="1400" b="1" dirty="0">
                          <a:effectLst/>
                        </a:rPr>
                        <a:t> yang </a:t>
                      </a:r>
                      <a:r>
                        <a:rPr lang="en-US" sz="1400" b="1" dirty="0" err="1">
                          <a:effectLst/>
                        </a:rPr>
                        <a:t>relevan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280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b.     </a:t>
                      </a:r>
                      <a:r>
                        <a:rPr lang="en-US" sz="1400" b="1" dirty="0" err="1" smtClean="0">
                          <a:effectLst/>
                        </a:rPr>
                        <a:t>Mengidentifikasi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kosakata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baru</a:t>
                      </a:r>
                      <a:r>
                        <a:rPr lang="en-US" sz="1400" b="1" dirty="0">
                          <a:effectLst/>
                        </a:rPr>
                        <a:t>, kata </a:t>
                      </a:r>
                      <a:r>
                        <a:rPr lang="en-US" sz="1400" b="1" dirty="0" err="1">
                          <a:effectLst/>
                        </a:rPr>
                        <a:t>kunci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n-US" sz="1400" b="1" dirty="0" err="1">
                          <a:effectLst/>
                        </a:rPr>
                        <a:t>dan</a:t>
                      </a:r>
                      <a:r>
                        <a:rPr lang="en-US" sz="1400" b="1" dirty="0">
                          <a:effectLst/>
                        </a:rPr>
                        <a:t>/</a:t>
                      </a:r>
                      <a:r>
                        <a:rPr lang="en-US" sz="1400" b="1" dirty="0" err="1">
                          <a:effectLst/>
                        </a:rPr>
                        <a:t>atau</a:t>
                      </a:r>
                      <a:r>
                        <a:rPr lang="en-US" sz="1400" b="1" dirty="0">
                          <a:effectLst/>
                        </a:rPr>
                        <a:t> kata </a:t>
                      </a:r>
                      <a:r>
                        <a:rPr lang="en-US" sz="1400" b="1" dirty="0" err="1">
                          <a:effectLst/>
                        </a:rPr>
                        <a:t>sulit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dalam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421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c.      </a:t>
                      </a:r>
                      <a:r>
                        <a:rPr lang="en-US" sz="1400" b="1" dirty="0" err="1" smtClean="0">
                          <a:effectLst/>
                        </a:rPr>
                        <a:t>Mengidentifikasi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bagian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r>
                        <a:rPr lang="en-US" sz="1400" b="1" dirty="0">
                          <a:effectLst/>
                        </a:rPr>
                        <a:t> yang </a:t>
                      </a:r>
                      <a:r>
                        <a:rPr lang="en-US" sz="1400" b="1" dirty="0" err="1">
                          <a:effectLst/>
                        </a:rPr>
                        <a:t>sulit</a:t>
                      </a:r>
                      <a:r>
                        <a:rPr lang="en-US" sz="1400" b="1" dirty="0">
                          <a:effectLst/>
                        </a:rPr>
                        <a:t> (</a:t>
                      </a:r>
                      <a:r>
                        <a:rPr lang="en-US" sz="1400" b="1" dirty="0" err="1">
                          <a:effectLst/>
                        </a:rPr>
                        <a:t>jika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ada</a:t>
                      </a:r>
                      <a:r>
                        <a:rPr lang="en-US" sz="1400" b="1" dirty="0">
                          <a:effectLst/>
                        </a:rPr>
                        <a:t>) </a:t>
                      </a:r>
                      <a:r>
                        <a:rPr lang="en-US" sz="1400" b="1" dirty="0" err="1">
                          <a:effectLst/>
                        </a:rPr>
                        <a:t>dan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atau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</a:rPr>
                        <a:t>membaca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</a:rPr>
                        <a:t>kembali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bagian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itu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d.     </a:t>
                      </a:r>
                      <a:r>
                        <a:rPr lang="en-US" sz="1400" b="1" dirty="0" err="1" smtClean="0">
                          <a:effectLst/>
                        </a:rPr>
                        <a:t>Menvisualisasikan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dan</a:t>
                      </a:r>
                      <a:r>
                        <a:rPr lang="en-US" sz="1400" b="1" dirty="0">
                          <a:effectLst/>
                        </a:rPr>
                        <a:t>/ </a:t>
                      </a:r>
                      <a:r>
                        <a:rPr lang="en-US" sz="1400" b="1" dirty="0" err="1">
                          <a:effectLst/>
                        </a:rPr>
                        <a:t>atau</a:t>
                      </a:r>
                      <a:r>
                        <a:rPr lang="en-US" sz="1400" b="1" dirty="0">
                          <a:effectLst/>
                        </a:rPr>
                        <a:t> Think Aloud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e.     </a:t>
                      </a:r>
                      <a:r>
                        <a:rPr lang="en-US" sz="1400" b="1" dirty="0" err="1" smtClean="0">
                          <a:effectLst/>
                        </a:rPr>
                        <a:t>Membuat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Inferensi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56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f.      </a:t>
                      </a:r>
                      <a:r>
                        <a:rPr lang="en-US" sz="1400" b="1" dirty="0" err="1" smtClean="0">
                          <a:effectLst/>
                        </a:rPr>
                        <a:t>Membuat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pertanyaan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tentang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isi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hal-hal</a:t>
                      </a:r>
                      <a:r>
                        <a:rPr lang="en-US" sz="1400" b="1" dirty="0">
                          <a:effectLst/>
                        </a:rPr>
                        <a:t> yang </a:t>
                      </a:r>
                      <a:r>
                        <a:rPr lang="en-US" sz="1400" b="1" dirty="0" err="1">
                          <a:effectLst/>
                        </a:rPr>
                        <a:t>terkait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dengan</a:t>
                      </a:r>
                      <a:r>
                        <a:rPr lang="en-US" sz="1400" b="1" dirty="0">
                          <a:effectLst/>
                        </a:rPr>
                        <a:t> topic </a:t>
                      </a:r>
                      <a:r>
                        <a:rPr lang="en-US" sz="1400" b="1" dirty="0" err="1">
                          <a:effectLst/>
                        </a:rPr>
                        <a:t>tersebut</a:t>
                      </a:r>
                      <a:r>
                        <a:rPr lang="en-US" sz="1400" b="1" dirty="0">
                          <a:effectLst/>
                        </a:rPr>
                        <a:t> (</a:t>
                      </a:r>
                      <a:r>
                        <a:rPr lang="en-US" sz="1400" b="1" dirty="0" err="1">
                          <a:effectLst/>
                        </a:rPr>
                        <a:t>dapat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menggunakan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sumber</a:t>
                      </a:r>
                      <a:r>
                        <a:rPr lang="en-US" sz="1400" b="1" dirty="0">
                          <a:effectLst/>
                        </a:rPr>
                        <a:t> di </a:t>
                      </a:r>
                      <a:r>
                        <a:rPr lang="en-US" sz="1400" b="1" dirty="0" err="1">
                          <a:effectLst/>
                        </a:rPr>
                        <a:t>luar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atau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buku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pengayaan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g.     </a:t>
                      </a:r>
                      <a:r>
                        <a:rPr lang="en-US" sz="1400" b="1" dirty="0" err="1" smtClean="0">
                          <a:effectLst/>
                        </a:rPr>
                        <a:t>Membuat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keterkaitan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antar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3.   </a:t>
                      </a:r>
                      <a:r>
                        <a:rPr lang="en-US" sz="1400" b="1" dirty="0" err="1" smtClean="0">
                          <a:effectLst/>
                        </a:rPr>
                        <a:t>Setelah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“</a:t>
                      </a:r>
                      <a:r>
                        <a:rPr lang="en-US" sz="1400" b="1" dirty="0" err="1">
                          <a:effectLst/>
                        </a:rPr>
                        <a:t>membaca</a:t>
                      </a:r>
                      <a:r>
                        <a:rPr lang="en-US" sz="1400" b="1" dirty="0">
                          <a:effectLst/>
                        </a:rPr>
                        <a:t>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b="1" dirty="0" err="1">
                          <a:effectLst/>
                        </a:rPr>
                        <a:t>Membuat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ringkasan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b.     </a:t>
                      </a:r>
                      <a:r>
                        <a:rPr lang="en-US" sz="1400" b="1" dirty="0" err="1" smtClean="0">
                          <a:effectLst/>
                        </a:rPr>
                        <a:t>Mengevaluasi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c.      </a:t>
                      </a:r>
                      <a:r>
                        <a:rPr lang="en-US" sz="1400" b="1" dirty="0" err="1" smtClean="0">
                          <a:effectLst/>
                        </a:rPr>
                        <a:t>Mengubah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satu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moda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ke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moda</a:t>
                      </a:r>
                      <a:r>
                        <a:rPr lang="en-US" sz="1400" b="1" dirty="0">
                          <a:effectLst/>
                        </a:rPr>
                        <a:t> yang lain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421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d.     </a:t>
                      </a:r>
                      <a:r>
                        <a:rPr lang="en-US" sz="1400" b="1" dirty="0" err="1" smtClean="0">
                          <a:effectLst/>
                        </a:rPr>
                        <a:t>memilih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n-US" sz="1400" b="1" dirty="0" err="1">
                          <a:effectLst/>
                        </a:rPr>
                        <a:t>mengombinasikan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n-US" sz="1400" b="1" dirty="0" err="1">
                          <a:effectLst/>
                        </a:rPr>
                        <a:t>dan</a:t>
                      </a:r>
                      <a:r>
                        <a:rPr lang="en-US" sz="1400" b="1" dirty="0">
                          <a:effectLst/>
                        </a:rPr>
                        <a:t>/</a:t>
                      </a:r>
                      <a:r>
                        <a:rPr lang="en-US" sz="1400" b="1" dirty="0" err="1">
                          <a:effectLst/>
                        </a:rPr>
                        <a:t>atau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menghasilkan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teks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multimoda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untuk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mengomunikasikan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konsep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tertentu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280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</a:rPr>
                        <a:t>e.     </a:t>
                      </a:r>
                      <a:r>
                        <a:rPr lang="en-US" sz="1400" b="1" dirty="0" err="1" smtClean="0">
                          <a:effectLst/>
                        </a:rPr>
                        <a:t>mengonfirmasi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n-US" sz="1400" b="1" dirty="0" err="1">
                          <a:effectLst/>
                        </a:rPr>
                        <a:t>merevisi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n-US" sz="1400" b="1" dirty="0" err="1">
                          <a:effectLst/>
                        </a:rPr>
                        <a:t>atau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menolak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prediksi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PENGGUNAAN ALAT BANTU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indent="-28575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a.    </a:t>
                      </a:r>
                      <a:r>
                        <a:rPr lang="en-US" sz="1400" b="1" dirty="0" err="1" smtClean="0">
                          <a:effectLst/>
                        </a:rPr>
                        <a:t>Pengatur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Grafis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  <a:tr h="140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indent="-28575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b.    </a:t>
                      </a:r>
                      <a:r>
                        <a:rPr lang="en-US" sz="1400" b="1" dirty="0" err="1" smtClean="0">
                          <a:effectLst/>
                        </a:rPr>
                        <a:t>Daftar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Cek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dll</a:t>
                      </a:r>
                      <a:r>
                        <a:rPr lang="en-US" sz="1400" b="1" dirty="0">
                          <a:effectLst/>
                        </a:rPr>
                        <a:t>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50925" y="0"/>
            <a:ext cx="539949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00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INDIKATOR LITERASI DALAM PEMBELAJARAN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/Semester 	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7448" y="4387216"/>
            <a:ext cx="200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Simpulan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sementara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0077449" y="3206948"/>
            <a:ext cx="2114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Tahoma" panose="020B0604030504040204" pitchFamily="34" charset="0"/>
              </a:rPr>
              <a:t>strategi</a:t>
            </a:r>
            <a:r>
              <a:rPr lang="en-US" sz="1400" b="1" dirty="0">
                <a:latin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</a:rPr>
              <a:t>untuk</a:t>
            </a:r>
            <a:r>
              <a:rPr lang="en-US" sz="1400" b="1" dirty="0">
                <a:latin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</a:rPr>
              <a:t>membunyikan</a:t>
            </a:r>
            <a:r>
              <a:rPr lang="en-US" sz="1400" b="1" dirty="0">
                <a:latin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</a:rPr>
              <a:t>secara</a:t>
            </a:r>
            <a:r>
              <a:rPr lang="en-US" sz="1400" b="1" dirty="0">
                <a:latin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</a:rPr>
              <a:t>lisan</a:t>
            </a:r>
            <a:r>
              <a:rPr lang="en-US" sz="1400" b="1" dirty="0">
                <a:latin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</a:rPr>
              <a:t>apa</a:t>
            </a:r>
            <a:r>
              <a:rPr lang="en-US" sz="1400" b="1" dirty="0">
                <a:latin typeface="Tahoma" panose="020B0604030504040204" pitchFamily="34" charset="0"/>
              </a:rPr>
              <a:t> yang </a:t>
            </a:r>
            <a:r>
              <a:rPr lang="en-US" sz="1400" b="1" dirty="0" err="1">
                <a:latin typeface="Tahoma" panose="020B0604030504040204" pitchFamily="34" charset="0"/>
              </a:rPr>
              <a:t>ada</a:t>
            </a:r>
            <a:r>
              <a:rPr lang="en-US" sz="1400" b="1" dirty="0">
                <a:latin typeface="Tahoma" panose="020B0604030504040204" pitchFamily="34" charset="0"/>
              </a:rPr>
              <a:t> di </a:t>
            </a:r>
            <a:r>
              <a:rPr lang="en-US" sz="1400" b="1" dirty="0" err="1" smtClean="0">
                <a:latin typeface="Tahoma" panose="020B0604030504040204" pitchFamily="34" charset="0"/>
              </a:rPr>
              <a:t>dalam</a:t>
            </a:r>
            <a:r>
              <a:rPr lang="en-US" sz="1400" b="1" dirty="0" smtClean="0">
                <a:latin typeface="Tahoma" panose="020B0604030504040204" pitchFamily="34" charset="0"/>
              </a:rPr>
              <a:t> </a:t>
            </a:r>
            <a:r>
              <a:rPr lang="en-US" sz="1400" b="1" dirty="0" err="1" smtClean="0">
                <a:latin typeface="Tahoma" panose="020B0604030504040204" pitchFamily="34" charset="0"/>
              </a:rPr>
              <a:t>pikiran</a:t>
            </a:r>
            <a:r>
              <a:rPr lang="en-US" sz="1400" b="1" dirty="0" smtClean="0">
                <a:latin typeface="Tahoma" panose="020B0604030504040204" pitchFamily="34" charset="0"/>
              </a:rPr>
              <a:t> </a:t>
            </a:r>
            <a:r>
              <a:rPr lang="en-US" sz="1400" b="1" dirty="0" err="1" smtClean="0">
                <a:latin typeface="Tahoma" panose="020B0604030504040204" pitchFamily="34" charset="0"/>
              </a:rPr>
              <a:t>siswa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00763" y="3514725"/>
            <a:ext cx="39766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77448" y="5065405"/>
            <a:ext cx="2004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pesan</a:t>
            </a:r>
            <a:r>
              <a:rPr lang="en-US" b="1" dirty="0"/>
              <a:t> </a:t>
            </a:r>
            <a:r>
              <a:rPr lang="en-US" b="1" dirty="0" err="1"/>
              <a:t>disampaikan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00762" y="5400675"/>
            <a:ext cx="39766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1"/>
          </p:cNvCxnSpPr>
          <p:nvPr/>
        </p:nvCxnSpPr>
        <p:spPr>
          <a:xfrm>
            <a:off x="4586288" y="3700463"/>
            <a:ext cx="5491160" cy="856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8930" y="101165"/>
            <a:ext cx="6888425" cy="46166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PETUNJUK PENYUSUNAN KOMPONEN RPP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5677" y="676872"/>
            <a:ext cx="3560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</a:rPr>
              <a:t>Sekolah			: </a:t>
            </a:r>
            <a:endParaRPr lang="en-US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i-FI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Mata </a:t>
            </a:r>
            <a:r>
              <a:rPr lang="fi-FI" dirty="0">
                <a:latin typeface="Book Antiqua" panose="02040602050305030304" pitchFamily="18" charset="0"/>
                <a:ea typeface="Times New Roman" panose="02020603050405020304" pitchFamily="18" charset="0"/>
              </a:rPr>
              <a:t>Pelaja</a:t>
            </a: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</a:rPr>
              <a:t>ran		</a:t>
            </a:r>
            <a:r>
              <a:rPr lang="fi-FI" dirty="0"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endParaRPr lang="fi-FI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i-FI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Kelas</a:t>
            </a: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</a:rPr>
              <a:t>/Semester		: </a:t>
            </a:r>
            <a:endParaRPr lang="en-US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</a:rPr>
              <a:t>Materi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Pokok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</a:rPr>
              <a:t>		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</a:rPr>
              <a:t>Alokasi Waktu		</a:t>
            </a:r>
            <a:r>
              <a:rPr lang="id-ID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734501" y="760257"/>
            <a:ext cx="362857" cy="1357308"/>
          </a:xfrm>
          <a:prstGeom prst="righ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29491" y="1146232"/>
            <a:ext cx="245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Identitas</a:t>
            </a:r>
            <a:r>
              <a:rPr lang="en-US" sz="2400" b="1" dirty="0" smtClean="0"/>
              <a:t>         </a:t>
            </a:r>
            <a:r>
              <a:rPr lang="en-US" sz="2400" b="1" dirty="0" err="1" smtClean="0"/>
              <a:t>Oke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96188" y="2152112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 Inti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1371600" y="2488315"/>
            <a:ext cx="917330" cy="34133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28875" y="2444458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 BLANCA" panose="02000000000000000000" pitchFamily="2" charset="0"/>
              </a:rPr>
              <a:t>Tuliskan</a:t>
            </a:r>
            <a:r>
              <a:rPr lang="en-US" sz="2400" dirty="0" smtClean="0">
                <a:latin typeface="AR BLANCA" panose="02000000000000000000" pitchFamily="2" charset="0"/>
              </a:rPr>
              <a:t> </a:t>
            </a:r>
            <a:r>
              <a:rPr lang="en-US" sz="2400" dirty="0" err="1" smtClean="0">
                <a:latin typeface="AR BLANCA" panose="02000000000000000000" pitchFamily="2" charset="0"/>
              </a:rPr>
              <a:t>keempat</a:t>
            </a:r>
            <a:r>
              <a:rPr lang="en-US" sz="2400" dirty="0" smtClean="0">
                <a:latin typeface="AR BLANCA" panose="02000000000000000000" pitchFamily="2" charset="0"/>
              </a:rPr>
              <a:t> </a:t>
            </a:r>
            <a:r>
              <a:rPr lang="en-US" sz="2400" dirty="0" err="1" smtClean="0">
                <a:latin typeface="AR BLANCA" panose="02000000000000000000" pitchFamily="2" charset="0"/>
              </a:rPr>
              <a:t>Kompetensi</a:t>
            </a:r>
            <a:r>
              <a:rPr lang="en-US" sz="2400" dirty="0" smtClean="0">
                <a:latin typeface="AR BLANCA" panose="02000000000000000000" pitchFamily="2" charset="0"/>
              </a:rPr>
              <a:t> </a:t>
            </a:r>
            <a:r>
              <a:rPr lang="en-US" sz="2400" dirty="0" err="1" smtClean="0">
                <a:latin typeface="AR BLANCA" panose="02000000000000000000" pitchFamily="2" charset="0"/>
              </a:rPr>
              <a:t>Inti</a:t>
            </a:r>
            <a:endParaRPr lang="en-US" sz="2400" dirty="0">
              <a:latin typeface="AR BLANCA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88" y="2906123"/>
            <a:ext cx="6861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id-ID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 </a:t>
            </a: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74510"/>
              </p:ext>
            </p:extLst>
          </p:nvPr>
        </p:nvGraphicFramePr>
        <p:xfrm>
          <a:off x="1371600" y="3415791"/>
          <a:ext cx="10115551" cy="33435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28938"/>
                <a:gridCol w="7186613"/>
              </a:tblGrid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Indikator</a:t>
                      </a:r>
                      <a:endParaRPr lang="en-US" dirty="0"/>
                    </a:p>
                  </a:txBody>
                  <a:tcPr/>
                </a:tc>
              </a:tr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KD – KI</a:t>
                      </a:r>
                      <a:r>
                        <a:rPr lang="en-US" b="1" baseline="0" dirty="0" smtClean="0"/>
                        <a:t>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diobservasi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disimpulkan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pemenuhan</a:t>
                      </a:r>
                      <a:r>
                        <a:rPr lang="en-US" dirty="0" smtClean="0"/>
                        <a:t> KD</a:t>
                      </a:r>
                      <a:endParaRPr lang="en-US" dirty="0"/>
                    </a:p>
                  </a:txBody>
                  <a:tcPr/>
                </a:tc>
              </a:tr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KD – KI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diobservasi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disimpulkan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pemenuhan</a:t>
                      </a:r>
                      <a:r>
                        <a:rPr lang="en-US" dirty="0" smtClean="0"/>
                        <a:t> KD</a:t>
                      </a:r>
                      <a:endParaRPr lang="en-US" dirty="0"/>
                    </a:p>
                  </a:txBody>
                  <a:tcPr/>
                </a:tc>
              </a:tr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KD – KI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hlinkClick r:id="rId2" action="ppaction://hlinkpres?slideindex=1&amp;slidetitle="/>
                        </a:rPr>
                        <a:t>perilaku</a:t>
                      </a:r>
                      <a:r>
                        <a:rPr lang="en-US" dirty="0" smtClean="0">
                          <a:hlinkClick r:id="rId2" action="ppaction://hlinkpres?slideindex=1&amp;slidetitle="/>
                        </a:rPr>
                        <a:t> yang </a:t>
                      </a:r>
                      <a:r>
                        <a:rPr lang="en-US" dirty="0" err="1" smtClean="0">
                          <a:hlinkClick r:id="rId2" action="ppaction://hlinkpres?slideindex=1&amp;slidetitle="/>
                        </a:rPr>
                        <a:t>dapat</a:t>
                      </a:r>
                      <a:r>
                        <a:rPr lang="en-US" dirty="0" smtClean="0">
                          <a:hlinkClick r:id="rId2" action="ppaction://hlinkpres?slideindex=1&amp;slidetitle="/>
                        </a:rPr>
                        <a:t> </a:t>
                      </a:r>
                      <a:r>
                        <a:rPr lang="en-US" dirty="0" err="1" smtClean="0">
                          <a:hlinkClick r:id="rId2" action="ppaction://hlinkpres?slideindex=1&amp;slidetitle="/>
                        </a:rPr>
                        <a:t>diukur</a:t>
                      </a:r>
                      <a:r>
                        <a:rPr lang="en-US" dirty="0" smtClean="0">
                          <a:hlinkClick r:id="rId2" action="ppaction://hlinkpres?slideindex=1&amp;slidetitle="/>
                        </a:rPr>
                        <a:t> </a:t>
                      </a:r>
                      <a:r>
                        <a:rPr lang="en-US" dirty="0" err="1" smtClean="0">
                          <a:hlinkClick r:id="rId2" action="ppaction://hlinkpres?slideindex=1&amp;slidetitle="/>
                        </a:rPr>
                        <a:t>dan</a:t>
                      </a:r>
                      <a:r>
                        <a:rPr lang="en-US" dirty="0" smtClean="0">
                          <a:hlinkClick r:id="rId2" action="ppaction://hlinkpres?slideindex=1&amp;slidetitle="/>
                        </a:rPr>
                        <a:t>/</a:t>
                      </a:r>
                      <a:r>
                        <a:rPr lang="en-US" dirty="0" err="1" smtClean="0">
                          <a:hlinkClick r:id="rId2" action="ppaction://hlinkpres?slideindex=1&amp;slidetitle="/>
                        </a:rPr>
                        <a:t>atau</a:t>
                      </a:r>
                      <a:r>
                        <a:rPr lang="en-US" dirty="0" smtClean="0">
                          <a:hlinkClick r:id="rId2" action="ppaction://hlinkpres?slideindex=1&amp;slidetitle="/>
                        </a:rPr>
                        <a:t> </a:t>
                      </a:r>
                      <a:r>
                        <a:rPr lang="en-US" dirty="0" err="1" smtClean="0">
                          <a:hlinkClick r:id="rId2" action="ppaction://hlinkpres?slideindex=1&amp;slidetitle="/>
                        </a:rPr>
                        <a:t>diobservasi</a:t>
                      </a:r>
                      <a:r>
                        <a:rPr lang="en-US" dirty="0" smtClean="0">
                          <a:hlinkClick r:id="rId2" action="ppaction://hlinkpres?slideindex=1&amp;slidetitle="/>
                        </a:rPr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merumuskan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Indikator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diharapkan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mencakup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Faktual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Konseptual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Prosedural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Metakognitif</a:t>
                      </a:r>
                      <a:r>
                        <a:rPr lang="en-US" dirty="0" smtClean="0"/>
                        <a:t>. (</a:t>
                      </a:r>
                      <a:r>
                        <a:rPr lang="en-US" dirty="0" err="1" smtClean="0"/>
                        <a:t>diusahakan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keempatnya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rumusan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indikator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38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KD – KI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diukur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diobservasi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242" y="549315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1035295" y="918646"/>
            <a:ext cx="1300368" cy="217815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5678" y="918647"/>
            <a:ext cx="9622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d-ID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 </a:t>
            </a: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 indikator pencapaian kompetensi masih dapat dirinci lagi, indikator pencapaian kompetensi tersebut dijabarkan ke dalam lebih dari 1 (satu) tujuan pembelajaran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5678" y="1998042"/>
            <a:ext cx="88943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Audience 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(A), behavior (B), condition (C),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degree (D).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5677" y="2727472"/>
            <a:ext cx="8794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id-ID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 </a:t>
            </a: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 dirumuskan untuk masing-masing pertemuan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2624" y="3466135"/>
            <a:ext cx="27622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id-ID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 </a:t>
            </a: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1006720" y="3877017"/>
            <a:ext cx="1300368" cy="217815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9767" y="3927349"/>
            <a:ext cx="407355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Reguler</a:t>
            </a:r>
            <a:endParaRPr lang="en-US" sz="2400" dirty="0">
              <a:effectLst/>
              <a:latin typeface="AR ESSENC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318" y="4370921"/>
            <a:ext cx="801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</a:t>
            </a:r>
            <a:r>
              <a:rPr lang="id-ID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butir-butir </a:t>
            </a: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 yang dicakup untuk materi pembelajaran reguler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23771" y="4704225"/>
            <a:ext cx="460574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pengayaan</a:t>
            </a:r>
            <a:r>
              <a:rPr lang="en-US" sz="2400" dirty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AR ESSENC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0850" y="5092929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sejumlah butir materi (kompetensi) pengayaan/perluasan/pendalaman dari yang dicakup oleh materi pembelajaran reguler)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10531" y="5739260"/>
            <a:ext cx="43524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remedial </a:t>
            </a:r>
            <a:endParaRPr lang="en-US" sz="2400" dirty="0">
              <a:effectLst/>
              <a:latin typeface="AR ESSENC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2174" y="6115378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butir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reguler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dikuasai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5000" y="50078"/>
            <a:ext cx="37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Karakter</a:t>
            </a:r>
            <a:r>
              <a:rPr lang="en-US" b="1" dirty="0" smtClean="0"/>
              <a:t> yang </a:t>
            </a:r>
            <a:r>
              <a:rPr lang="en-US" b="1" dirty="0" err="1" smtClean="0"/>
              <a:t>ingin</a:t>
            </a:r>
            <a:r>
              <a:rPr lang="en-US" b="1" dirty="0" smtClean="0"/>
              <a:t> </a:t>
            </a:r>
            <a:r>
              <a:rPr lang="en-US" b="1" dirty="0" err="1" smtClean="0"/>
              <a:t>dikembangkan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3" y="0"/>
            <a:ext cx="452437" cy="4524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38076" y="-34376"/>
            <a:ext cx="2569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Untuk</a:t>
            </a:r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SMP</a:t>
            </a:r>
            <a:endParaRPr lang="en-US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59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624" y="39607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990115" y="879269"/>
            <a:ext cx="1300368" cy="148697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5678" y="1021629"/>
            <a:ext cx="962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kalimat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5678" y="1858096"/>
            <a:ext cx="88943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Audience 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(A), behavior (B), condition (C),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degree (D).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624" y="3716116"/>
            <a:ext cx="27622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id-ID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 </a:t>
            </a: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990115" y="4695378"/>
            <a:ext cx="1300368" cy="1081581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5678" y="5090103"/>
            <a:ext cx="801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</a:t>
            </a:r>
            <a:r>
              <a:rPr lang="id-ID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butir-butir </a:t>
            </a: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 yang dicakup untuk materi pembelajaran reguler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18840" y="-34376"/>
            <a:ext cx="2608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Untuk</a:t>
            </a:r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SMA</a:t>
            </a:r>
            <a:endParaRPr lang="en-US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32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 animBg="1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279" y="237472"/>
            <a:ext cx="28135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 </a:t>
            </a:r>
            <a:r>
              <a:rPr lang="en-US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1163883" y="648354"/>
            <a:ext cx="764930" cy="97262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24073" y="619165"/>
            <a:ext cx="99060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memfasilitasi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indikator-indikator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056" y="2031860"/>
            <a:ext cx="23455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 </a:t>
            </a:r>
            <a:r>
              <a:rPr lang="id-ID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1163883" y="2442742"/>
            <a:ext cx="764930" cy="1772071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41647" y="2548925"/>
            <a:ext cx="156485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en-US" sz="2400" dirty="0">
              <a:effectLst/>
              <a:latin typeface="AR ESSENC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640" y="2971214"/>
            <a:ext cx="9693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spesifikasi semua media pembelajaran (video/film, rekaman audio, model, chart, gambar, realia, dsb.)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9995" y="3617545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d-ID" sz="2400" dirty="0" smtClean="0">
                <a:latin typeface="AR ESSENC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endParaRPr lang="en-US" sz="2400" dirty="0">
              <a:latin typeface="AR ESSENC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812" y="4059794"/>
            <a:ext cx="1010126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spesifikasi (misalnya nama, jumlah, ukuran) semua bahan yang diperlukan.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056" y="4766368"/>
            <a:ext cx="224292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 </a:t>
            </a:r>
            <a:r>
              <a:rPr lang="id-ID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 </a:t>
            </a: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1163882" y="5114277"/>
            <a:ext cx="764930" cy="1057923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28812" y="5204815"/>
            <a:ext cx="93868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 spesifikasi semua sumber belajar (buku siswa, buku referensi, majalah, koran, situs internet, lingkungan sekitar, narasumber, dsb.).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83" y="266047"/>
            <a:ext cx="39164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 </a:t>
            </a:r>
            <a:r>
              <a:rPr lang="en-US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892421" y="676929"/>
            <a:ext cx="1036392" cy="437035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874" y="813821"/>
            <a:ext cx="8982075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KEGIATAN PENDAHULUAN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KEGIATAN PENUTUP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guru yang DAPAT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kalimat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KEGIATAN INTI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DAPAT 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guru –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kalimat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KEGIATAN INTI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sintaks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JP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5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225" y="-94077"/>
            <a:ext cx="6553200" cy="1290638"/>
          </a:xfrm>
        </p:spPr>
        <p:txBody>
          <a:bodyPr/>
          <a:lstStyle/>
          <a:p>
            <a:pPr algn="ctr"/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8599" y="1196561"/>
            <a:ext cx="11701463" cy="501850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d-ID" dirty="0">
                <a:latin typeface="Century Gothic" panose="020B0502020202020204" pitchFamily="34" charset="0"/>
              </a:rPr>
              <a:t>Pembelajaran </a:t>
            </a:r>
            <a:r>
              <a:rPr lang="en-US" dirty="0" err="1">
                <a:latin typeface="Century Gothic" panose="020B0502020202020204" pitchFamily="34" charset="0"/>
              </a:rPr>
              <a:t>pada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id-ID" dirty="0">
                <a:latin typeface="Century Gothic" panose="020B0502020202020204" pitchFamily="34" charset="0"/>
              </a:rPr>
              <a:t>Kurikulum 2013 dilaksanakan dengan menggunakan pendekatan berbasis keilmua</a:t>
            </a:r>
            <a:r>
              <a:rPr lang="en-US" dirty="0">
                <a:latin typeface="Century Gothic" panose="020B0502020202020204" pitchFamily="34" charset="0"/>
              </a:rPr>
              <a:t>n</a:t>
            </a:r>
          </a:p>
          <a:p>
            <a:pPr marL="627063" algn="just">
              <a:buFont typeface="Wingdings" charset="2"/>
              <a:buChar char="ü"/>
              <a:tabLst>
                <a:tab pos="463550" algn="l"/>
              </a:tabLst>
              <a:defRPr/>
            </a:pPr>
            <a:r>
              <a:rPr lang="id-ID" dirty="0">
                <a:latin typeface="Century Gothic" panose="020B0502020202020204" pitchFamily="34" charset="0"/>
              </a:rPr>
              <a:t>pembelajaran yang mengadopsi langkah-langkah saintis dalam membangun pengetahuan melalui metode ilmiah </a:t>
            </a:r>
            <a:endParaRPr lang="en-US" dirty="0">
              <a:latin typeface="Century Gothic" panose="020B0502020202020204" pitchFamily="34" charset="0"/>
            </a:endParaRPr>
          </a:p>
          <a:p>
            <a:pPr marL="627063" algn="just">
              <a:buFont typeface="Wingdings" charset="2"/>
              <a:buChar char="ü"/>
              <a:tabLst>
                <a:tab pos="463550" algn="l"/>
              </a:tabLst>
              <a:defRPr/>
            </a:pPr>
            <a:r>
              <a:rPr lang="id-ID" dirty="0">
                <a:latin typeface="Century Gothic" panose="020B0502020202020204" pitchFamily="34" charset="0"/>
              </a:rPr>
              <a:t>menekankan pada proses pencarian pengetahuan, berkenaan dengan materi pembelajaran melalui pengalaman belajar </a:t>
            </a:r>
            <a:r>
              <a:rPr lang="id-ID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dengan mengintegrasikan nilai karakter melalui kegiatan berliterasi dan keterampilan berpikir tingkat tinggi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27063" algn="just">
              <a:buFont typeface="Wingdings" charset="2"/>
              <a:buChar char="ü"/>
              <a:tabLst>
                <a:tab pos="463550" algn="l"/>
              </a:tabLst>
              <a:defRPr/>
            </a:pP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Kegiatan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Pembelajaran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dilakukan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melalui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tahapan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kegiatan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pendahuluan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kegiatan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inti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kegiatan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penutup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98463" indent="0" algn="just">
              <a:buNone/>
              <a:tabLst>
                <a:tab pos="463550" algn="l"/>
              </a:tabLst>
              <a:defRPr/>
            </a:pP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4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587" y="0"/>
            <a:ext cx="6338887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14313" y="785812"/>
            <a:ext cx="11815761" cy="608647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/>
              <a:buAutoNum type="arabicPeriod"/>
              <a:defRPr/>
            </a:pPr>
            <a:r>
              <a:rPr lang="id-ID" sz="1800" b="1" dirty="0">
                <a:latin typeface="Century Gothic" panose="020B0502020202020204" pitchFamily="34" charset="0"/>
              </a:rPr>
              <a:t>Kegiatan Pendahuluan, 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misalnya</a:t>
            </a:r>
            <a:r>
              <a:rPr lang="id-ID" sz="1800" b="1" dirty="0" smtClean="0">
                <a:latin typeface="Century Gothic" panose="020B0502020202020204" pitchFamily="34" charset="0"/>
              </a:rPr>
              <a:t>; </a:t>
            </a:r>
            <a:endParaRPr lang="en-US" sz="1800" b="1" dirty="0" smtClean="0">
              <a:latin typeface="Century Gothic" panose="020B0502020202020204" pitchFamily="34" charset="0"/>
            </a:endParaRPr>
          </a:p>
          <a:p>
            <a:pPr marL="914400" indent="-342900" algn="just">
              <a:buAutoNum type="alphaLcPeriod"/>
              <a:defRPr/>
            </a:pPr>
            <a:r>
              <a:rPr lang="en-US" sz="1800" b="1" dirty="0" err="1" smtClean="0">
                <a:latin typeface="Century Gothic" panose="020B0502020202020204" pitchFamily="34" charset="0"/>
              </a:rPr>
              <a:t>mengondisikan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suasana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belajar</a:t>
            </a:r>
            <a:r>
              <a:rPr lang="en-US" sz="1800" b="1" dirty="0">
                <a:latin typeface="Century Gothic" panose="020B0502020202020204" pitchFamily="34" charset="0"/>
              </a:rPr>
              <a:t> yang </a:t>
            </a:r>
            <a:r>
              <a:rPr lang="en-US" sz="1800" b="1" dirty="0" err="1">
                <a:latin typeface="Century Gothic" panose="020B0502020202020204" pitchFamily="34" charset="0"/>
              </a:rPr>
              <a:t>menyenangkan</a:t>
            </a:r>
            <a:r>
              <a:rPr lang="en-US" sz="1800" b="1" dirty="0">
                <a:latin typeface="Century Gothic" panose="020B0502020202020204" pitchFamily="34" charset="0"/>
              </a:rPr>
              <a:t>; </a:t>
            </a:r>
            <a:endParaRPr lang="en-US" sz="1800" b="1" dirty="0" smtClean="0">
              <a:latin typeface="Century Gothic" panose="020B0502020202020204" pitchFamily="34" charset="0"/>
            </a:endParaRPr>
          </a:p>
          <a:p>
            <a:pPr marL="914400" indent="-342900" algn="just">
              <a:buAutoNum type="alphaLcPeriod"/>
              <a:defRPr/>
            </a:pPr>
            <a:r>
              <a:rPr lang="en-US" sz="1800" b="1" dirty="0" err="1" smtClean="0">
                <a:latin typeface="Century Gothic" panose="020B0502020202020204" pitchFamily="34" charset="0"/>
              </a:rPr>
              <a:t>menyampaikan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kompetensi</a:t>
            </a:r>
            <a:r>
              <a:rPr lang="en-US" sz="1800" b="1" dirty="0">
                <a:latin typeface="Century Gothic" panose="020B0502020202020204" pitchFamily="34" charset="0"/>
              </a:rPr>
              <a:t> yang </a:t>
            </a:r>
            <a:r>
              <a:rPr lang="en-US" sz="1800" b="1" dirty="0" err="1">
                <a:latin typeface="Century Gothic" panose="020B0502020202020204" pitchFamily="34" charset="0"/>
              </a:rPr>
              <a:t>akan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dicapai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dan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manfaatnya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dalam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kehidupan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sehari-hari</a:t>
            </a:r>
            <a:r>
              <a:rPr lang="en-US" sz="1800" b="1" dirty="0">
                <a:latin typeface="Century Gothic" panose="020B0502020202020204" pitchFamily="34" charset="0"/>
              </a:rPr>
              <a:t>; </a:t>
            </a:r>
            <a:r>
              <a:rPr lang="en-US" sz="1800" b="1" dirty="0" err="1">
                <a:latin typeface="Century Gothic" panose="020B0502020202020204" pitchFamily="34" charset="0"/>
              </a:rPr>
              <a:t>dan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</a:p>
          <a:p>
            <a:pPr marL="914400" indent="-342900" algn="just">
              <a:buAutoNum type="alphaLcPeriod"/>
              <a:defRPr/>
            </a:pPr>
            <a:r>
              <a:rPr lang="en-US" sz="1800" b="1" dirty="0" err="1" smtClean="0">
                <a:latin typeface="Century Gothic" panose="020B0502020202020204" pitchFamily="34" charset="0"/>
              </a:rPr>
              <a:t>menyampaikan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lingkup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dan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teknik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penilaian</a:t>
            </a:r>
            <a:r>
              <a:rPr lang="en-US" sz="1800" b="1" dirty="0">
                <a:latin typeface="Century Gothic" panose="020B0502020202020204" pitchFamily="34" charset="0"/>
              </a:rPr>
              <a:t> yang </a:t>
            </a:r>
            <a:r>
              <a:rPr lang="en-US" sz="1800" b="1" dirty="0" err="1">
                <a:latin typeface="Century Gothic" panose="020B0502020202020204" pitchFamily="34" charset="0"/>
              </a:rPr>
              <a:t>akan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digunakan</a:t>
            </a:r>
            <a:r>
              <a:rPr lang="en-US" sz="1800" b="1" dirty="0">
                <a:latin typeface="Century Gothic" panose="020B0502020202020204" pitchFamily="34" charset="0"/>
              </a:rPr>
              <a:t>. </a:t>
            </a:r>
            <a:endParaRPr lang="id-ID" sz="18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id-ID" sz="1800" b="1" dirty="0">
                <a:latin typeface="Century Gothic" panose="020B0502020202020204" pitchFamily="34" charset="0"/>
              </a:rPr>
              <a:t>        </a:t>
            </a:r>
            <a:r>
              <a:rPr lang="id-ID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 Penguatan nilai karakter berbasis budaya sekolah)</a:t>
            </a:r>
            <a:endParaRPr lang="en-US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buFont typeface="+mj-lt"/>
              <a:buAutoNum type="arabicPeriod" startAt="2"/>
              <a:defRPr/>
            </a:pPr>
            <a:r>
              <a:rPr lang="en-US" sz="1800" b="1" dirty="0" err="1">
                <a:latin typeface="Century Gothic" panose="020B0502020202020204" pitchFamily="34" charset="0"/>
              </a:rPr>
              <a:t>Kegiatan</a:t>
            </a:r>
            <a:r>
              <a:rPr lang="en-US" sz="1800" b="1" dirty="0">
                <a:latin typeface="Century Gothic" panose="020B0502020202020204" pitchFamily="34" charset="0"/>
              </a:rPr>
              <a:t> Inti,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misalnya</a:t>
            </a:r>
            <a:r>
              <a:rPr lang="en-US" sz="1800" b="1" dirty="0" smtClean="0">
                <a:latin typeface="Century Gothic" panose="020B0502020202020204" pitchFamily="34" charset="0"/>
              </a:rPr>
              <a:t>:</a:t>
            </a:r>
          </a:p>
          <a:p>
            <a:pPr marL="857250" indent="-342900" algn="just">
              <a:buAutoNum type="alphaLcPeriod"/>
              <a:defRPr/>
            </a:pPr>
            <a:r>
              <a:rPr lang="id-ID" sz="1800" b="1" dirty="0" smtClean="0">
                <a:latin typeface="Century Gothic" panose="020B0502020202020204" pitchFamily="34" charset="0"/>
              </a:rPr>
              <a:t>menggunakan </a:t>
            </a:r>
            <a:r>
              <a:rPr lang="id-ID" sz="1800" b="1" dirty="0">
                <a:latin typeface="Century Gothic" panose="020B0502020202020204" pitchFamily="34" charset="0"/>
              </a:rPr>
              <a:t>pembelajaran berbasis keilmuan dan berbasis aktivitas, dan </a:t>
            </a:r>
            <a:endParaRPr lang="en-US" sz="1800" b="1" dirty="0" smtClean="0">
              <a:latin typeface="Century Gothic" panose="020B0502020202020204" pitchFamily="34" charset="0"/>
            </a:endParaRPr>
          </a:p>
          <a:p>
            <a:pPr marL="857250" indent="-342900" algn="just">
              <a:buAutoNum type="alphaLcPeriod"/>
              <a:defRPr/>
            </a:pPr>
            <a:r>
              <a:rPr lang="id-ID" sz="1800" b="1" dirty="0" smtClean="0">
                <a:latin typeface="Century Gothic" panose="020B0502020202020204" pitchFamily="34" charset="0"/>
              </a:rPr>
              <a:t>memfasilitasi </a:t>
            </a:r>
            <a:r>
              <a:rPr lang="id-ID" sz="1800" b="1" dirty="0">
                <a:latin typeface="Century Gothic" panose="020B0502020202020204" pitchFamily="34" charset="0"/>
              </a:rPr>
              <a:t>peserta didik untuk melakukan aktivitas yang membangun kemampuan sesuai dengan tuntutan kompetensi ( Penguatan nilai karakter berbasis kelas)</a:t>
            </a:r>
          </a:p>
          <a:p>
            <a:pPr marL="514350" indent="-514350" algn="just">
              <a:buFont typeface="+mj-lt"/>
              <a:buAutoNum type="arabicPeriod" startAt="3"/>
              <a:defRPr/>
            </a:pPr>
            <a:r>
              <a:rPr lang="id-ID" sz="1800" b="1" dirty="0">
                <a:latin typeface="Century Gothic" panose="020B0502020202020204" pitchFamily="34" charset="0"/>
              </a:rPr>
              <a:t>Kegiatan Penutup; </a:t>
            </a:r>
          </a:p>
          <a:p>
            <a:pPr marL="914400" indent="-400050" algn="just">
              <a:buFont typeface="Arial"/>
              <a:buAutoNum type="arabicParenR"/>
              <a:defRPr/>
            </a:pPr>
            <a:r>
              <a:rPr lang="id-ID" sz="1800" b="1" dirty="0">
                <a:latin typeface="Century Gothic" panose="020B0502020202020204" pitchFamily="34" charset="0"/>
              </a:rPr>
              <a:t>kegiatan peserta didik; </a:t>
            </a:r>
            <a:r>
              <a:rPr lang="en-US" sz="1800" b="1" dirty="0" err="1">
                <a:latin typeface="Century Gothic" panose="020B0502020202020204" pitchFamily="34" charset="0"/>
              </a:rPr>
              <a:t>membuat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rangkuman</a:t>
            </a:r>
            <a:r>
              <a:rPr lang="en-US" sz="1800" b="1" dirty="0">
                <a:latin typeface="Century Gothic" panose="020B0502020202020204" pitchFamily="34" charset="0"/>
              </a:rPr>
              <a:t>/</a:t>
            </a:r>
            <a:r>
              <a:rPr lang="en-US" sz="1800" b="1" dirty="0" err="1">
                <a:latin typeface="Century Gothic" panose="020B0502020202020204" pitchFamily="34" charset="0"/>
              </a:rPr>
              <a:t>simpulan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pelajaranmelakukan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refleksi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terhadap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kegiatan</a:t>
            </a:r>
            <a:r>
              <a:rPr lang="en-US" sz="1800" b="1" dirty="0">
                <a:latin typeface="Century Gothic" panose="020B0502020202020204" pitchFamily="34" charset="0"/>
              </a:rPr>
              <a:t> yang </a:t>
            </a:r>
            <a:r>
              <a:rPr lang="en-US" sz="1800" b="1" dirty="0" err="1">
                <a:latin typeface="Century Gothic" panose="020B0502020202020204" pitchFamily="34" charset="0"/>
              </a:rPr>
              <a:t>sudah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dilaksanakan</a:t>
            </a:r>
            <a:r>
              <a:rPr lang="en-US" sz="1800" b="1" dirty="0">
                <a:latin typeface="Century Gothic" panose="020B0502020202020204" pitchFamily="34" charset="0"/>
              </a:rPr>
              <a:t>; </a:t>
            </a:r>
            <a:r>
              <a:rPr lang="en-US" sz="1800" b="1" dirty="0" err="1">
                <a:latin typeface="Century Gothic" panose="020B0502020202020204" pitchFamily="34" charset="0"/>
              </a:rPr>
              <a:t>dan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memberikan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umpan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balik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terhadap</a:t>
            </a:r>
            <a:r>
              <a:rPr lang="en-US" sz="1800" b="1" dirty="0">
                <a:latin typeface="Century Gothic" panose="020B0502020202020204" pitchFamily="34" charset="0"/>
              </a:rPr>
              <a:t> proses </a:t>
            </a:r>
            <a:r>
              <a:rPr lang="en-US" sz="1800" b="1" dirty="0" err="1">
                <a:latin typeface="Century Gothic" panose="020B0502020202020204" pitchFamily="34" charset="0"/>
              </a:rPr>
              <a:t>dan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hasil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pembelajaran</a:t>
            </a:r>
            <a:r>
              <a:rPr lang="en-US" sz="1800" b="1" dirty="0">
                <a:latin typeface="Century Gothic" panose="020B0502020202020204" pitchFamily="34" charset="0"/>
              </a:rPr>
              <a:t>,  </a:t>
            </a:r>
          </a:p>
          <a:p>
            <a:pPr marL="914400" indent="-400050" algn="just">
              <a:buFont typeface="Arial"/>
              <a:buAutoNum type="arabicParenR"/>
              <a:defRPr/>
            </a:pPr>
            <a:r>
              <a:rPr lang="en-US" sz="1800" b="1" dirty="0" err="1">
                <a:latin typeface="Century Gothic" panose="020B0502020202020204" pitchFamily="34" charset="0"/>
              </a:rPr>
              <a:t>kegiatan</a:t>
            </a:r>
            <a:r>
              <a:rPr lang="en-US" sz="1800" b="1" dirty="0">
                <a:latin typeface="Century Gothic" panose="020B0502020202020204" pitchFamily="34" charset="0"/>
              </a:rPr>
              <a:t> guru: </a:t>
            </a:r>
            <a:r>
              <a:rPr lang="en-US" sz="1800" b="1" dirty="0" err="1">
                <a:latin typeface="Century Gothic" panose="020B0502020202020204" pitchFamily="34" charset="0"/>
              </a:rPr>
              <a:t>melakukan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penilaian</a:t>
            </a:r>
            <a:r>
              <a:rPr lang="en-US" sz="1800" b="1" dirty="0">
                <a:latin typeface="Century Gothic" panose="020B0502020202020204" pitchFamily="34" charset="0"/>
              </a:rPr>
              <a:t>; </a:t>
            </a:r>
            <a:r>
              <a:rPr lang="en-US" sz="1800" b="1" dirty="0" err="1">
                <a:latin typeface="Century Gothic" panose="020B0502020202020204" pitchFamily="34" charset="0"/>
              </a:rPr>
              <a:t>merencanakan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kegiatan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tindak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lanjut</a:t>
            </a:r>
            <a:r>
              <a:rPr lang="en-US" sz="1800" b="1" dirty="0">
                <a:latin typeface="Century Gothic" panose="020B0502020202020204" pitchFamily="34" charset="0"/>
              </a:rPr>
              <a:t>, </a:t>
            </a:r>
            <a:r>
              <a:rPr lang="en-US" sz="1800" b="1" dirty="0" err="1">
                <a:latin typeface="Century Gothic" panose="020B0502020202020204" pitchFamily="34" charset="0"/>
              </a:rPr>
              <a:t>dan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menyampaikan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rencana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pembelajaran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pada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pertemuan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latin typeface="Century Gothic" panose="020B0502020202020204" pitchFamily="34" charset="0"/>
              </a:rPr>
              <a:t>berikutnya</a:t>
            </a:r>
            <a:r>
              <a:rPr lang="en-US" sz="1800" b="1" dirty="0">
                <a:latin typeface="Century Gothic" panose="020B0502020202020204" pitchFamily="34" charset="0"/>
              </a:rPr>
              <a:t>.</a:t>
            </a:r>
            <a:endParaRPr lang="id-ID" sz="1800" b="1" dirty="0">
              <a:latin typeface="Century Gothic" panose="020B0502020202020204" pitchFamily="34" charset="0"/>
            </a:endParaRPr>
          </a:p>
          <a:p>
            <a:pPr marL="914400" indent="-400050" algn="just">
              <a:buFont typeface="Arial"/>
              <a:buAutoNum type="arabicParenR"/>
              <a:defRPr/>
            </a:pPr>
            <a:r>
              <a:rPr lang="id-ID" sz="1800" b="1" dirty="0">
                <a:latin typeface="Century Gothic" panose="020B0502020202020204" pitchFamily="34" charset="0"/>
              </a:rPr>
              <a:t>Pemberian </a:t>
            </a:r>
            <a:r>
              <a:rPr lang="id-ID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tugas tidak harus selalu berupa soal</a:t>
            </a:r>
            <a:r>
              <a:rPr lang="id-ID" sz="1800" b="1" dirty="0">
                <a:latin typeface="Century Gothic" panose="020B0502020202020204" pitchFamily="34" charset="0"/>
              </a:rPr>
              <a:t>, tetapi merupakan kegiatan pembelajaran dengan </a:t>
            </a:r>
            <a:r>
              <a:rPr lang="id-ID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mengimplementasikan penguatan nilai karakter berbasis masyarakat</a:t>
            </a:r>
            <a:endParaRPr lang="en-US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Arial"/>
              <a:buAutoNum type="arabicPeriod"/>
              <a:defRPr/>
            </a:pPr>
            <a:endParaRPr lang="en-US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7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7476" y="244853"/>
            <a:ext cx="83581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Guru …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mengondisikan suasana belajar yang menyenangkan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Guru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mengecek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penguasaan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kompetensi yang sudah dipelajari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sebelumnya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yaitu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…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dengan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cara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….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Guru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menyampaikan kompetensi yang akan dicapai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yaitu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…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dan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menunjukkan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manfaatnya dalam kehidupan sehari-hari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yaitu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….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Guru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menyampaikan garis besar cakupan materi dan kegiatan yang akan dilakukan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yaitu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….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Guru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menyampaikan </a:t>
            </a:r>
            <a:r>
              <a:rPr lang="id-ID" sz="3600" dirty="0" smtClean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teknik 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penilaian yang akan digunakan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yaitu</a:t>
            </a:r>
            <a:r>
              <a:rPr lang="en-US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 …</a:t>
            </a:r>
            <a:r>
              <a:rPr lang="id-ID" sz="3600" dirty="0">
                <a:solidFill>
                  <a:srgbClr val="000000"/>
                </a:solidFill>
                <a:latin typeface="AlternateGothic2 BT" panose="020B0608020202050204" pitchFamily="34" charset="0"/>
                <a:ea typeface="Calibri" panose="020F0502020204030204" pitchFamily="34" charset="0"/>
                <a:cs typeface="Bookman Old Style" panose="020506040505050202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effectLst/>
              <a:latin typeface="AlternateGothic2 BT" panose="020B0608020202050204" pitchFamily="34" charset="0"/>
              <a:ea typeface="Calibri" panose="020F0502020204030204" pitchFamily="34" charset="0"/>
              <a:cs typeface="Bookman Old Style" panose="020506040505050202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214313" y="572338"/>
            <a:ext cx="2443163" cy="437035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Contoh</a:t>
            </a:r>
            <a:endParaRPr lang="en-US" b="1" dirty="0" smtClean="0"/>
          </a:p>
          <a:p>
            <a:pPr algn="ctr"/>
            <a:r>
              <a:rPr lang="en-US" b="1" dirty="0" err="1" smtClean="0"/>
              <a:t>Kegiatan</a:t>
            </a:r>
            <a:endParaRPr lang="en-US" b="1" dirty="0" smtClean="0"/>
          </a:p>
          <a:p>
            <a:pPr algn="ctr"/>
            <a:r>
              <a:rPr lang="en-US" b="1" dirty="0" err="1" smtClean="0"/>
              <a:t>Pendahuluan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70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037" y="65544"/>
            <a:ext cx="3743925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JULIAN" panose="02000000000000000000" pitchFamily="2" charset="0"/>
              </a:rPr>
              <a:t>R P </a:t>
            </a:r>
            <a:r>
              <a:rPr lang="en-US" sz="7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JULIAN" panose="02000000000000000000" pitchFamily="2" charset="0"/>
              </a:rPr>
              <a:t>P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200275" y="1428749"/>
            <a:ext cx="7343775" cy="2271713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 JULIAN" panose="02000000000000000000" pitchFamily="2" charset="0"/>
              </a:rPr>
              <a:t>MENGINTEGRASIKAN</a:t>
            </a:r>
            <a:endParaRPr lang="en-US" sz="2800" dirty="0">
              <a:latin typeface="AR JULI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7402" y="2466827"/>
            <a:ext cx="2329095" cy="1919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PPK 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2967146" y="3821907"/>
            <a:ext cx="2371841" cy="19216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LITERASI </a:t>
            </a:r>
            <a:endParaRPr lang="en-US" b="1" dirty="0"/>
          </a:p>
        </p:txBody>
      </p:sp>
      <p:sp>
        <p:nvSpPr>
          <p:cNvPr id="9" name="Oval 8">
            <a:hlinkClick r:id="rId2" action="ppaction://hlinkpres?slideindex=1&amp;slidetitle="/>
          </p:cNvPr>
          <p:cNvSpPr/>
          <p:nvPr/>
        </p:nvSpPr>
        <p:spPr>
          <a:xfrm>
            <a:off x="6229349" y="3821907"/>
            <a:ext cx="2385779" cy="19216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KETERAMPILAN ABAD 21</a:t>
            </a:r>
            <a:endParaRPr lang="en-US" b="1" dirty="0"/>
          </a:p>
        </p:txBody>
      </p:sp>
      <p:sp>
        <p:nvSpPr>
          <p:cNvPr id="10" name="Oval 9">
            <a:hlinkClick r:id="rId3" action="ppaction://hlinkpres?slideindex=1&amp;slidetitle="/>
          </p:cNvPr>
          <p:cNvSpPr/>
          <p:nvPr/>
        </p:nvSpPr>
        <p:spPr>
          <a:xfrm>
            <a:off x="9045777" y="2502544"/>
            <a:ext cx="2314926" cy="19609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>
            <a:hlinkClick r:id="rId2" action="ppaction://hlinkpres?slideindex=1&amp;slidetitle="/>
          </p:cNvPr>
          <p:cNvSpPr/>
          <p:nvPr/>
        </p:nvSpPr>
        <p:spPr>
          <a:xfrm>
            <a:off x="138108" y="1501139"/>
            <a:ext cx="1757363" cy="356997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Contoh</a:t>
            </a:r>
            <a:endParaRPr lang="en-US" b="1" dirty="0" smtClean="0"/>
          </a:p>
          <a:p>
            <a:pPr algn="ctr"/>
            <a:r>
              <a:rPr lang="en-US" b="1" dirty="0" err="1" smtClean="0"/>
              <a:t>Kegiatan</a:t>
            </a:r>
            <a:endParaRPr lang="en-US" b="1" dirty="0" smtClean="0"/>
          </a:p>
          <a:p>
            <a:pPr algn="ctr"/>
            <a:r>
              <a:rPr lang="en-US" b="1" dirty="0" err="1" smtClean="0"/>
              <a:t>Inti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053828" y="155258"/>
            <a:ext cx="2357437" cy="3130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Saintifik</a:t>
            </a:r>
            <a:r>
              <a:rPr lang="en-US" b="1" dirty="0" smtClean="0"/>
              <a:t>: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Mengamati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Menanya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Mengumpulkan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Mengasosiasi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Mengomunikasikan</a:t>
            </a:r>
            <a:endParaRPr lang="en-US" b="1" dirty="0"/>
          </a:p>
        </p:txBody>
      </p:sp>
      <p:sp>
        <p:nvSpPr>
          <p:cNvPr id="7" name="Rounded Rectangle 6">
            <a:hlinkClick r:id="rId3" action="ppaction://hlinkfile"/>
          </p:cNvPr>
          <p:cNvSpPr/>
          <p:nvPr/>
        </p:nvSpPr>
        <p:spPr>
          <a:xfrm>
            <a:off x="4593431" y="155259"/>
            <a:ext cx="2700339" cy="313086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Problem Based Learning: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Orientasi</a:t>
            </a:r>
            <a:r>
              <a:rPr lang="en-US" b="1" dirty="0" smtClean="0"/>
              <a:t> </a:t>
            </a:r>
            <a:r>
              <a:rPr lang="en-US" b="1" dirty="0" err="1" smtClean="0"/>
              <a:t>Thd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Belajar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Penyelidikan</a:t>
            </a:r>
            <a:r>
              <a:rPr lang="en-US" b="1" dirty="0" smtClean="0"/>
              <a:t> (</a:t>
            </a:r>
            <a:r>
              <a:rPr lang="en-US" b="1" dirty="0" err="1" smtClean="0"/>
              <a:t>individu</a:t>
            </a:r>
            <a:r>
              <a:rPr lang="en-US" b="1" dirty="0" smtClean="0"/>
              <a:t>/Kelp)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Pengembangan</a:t>
            </a:r>
            <a:r>
              <a:rPr lang="en-US" b="1" dirty="0" smtClean="0"/>
              <a:t> &amp; </a:t>
            </a:r>
            <a:r>
              <a:rPr lang="en-US" b="1" dirty="0" err="1" smtClean="0"/>
              <a:t>penyajian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no 3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Analisis</a:t>
            </a:r>
            <a:r>
              <a:rPr lang="en-US" b="1" dirty="0" smtClean="0"/>
              <a:t> &amp; </a:t>
            </a:r>
            <a:r>
              <a:rPr lang="en-US" b="1" dirty="0" err="1" smtClean="0"/>
              <a:t>evaluasi</a:t>
            </a:r>
            <a:r>
              <a:rPr lang="en-US" b="1" dirty="0" smtClean="0"/>
              <a:t> proses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file"/>
          </p:cNvPr>
          <p:cNvSpPr/>
          <p:nvPr/>
        </p:nvSpPr>
        <p:spPr>
          <a:xfrm>
            <a:off x="7658099" y="183834"/>
            <a:ext cx="2686051" cy="31308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Projek</a:t>
            </a:r>
            <a:r>
              <a:rPr lang="en-US" b="1" dirty="0" smtClean="0"/>
              <a:t> Based Learning: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Penentuan</a:t>
            </a:r>
            <a:r>
              <a:rPr lang="en-US" b="1" dirty="0" smtClean="0"/>
              <a:t> </a:t>
            </a:r>
            <a:r>
              <a:rPr lang="en-US" b="1" dirty="0" err="1" smtClean="0"/>
              <a:t>Projek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Perencanaan</a:t>
            </a:r>
            <a:r>
              <a:rPr lang="en-US" b="1" dirty="0" smtClean="0"/>
              <a:t> </a:t>
            </a:r>
            <a:r>
              <a:rPr lang="en-US" b="1" dirty="0" err="1" smtClean="0"/>
              <a:t>langkah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Penyusunan</a:t>
            </a:r>
            <a:r>
              <a:rPr lang="en-US" b="1" dirty="0" smtClean="0"/>
              <a:t> </a:t>
            </a:r>
            <a:r>
              <a:rPr lang="en-US" b="1" dirty="0" err="1" smtClean="0"/>
              <a:t>jadwal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Penyelesaian</a:t>
            </a:r>
            <a:r>
              <a:rPr lang="en-US" b="1" dirty="0" smtClean="0"/>
              <a:t> </a:t>
            </a:r>
            <a:r>
              <a:rPr lang="en-US" b="1" dirty="0" err="1" smtClean="0"/>
              <a:t>Projek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Penyusunan</a:t>
            </a:r>
            <a:r>
              <a:rPr lang="en-US" b="1" dirty="0" smtClean="0"/>
              <a:t> </a:t>
            </a:r>
            <a:r>
              <a:rPr lang="en-US" b="1" dirty="0" err="1" smtClean="0"/>
              <a:t>laporan</a:t>
            </a:r>
            <a:r>
              <a:rPr lang="en-US" b="1" dirty="0" smtClean="0"/>
              <a:t> &amp; </a:t>
            </a:r>
            <a:r>
              <a:rPr lang="en-US" b="1" dirty="0" err="1" smtClean="0"/>
              <a:t>presentasi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Evaluasi</a:t>
            </a:r>
            <a:r>
              <a:rPr lang="en-US" b="1" dirty="0" smtClean="0"/>
              <a:t> proses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endParaRPr lang="en-US" b="1" dirty="0" smtClean="0"/>
          </a:p>
        </p:txBody>
      </p:sp>
      <p:sp>
        <p:nvSpPr>
          <p:cNvPr id="10" name="Rounded Rectangle 9">
            <a:hlinkClick r:id="rId5" action="ppaction://hlinkfile"/>
          </p:cNvPr>
          <p:cNvSpPr/>
          <p:nvPr/>
        </p:nvSpPr>
        <p:spPr>
          <a:xfrm>
            <a:off x="2366958" y="3510918"/>
            <a:ext cx="2869409" cy="313086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Inquiry Learning: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Orientasi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Merumuskan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 smtClean="0"/>
              <a:t>Merumuskan</a:t>
            </a:r>
            <a:r>
              <a:rPr lang="en-US" b="1" dirty="0" smtClean="0"/>
              <a:t> </a:t>
            </a:r>
            <a:r>
              <a:rPr lang="en-US" b="1" dirty="0" err="1" smtClean="0"/>
              <a:t>Hipotesis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 smtClean="0"/>
              <a:t>Mengumpulkan</a:t>
            </a:r>
            <a:r>
              <a:rPr lang="en-US" b="1" dirty="0" smtClean="0"/>
              <a:t> Data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Menguji</a:t>
            </a:r>
            <a:r>
              <a:rPr lang="en-US" b="1" dirty="0" smtClean="0"/>
              <a:t> </a:t>
            </a:r>
            <a:r>
              <a:rPr lang="en-US" b="1" dirty="0" err="1" smtClean="0"/>
              <a:t>Hipotesis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Merumuskan</a:t>
            </a:r>
            <a:r>
              <a:rPr lang="en-US" b="1" dirty="0" smtClean="0"/>
              <a:t> </a:t>
            </a:r>
            <a:r>
              <a:rPr lang="en-US" b="1" dirty="0" err="1" smtClean="0"/>
              <a:t>Kesimpulan</a:t>
            </a:r>
            <a:endParaRPr lang="en-US" b="1" dirty="0" smtClean="0"/>
          </a:p>
        </p:txBody>
      </p:sp>
      <p:sp>
        <p:nvSpPr>
          <p:cNvPr id="11" name="Rounded Rectangle 10">
            <a:hlinkClick r:id="rId6" action="ppaction://hlinkfile"/>
          </p:cNvPr>
          <p:cNvSpPr/>
          <p:nvPr/>
        </p:nvSpPr>
        <p:spPr>
          <a:xfrm>
            <a:off x="6223394" y="3555684"/>
            <a:ext cx="2869409" cy="313086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Discovery Learning:</a:t>
            </a:r>
          </a:p>
          <a:p>
            <a:pPr marL="342900" indent="-342900">
              <a:buAutoNum type="arabicPeriod"/>
            </a:pPr>
            <a:r>
              <a:rPr lang="en-US" b="1" dirty="0" err="1"/>
              <a:t>Persiapan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Stimulasi</a:t>
            </a:r>
            <a:r>
              <a:rPr lang="en-US" b="1" dirty="0"/>
              <a:t>/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rangsangan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Mengumpulkan</a:t>
            </a:r>
            <a:r>
              <a:rPr lang="en-US" b="1" dirty="0"/>
              <a:t> data</a:t>
            </a:r>
          </a:p>
          <a:p>
            <a:pPr marL="342900" indent="-342900">
              <a:buAutoNum type="arabicPeriod"/>
            </a:pPr>
            <a:r>
              <a:rPr lang="en-US" b="1" dirty="0" err="1"/>
              <a:t>Pengolahan</a:t>
            </a:r>
            <a:r>
              <a:rPr lang="en-US" b="1" dirty="0"/>
              <a:t> </a:t>
            </a:r>
            <a:r>
              <a:rPr lang="en-US" b="1" dirty="0" smtClean="0"/>
              <a:t>data</a:t>
            </a:r>
          </a:p>
          <a:p>
            <a:pPr marL="342900" indent="-342900">
              <a:buAutoNum type="arabicPeriod"/>
            </a:pPr>
            <a:r>
              <a:rPr lang="en-US" b="1" dirty="0" err="1"/>
              <a:t>Pembuktian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Pembuktian</a:t>
            </a:r>
            <a:endParaRPr lang="en-US" b="1" dirty="0"/>
          </a:p>
          <a:p>
            <a:pPr marL="342900" indent="-342900">
              <a:buAutoNum type="arabicPeriod"/>
            </a:pP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156047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0" y="1156479"/>
            <a:ext cx="2443163" cy="437035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Contoh</a:t>
            </a:r>
            <a:endParaRPr lang="en-US" b="1" dirty="0" smtClean="0"/>
          </a:p>
          <a:p>
            <a:pPr algn="ctr"/>
            <a:r>
              <a:rPr lang="en-US" b="1" dirty="0" err="1" smtClean="0"/>
              <a:t>Kegiatan</a:t>
            </a:r>
            <a:endParaRPr lang="en-US" b="1" dirty="0" smtClean="0"/>
          </a:p>
          <a:p>
            <a:pPr algn="ctr"/>
            <a:r>
              <a:rPr lang="en-US" b="1" dirty="0" err="1" smtClean="0"/>
              <a:t>Penutup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43164" y="959467"/>
            <a:ext cx="918686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memfasilitasi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d-ID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eserta didik </a:t>
            </a:r>
            <a:r>
              <a:rPr lang="id-ID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butir-butir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simpulan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n-US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umpan balik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 dan hasil pembelajaran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id-ID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memberitahukan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298" y="719666"/>
          <a:ext cx="11801477" cy="5400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8852"/>
                <a:gridCol w="5815013"/>
                <a:gridCol w="2357438"/>
                <a:gridCol w="1400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Kegiatan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Sintak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Waktu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Pendahuluan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Religius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Nasionalis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dirty="0" err="1" smtClean="0"/>
                        <a:t>menit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Kegiatan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sintak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Langkah</a:t>
                      </a:r>
                      <a:r>
                        <a:rPr lang="en-US" dirty="0" smtClean="0"/>
                        <a:t> 1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Langkah</a:t>
                      </a:r>
                      <a:r>
                        <a:rPr lang="en-US" dirty="0" smtClean="0"/>
                        <a:t> 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err="1" smtClean="0"/>
                        <a:t>dst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Literasi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Gotongroyong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dsb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 </a:t>
                      </a:r>
                      <a:r>
                        <a:rPr lang="en-US" dirty="0" err="1" smtClean="0"/>
                        <a:t>menit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Penutup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Berpikir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kritis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Religius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menit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>
            <a:hlinkClick r:id="rId2" action="ppaction://hlinkfile"/>
          </p:cNvPr>
          <p:cNvSpPr/>
          <p:nvPr/>
        </p:nvSpPr>
        <p:spPr>
          <a:xfrm>
            <a:off x="8558213" y="6143625"/>
            <a:ext cx="2100262" cy="3714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RPP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463" y="214313"/>
            <a:ext cx="554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Format </a:t>
            </a:r>
            <a:r>
              <a:rPr lang="en-US" sz="2400" b="1" dirty="0" err="1"/>
              <a:t>K</a:t>
            </a:r>
            <a:r>
              <a:rPr lang="en-US" sz="2400" b="1" dirty="0" err="1" smtClean="0"/>
              <a:t>egiatan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Pembelajaran</a:t>
            </a:r>
            <a:r>
              <a:rPr lang="en-US" sz="2400" b="1" dirty="0" smtClean="0"/>
              <a:t> SMA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936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hlinkClick r:id="rId2" action="ppaction://hlinkfile"/>
          </p:cNvPr>
          <p:cNvSpPr/>
          <p:nvPr/>
        </p:nvSpPr>
        <p:spPr>
          <a:xfrm>
            <a:off x="2643188" y="2185988"/>
            <a:ext cx="7186612" cy="1228725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 JULIAN" panose="02000000000000000000" pitchFamily="2" charset="0"/>
              </a:rPr>
              <a:t>PENILAIAN</a:t>
            </a:r>
            <a:endParaRPr lang="en-US" sz="48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9144000" cy="1371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AU" sz="5400" b="1" i="1" dirty="0">
                <a:solidFill>
                  <a:srgbClr val="800080"/>
                </a:solidFill>
                <a:latin typeface="Bookman Old Style" pitchFamily="18" charset="0"/>
              </a:rPr>
              <a:t>Higher-Order Thinking</a:t>
            </a:r>
            <a:endParaRPr lang="en-US" sz="5400" b="1" i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28987"/>
            <a:ext cx="9144000" cy="14478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 smtClean="0">
              <a:latin typeface="Arial Rounded MT Bold" pitchFamily="34" charset="0"/>
              <a:cs typeface="Aharoni" pitchFamily="2" charset="-79"/>
            </a:endParaRPr>
          </a:p>
          <a:p>
            <a:r>
              <a:rPr lang="en-US" sz="4000" dirty="0" err="1">
                <a:solidFill>
                  <a:srgbClr val="990033"/>
                </a:solidFill>
                <a:latin typeface="Algerian" pitchFamily="82" charset="0"/>
                <a:cs typeface="Aharoni" pitchFamily="2" charset="-79"/>
              </a:rPr>
              <a:t>Proses</a:t>
            </a:r>
            <a:r>
              <a:rPr lang="en-US" sz="4000" dirty="0">
                <a:solidFill>
                  <a:srgbClr val="990033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dirty="0" err="1">
                <a:solidFill>
                  <a:srgbClr val="990033"/>
                </a:solidFill>
                <a:latin typeface="Algerian" pitchFamily="82" charset="0"/>
                <a:cs typeface="Aharoni" pitchFamily="2" charset="-79"/>
              </a:rPr>
              <a:t>Berpikir</a:t>
            </a:r>
            <a:r>
              <a:rPr lang="en-US" sz="4000" dirty="0">
                <a:solidFill>
                  <a:srgbClr val="990033"/>
                </a:solidFill>
                <a:latin typeface="Algerian" pitchFamily="82" charset="0"/>
                <a:cs typeface="Aharoni" pitchFamily="2" charset="-79"/>
              </a:rPr>
              <a:t> Tingkat </a:t>
            </a:r>
            <a:r>
              <a:rPr lang="en-US" sz="4000" dirty="0" err="1">
                <a:solidFill>
                  <a:srgbClr val="990033"/>
                </a:solidFill>
                <a:latin typeface="Algerian" pitchFamily="82" charset="0"/>
                <a:cs typeface="Aharoni" pitchFamily="2" charset="-79"/>
              </a:rPr>
              <a:t>Tinggi</a:t>
            </a:r>
            <a:endParaRPr lang="en-US" sz="4000" dirty="0">
              <a:solidFill>
                <a:srgbClr val="990033"/>
              </a:solidFill>
              <a:latin typeface="Algeria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68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800080"/>
                </a:solidFill>
              </a:rPr>
              <a:t>Apakah</a:t>
            </a:r>
            <a:r>
              <a:rPr lang="en-US" sz="4000" b="1" dirty="0">
                <a:solidFill>
                  <a:srgbClr val="800080"/>
                </a:solidFill>
              </a:rPr>
              <a:t> Higher-Order Thinking?</a:t>
            </a:r>
            <a:endParaRPr lang="en-AU" sz="4000" b="1" dirty="0">
              <a:solidFill>
                <a:srgbClr val="80008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5486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Higher-order thinking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mengingat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(recall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ingatan</a:t>
            </a:r>
            <a:r>
              <a:rPr lang="en-US" b="1" dirty="0"/>
              <a:t>) </a:t>
            </a:r>
            <a:r>
              <a:rPr lang="en-US" b="1" dirty="0" err="1"/>
              <a:t>diminimalkan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penekanan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A11F3B"/>
                </a:solidFill>
              </a:rPr>
              <a:t>mentransfer</a:t>
            </a:r>
            <a:r>
              <a:rPr lang="en-US" b="1" dirty="0">
                <a:solidFill>
                  <a:srgbClr val="A11F3B"/>
                </a:solidFill>
              </a:rPr>
              <a:t> </a:t>
            </a:r>
            <a:r>
              <a:rPr lang="id-ID" b="1" dirty="0">
                <a:solidFill>
                  <a:srgbClr val="A11F3B"/>
                </a:solidFill>
              </a:rPr>
              <a:t>informasi </a:t>
            </a:r>
            <a:r>
              <a:rPr lang="en-US" b="1" dirty="0" err="1">
                <a:solidFill>
                  <a:srgbClr val="A11F3B"/>
                </a:solidFill>
              </a:rPr>
              <a:t>dari</a:t>
            </a:r>
            <a:r>
              <a:rPr lang="en-US" b="1" dirty="0">
                <a:solidFill>
                  <a:srgbClr val="A11F3B"/>
                </a:solidFill>
              </a:rPr>
              <a:t> </a:t>
            </a:r>
            <a:r>
              <a:rPr lang="en-US" b="1" dirty="0" err="1">
                <a:solidFill>
                  <a:srgbClr val="A11F3B"/>
                </a:solidFill>
              </a:rPr>
              <a:t>satu</a:t>
            </a:r>
            <a:r>
              <a:rPr lang="en-US" b="1" dirty="0">
                <a:solidFill>
                  <a:srgbClr val="A11F3B"/>
                </a:solidFill>
              </a:rPr>
              <a:t> </a:t>
            </a:r>
            <a:r>
              <a:rPr lang="en-US" b="1" dirty="0" err="1">
                <a:solidFill>
                  <a:srgbClr val="A11F3B"/>
                </a:solidFill>
              </a:rPr>
              <a:t>konteks</a:t>
            </a:r>
            <a:r>
              <a:rPr lang="en-US" b="1" dirty="0">
                <a:solidFill>
                  <a:srgbClr val="A11F3B"/>
                </a:solidFill>
              </a:rPr>
              <a:t> </a:t>
            </a:r>
            <a:r>
              <a:rPr lang="en-US" b="1" dirty="0" err="1">
                <a:solidFill>
                  <a:srgbClr val="A11F3B"/>
                </a:solidFill>
              </a:rPr>
              <a:t>ke</a:t>
            </a:r>
            <a:r>
              <a:rPr lang="en-US" b="1" dirty="0">
                <a:solidFill>
                  <a:srgbClr val="A11F3B"/>
                </a:solidFill>
              </a:rPr>
              <a:t> </a:t>
            </a:r>
            <a:r>
              <a:rPr lang="en-US" b="1" dirty="0" err="1">
                <a:solidFill>
                  <a:srgbClr val="A11F3B"/>
                </a:solidFill>
              </a:rPr>
              <a:t>konteks</a:t>
            </a:r>
            <a:r>
              <a:rPr lang="en-US" b="1" dirty="0">
                <a:solidFill>
                  <a:srgbClr val="A11F3B"/>
                </a:solidFill>
              </a:rPr>
              <a:t> </a:t>
            </a:r>
            <a:r>
              <a:rPr lang="en-US" b="1" dirty="0" err="1">
                <a:solidFill>
                  <a:srgbClr val="A11F3B"/>
                </a:solidFill>
              </a:rPr>
              <a:t>lainnya</a:t>
            </a:r>
            <a:r>
              <a:rPr lang="en-US" b="1" dirty="0">
                <a:solidFill>
                  <a:srgbClr val="A11F3B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CC0000"/>
                </a:solidFill>
              </a:rPr>
              <a:t>memproses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dan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menerapkan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informasi</a:t>
            </a:r>
            <a:r>
              <a:rPr lang="en-US" b="1" dirty="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06600"/>
                </a:solidFill>
              </a:rPr>
              <a:t>melihat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keterkaitan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antara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informasi</a:t>
            </a:r>
            <a:r>
              <a:rPr lang="en-US" b="1" dirty="0">
                <a:solidFill>
                  <a:srgbClr val="006600"/>
                </a:solidFill>
              </a:rPr>
              <a:t> yang </a:t>
            </a:r>
            <a:r>
              <a:rPr lang="en-US" b="1" dirty="0" err="1">
                <a:solidFill>
                  <a:srgbClr val="006600"/>
                </a:solidFill>
              </a:rPr>
              <a:t>berbeda-beda</a:t>
            </a:r>
            <a:r>
              <a:rPr lang="en-US" b="1" dirty="0">
                <a:solidFill>
                  <a:srgbClr val="006600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990033"/>
                </a:solidFill>
              </a:rPr>
              <a:t>menggunakan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informasi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untuk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menyelesaikan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masalah</a:t>
            </a:r>
            <a:r>
              <a:rPr lang="en-US" b="1" dirty="0">
                <a:solidFill>
                  <a:srgbClr val="990033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3333CC"/>
                </a:solidFill>
              </a:rPr>
              <a:t>Secara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kritis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mengkaji</a:t>
            </a:r>
            <a:r>
              <a:rPr lang="en-US" b="1" dirty="0">
                <a:solidFill>
                  <a:srgbClr val="3333CC"/>
                </a:solidFill>
              </a:rPr>
              <a:t>/</a:t>
            </a:r>
            <a:r>
              <a:rPr lang="en-US" b="1" dirty="0" err="1">
                <a:solidFill>
                  <a:srgbClr val="3333CC"/>
                </a:solidFill>
              </a:rPr>
              <a:t>menelaah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ide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atau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gagasan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dan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informasi</a:t>
            </a:r>
            <a:r>
              <a:rPr lang="en-US" b="1" dirty="0">
                <a:solidFill>
                  <a:srgbClr val="3333CC"/>
                </a:solidFill>
              </a:rPr>
              <a:t>   </a:t>
            </a:r>
            <a:endParaRPr lang="en-AU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260650"/>
            <a:ext cx="7772400" cy="648071"/>
          </a:xfrm>
        </p:spPr>
        <p:txBody>
          <a:bodyPr>
            <a:normAutofit/>
          </a:bodyPr>
          <a:lstStyle/>
          <a:p>
            <a:pPr algn="l"/>
            <a:r>
              <a:rPr lang="en-AU" sz="1400" dirty="0"/>
              <a:t/>
            </a:r>
            <a:br>
              <a:rPr lang="en-AU" sz="1400" dirty="0"/>
            </a:br>
            <a:endParaRPr lang="en-AU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568" y="1196752"/>
            <a:ext cx="7992888" cy="5040560"/>
          </a:xfrm>
        </p:spPr>
        <p:txBody>
          <a:bodyPr>
            <a:normAutofit/>
          </a:bodyPr>
          <a:lstStyle/>
          <a:p>
            <a:r>
              <a:rPr lang="en-US" sz="2000" b="1" dirty="0"/>
              <a:t>Bloom taxonomy </a:t>
            </a:r>
            <a:r>
              <a:rPr lang="en-US" sz="2000" b="1" dirty="0" err="1"/>
              <a:t>dipandang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sebuah</a:t>
            </a:r>
            <a:r>
              <a:rPr lang="en-US" sz="2000" b="1" dirty="0"/>
              <a:t> </a:t>
            </a:r>
            <a:r>
              <a:rPr lang="en-US" sz="2000" b="1" dirty="0" err="1"/>
              <a:t>hierarki</a:t>
            </a:r>
            <a:r>
              <a:rPr lang="en-US" sz="2000" b="1" dirty="0"/>
              <a:t> </a:t>
            </a:r>
            <a:r>
              <a:rPr lang="en-US" sz="2000" b="1" dirty="0" err="1"/>
              <a:t>kegiatan-kegiatan</a:t>
            </a:r>
            <a:r>
              <a:rPr lang="en-US" sz="2000" b="1" dirty="0"/>
              <a:t> yang </a:t>
            </a:r>
            <a:r>
              <a:rPr lang="en-US" sz="2000" b="1" dirty="0" err="1"/>
              <a:t>bersifat</a:t>
            </a:r>
            <a:r>
              <a:rPr lang="en-US" sz="2000" b="1" dirty="0"/>
              <a:t> lower order </a:t>
            </a:r>
            <a:r>
              <a:rPr lang="en-US" sz="2000" b="1" dirty="0" err="1"/>
              <a:t>dan</a:t>
            </a:r>
            <a:r>
              <a:rPr lang="en-US" sz="2000" b="1" dirty="0"/>
              <a:t> higher order.</a:t>
            </a:r>
            <a:endParaRPr lang="en-AU" sz="2000" dirty="0"/>
          </a:p>
          <a:p>
            <a:r>
              <a:rPr lang="en-US" sz="2000" dirty="0"/>
              <a:t>(</a:t>
            </a:r>
            <a:r>
              <a:rPr lang="en-US" sz="2000" dirty="0" err="1"/>
              <a:t>berdasarkan</a:t>
            </a:r>
            <a:r>
              <a:rPr lang="en-US" sz="2000" dirty="0"/>
              <a:t>  McCurry)</a:t>
            </a:r>
            <a:endParaRPr lang="en-AU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1" y="2132852"/>
          <a:ext cx="9143999" cy="4779790"/>
        </p:xfrm>
        <a:graphic>
          <a:graphicData uri="http://schemas.openxmlformats.org/drawingml/2006/table">
            <a:tbl>
              <a:tblPr/>
              <a:tblGrid>
                <a:gridCol w="1524000"/>
                <a:gridCol w="1793482"/>
                <a:gridCol w="1592273"/>
                <a:gridCol w="1199374"/>
                <a:gridCol w="1517435"/>
                <a:gridCol w="1517435"/>
              </a:tblGrid>
              <a:tr h="67502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d-ID" sz="1800" b="1" dirty="0" smtClean="0">
                          <a:latin typeface="Calibri"/>
                          <a:ea typeface="Calibri"/>
                          <a:cs typeface="Times New Roman"/>
                        </a:rPr>
                        <a:t>EVALUASI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</a:tr>
              <a:tr h="67502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id-ID" sz="1800" b="1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NTESIS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</a:tr>
              <a:tr h="67502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ANAL</a:t>
                      </a:r>
                      <a:r>
                        <a:rPr lang="id-ID" sz="1800" b="1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SIS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</a:tr>
              <a:tr h="67502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A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d-ID" sz="1800" b="1" dirty="0" smtClean="0">
                          <a:latin typeface="Calibri"/>
                          <a:ea typeface="Calibri"/>
                          <a:cs typeface="Times New Roman"/>
                        </a:rPr>
                        <a:t>APLIKASI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</a:tr>
              <a:tr h="72966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A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d-ID" sz="1600" b="1" dirty="0" smtClean="0">
                          <a:latin typeface="Calibri"/>
                          <a:ea typeface="Calibri"/>
                          <a:cs typeface="Times New Roman"/>
                        </a:rPr>
                        <a:t>PEMAHAMAN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'higher order'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</a:tr>
              <a:tr h="67502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d-ID" sz="1600" b="1" dirty="0" smtClean="0">
                          <a:latin typeface="Calibri"/>
                          <a:ea typeface="Calibri"/>
                          <a:cs typeface="Times New Roman"/>
                        </a:rPr>
                        <a:t>PENGETAHUAN</a:t>
                      </a: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</a:tr>
              <a:tr h="67502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'lower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order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Times New Roman"/>
                        </a:rPr>
                        <a:t>‘</a:t>
                      </a:r>
                      <a:r>
                        <a:rPr lang="id-ID" sz="900" b="1" dirty="0" smtClean="0">
                          <a:latin typeface="Calibri"/>
                          <a:ea typeface="Calibri"/>
                          <a:cs typeface="Times New Roman"/>
                        </a:rPr>
                        <a:t>’</a:t>
                      </a: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A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5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05670" y="41910"/>
            <a:ext cx="2986330" cy="5847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LEVEL KOGNITIF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4913" y="1824802"/>
          <a:ext cx="11752288" cy="5037632"/>
        </p:xfrm>
        <a:graphic>
          <a:graphicData uri="http://schemas.openxmlformats.org/drawingml/2006/table">
            <a:tbl>
              <a:tblPr/>
              <a:tblGrid>
                <a:gridCol w="1699859"/>
                <a:gridCol w="2448709"/>
                <a:gridCol w="2289237"/>
                <a:gridCol w="1907697"/>
                <a:gridCol w="1695632"/>
                <a:gridCol w="1711154"/>
              </a:tblGrid>
              <a:tr h="521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Pengetahuan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Pemahaman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Analisis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Sintesis</a:t>
                      </a:r>
                      <a:endParaRPr lang="en-AU" sz="1600" b="1" dirty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Evaluasi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15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600" b="1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Mendefinisikan</a:t>
                      </a:r>
                      <a:endParaRPr lang="en-AU" sz="1600" b="1" dirty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Mengidentifikasi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Membuat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aftar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Menyebutkan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Mengingat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Mengenal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Merekam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Menghubungkan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Mengulang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Menggaris</a:t>
                      </a:r>
                      <a:r>
                        <a:rPr lang="en-AU" sz="1600" b="1" baseline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bawah</a:t>
                      </a:r>
                      <a:endParaRPr lang="en-AU" sz="1600" b="1" dirty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Memberi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contoh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Mendeskripsikan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Menentukan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Menjelaskan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Mengekspresikan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kata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sendiri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Mengidentifikasi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Menunjukkan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Menyatakan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Menyeleksi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memilih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Mengatakan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Mengartikan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Menerapkan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Mendemonstrasikan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Melakukan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Mengerjakan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Mengeneralisasikan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Mengilustrasikan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Mengoperasikan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Mengoperasionalkan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Menggunakan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Memanfaatkan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Menganalisa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Menilai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                 </a:t>
                      </a: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Mengkalkulasi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Mengkategorikan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Membandingkan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Menyimpulkan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Mengkontraskan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Mendeduksi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Membedakan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Memisahkan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Mengambil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Membuat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simpulan</a:t>
                      </a:r>
                      <a:endParaRPr lang="en-US" sz="1600" b="1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Menginterpretasi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Menguji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Merumuskan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Memprediksi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600" b="1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Menyusu</a:t>
                      </a:r>
                      <a:r>
                        <a:rPr lang="en-AU" sz="1600" b="1" baseline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</a:t>
                      </a:r>
                      <a:endParaRPr lang="en-AU" sz="1600" b="1" dirty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Menggabungkan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Mengumpulkan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Membuat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Membangun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Mendesain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Memformulasikan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Memodifikasi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Mengatur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Menata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Menghasilkan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Membangun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ulang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Membuat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(set-up)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Mensintesis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Menilai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(+</a:t>
                      </a: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pertimbangan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Menguji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Memilih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Mengkritik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Mengevaluasi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Memutuskan</a:t>
                      </a:r>
                      <a:endParaRPr lang="en-US" sz="1600" b="1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Meratingkan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Memberi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nilai</a:t>
                      </a:r>
                      <a:endParaRPr lang="en-AU" sz="16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>
          <a:xfrm rot="16200000">
            <a:off x="1742250" y="173431"/>
            <a:ext cx="382966" cy="272821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5194988" y="540690"/>
            <a:ext cx="382966" cy="199369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9006234" y="-1002048"/>
            <a:ext cx="382966" cy="50791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69431" y="611536"/>
            <a:ext cx="2128603" cy="494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LEVEL 1</a:t>
            </a:r>
          </a:p>
          <a:p>
            <a:pPr algn="ctr"/>
            <a:r>
              <a:rPr lang="en-US" b="1" dirty="0" smtClean="0"/>
              <a:t>PEMAHAMAN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22169" y="716625"/>
            <a:ext cx="2128603" cy="494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LEVEL 2</a:t>
            </a:r>
          </a:p>
          <a:p>
            <a:pPr algn="ctr"/>
            <a:r>
              <a:rPr lang="en-US" b="1" dirty="0" smtClean="0"/>
              <a:t>PENERAPAN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8133415" y="716625"/>
            <a:ext cx="2128603" cy="494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LEVEL 3</a:t>
            </a:r>
          </a:p>
          <a:p>
            <a:pPr algn="ctr"/>
            <a:r>
              <a:rPr lang="en-US" b="1" dirty="0" smtClean="0"/>
              <a:t>PENALARAN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351686" y="1004595"/>
            <a:ext cx="1707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HOTS</a:t>
            </a:r>
            <a:endParaRPr lang="en-US" sz="5400" b="0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378175"/>
            <a:ext cx="106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Atrik</a:t>
            </a:r>
            <a:r>
              <a:rPr lang="en-US" b="1" dirty="0" smtClean="0"/>
              <a:t> </a:t>
            </a:r>
            <a:r>
              <a:rPr lang="en-US" b="1" dirty="0" err="1" smtClean="0"/>
              <a:t>PPt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7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KETERAMPILAN ABAD KE 21 (4 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CRITICAL THINKING </a:t>
            </a:r>
            <a:r>
              <a:rPr lang="en-US" b="1" dirty="0" smtClean="0"/>
              <a:t>(BERPIKIR KRITIK): PROSES KONSEPTUALISASI, MENERAPKAN, MENGANALISIS,  DAN MENGEVALUASI MELALUI PROSES BERPIKIR DEDUKTIF DAN INDUKTIF (</a:t>
            </a:r>
            <a:r>
              <a:rPr lang="en-US" b="1" dirty="0" err="1" smtClean="0"/>
              <a:t>sintesis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Scriven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Paul, 1984;  </a:t>
            </a:r>
            <a:r>
              <a:rPr lang="en-US" b="1" dirty="0" err="1" smtClean="0"/>
              <a:t>Facione</a:t>
            </a:r>
            <a:r>
              <a:rPr lang="en-US" b="1" dirty="0" smtClean="0"/>
              <a:t>, </a:t>
            </a:r>
            <a:r>
              <a:rPr lang="en-US" b="1" dirty="0" err="1" smtClean="0"/>
              <a:t>dkk</a:t>
            </a:r>
            <a:r>
              <a:rPr lang="en-US" b="1" dirty="0" smtClean="0"/>
              <a:t>., 1995; </a:t>
            </a:r>
            <a:r>
              <a:rPr lang="en-US" b="1" dirty="0" err="1" smtClean="0"/>
              <a:t>Scheffer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Rubenfield</a:t>
            </a:r>
            <a:r>
              <a:rPr lang="en-US" b="1" dirty="0" smtClean="0"/>
              <a:t>, 2000). </a:t>
            </a:r>
          </a:p>
          <a:p>
            <a:r>
              <a:rPr lang="en-US" b="1" i="1" dirty="0" smtClean="0"/>
              <a:t>CREATIVITY</a:t>
            </a:r>
            <a:r>
              <a:rPr lang="en-US" b="1" dirty="0" smtClean="0"/>
              <a:t> (KREATIVITAS</a:t>
            </a:r>
            <a:r>
              <a:rPr lang="en-US" b="1" dirty="0"/>
              <a:t>): </a:t>
            </a:r>
            <a:r>
              <a:rPr lang="en-US" b="1" dirty="0" smtClean="0"/>
              <a:t>KEMAMPUAN MENGEMBANGKAN SOLUSI, IDE,  KONSEP, TEORI, PROSEDUR, PRODUK. INOVASI ADALAH BENTUK KREATIVITAS (</a:t>
            </a:r>
            <a:r>
              <a:rPr lang="en-US" b="1" dirty="0" err="1" smtClean="0"/>
              <a:t>sintesis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Fullan</a:t>
            </a:r>
            <a:r>
              <a:rPr lang="en-US" b="1" dirty="0" smtClean="0"/>
              <a:t>, 2013 </a:t>
            </a:r>
            <a:r>
              <a:rPr lang="en-US" b="1" dirty="0" err="1" smtClean="0"/>
              <a:t>dan</a:t>
            </a:r>
            <a:r>
              <a:rPr lang="en-US" b="1" dirty="0" smtClean="0"/>
              <a:t> OECD, 2014) </a:t>
            </a:r>
          </a:p>
          <a:p>
            <a:r>
              <a:rPr lang="en-US" b="1" i="1" dirty="0" smtClean="0"/>
              <a:t>COLLABORATION</a:t>
            </a:r>
            <a:r>
              <a:rPr lang="en-US" b="1" dirty="0" smtClean="0"/>
              <a:t> (</a:t>
            </a:r>
            <a:r>
              <a:rPr lang="en-US" b="1" dirty="0"/>
              <a:t>KERJASAMA): </a:t>
            </a:r>
            <a:r>
              <a:rPr lang="en-US" b="1" dirty="0" smtClean="0"/>
              <a:t>KEMAMPUAN KERJASAMA DALAM KELOMPOK BAIK TATAP MUKA ATAU MELALUI KOMUNIKASI DUNIA MAYA UNTUK MEMECAHKAN MASALAH, MENYELESAIKAN KONFLIK, MEMBUAT KEPUTUSAN, DAN NEGOSIASI UNTUK MENCAPAI TUJUAN TERTENTU (</a:t>
            </a:r>
            <a:r>
              <a:rPr lang="en-US" b="1" dirty="0" err="1" smtClean="0"/>
              <a:t>sintesis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Lai, 2011 </a:t>
            </a:r>
            <a:r>
              <a:rPr lang="en-US" b="1" dirty="0" err="1" smtClean="0"/>
              <a:t>dan</a:t>
            </a:r>
            <a:r>
              <a:rPr lang="en-US" b="1" dirty="0" smtClean="0"/>
              <a:t> Dede, 2010)</a:t>
            </a:r>
          </a:p>
          <a:p>
            <a:r>
              <a:rPr lang="en-US" b="1" i="1" dirty="0" smtClean="0"/>
              <a:t>COMMUNICATION</a:t>
            </a:r>
            <a:r>
              <a:rPr lang="en-US" b="1" dirty="0" smtClean="0"/>
              <a:t> (</a:t>
            </a:r>
            <a:r>
              <a:rPr lang="en-US" b="1" dirty="0"/>
              <a:t>BERKOMUNIKASI): </a:t>
            </a:r>
            <a:r>
              <a:rPr lang="en-US" b="1" dirty="0" smtClean="0"/>
              <a:t>KEMAMPUAN MENGEMUKAKAN PIKIRANATAU PANDANGAN DAN HASIL LAIN DALAM BENTUK LISAN, TULISAN, MENGGUNAKAN IT, DAN KEMAMPUAN MENDENGAR, KEMAMPUAN MEMAHAMI PESAN (</a:t>
            </a:r>
            <a:r>
              <a:rPr lang="en-US" b="1" dirty="0" err="1" smtClean="0"/>
              <a:t>revisi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Fullan</a:t>
            </a:r>
            <a:r>
              <a:rPr lang="en-US" b="1" dirty="0" smtClean="0"/>
              <a:t>, 2013, Canada, 2014)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19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6369" y="200025"/>
            <a:ext cx="7358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5400" b="1" cap="none" spc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Gerakan</a:t>
            </a:r>
            <a:r>
              <a:rPr lang="en-U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Literasi</a:t>
            </a:r>
            <a:r>
              <a:rPr lang="en-U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Sekolah</a:t>
            </a:r>
            <a:r>
              <a:rPr lang="en-U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pPr algn="r"/>
            <a:r>
              <a:rPr lang="en-U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(GLS)</a:t>
            </a:r>
            <a:endParaRPr lang="en-US" sz="5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2" descr="B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1790105"/>
            <a:ext cx="2576514" cy="247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8645" y="1954351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S</a:t>
            </a:r>
            <a:r>
              <a:rPr lang="id-ID" sz="2800" dirty="0" smtClean="0"/>
              <a:t>ebuah </a:t>
            </a:r>
            <a:r>
              <a:rPr lang="id-ID" sz="2800" dirty="0"/>
              <a:t>upaya yang dilakukan secara menyeluruh dan berkelanjutan untuk menjadikan sekolah sebagai organisasi pembelajaran yang warganya literat sepanjang hayat melalui pelibatan publik.</a:t>
            </a:r>
            <a:endParaRPr lang="en-ID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52524" y="4539674"/>
            <a:ext cx="9034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TUJUAN GLS</a:t>
            </a:r>
            <a:br>
              <a:rPr lang="id-ID" sz="2800" dirty="0" smtClean="0"/>
            </a:br>
            <a:r>
              <a:rPr lang="id-ID" sz="2800" dirty="0" smtClean="0"/>
              <a:t>Menumbuhkembangkan </a:t>
            </a:r>
            <a:r>
              <a:rPr lang="id-ID" sz="2800" dirty="0"/>
              <a:t>budi pekerti peserta didik melalui pembudayaan ekosistem literasi sekolah </a:t>
            </a:r>
            <a:r>
              <a:rPr lang="id-ID" sz="2800" dirty="0" smtClean="0"/>
              <a:t>agar </a:t>
            </a:r>
            <a:r>
              <a:rPr lang="id-ID" sz="2800" dirty="0"/>
              <a:t>mereka menjadi pembelajar sepanjang hayat.</a:t>
            </a:r>
            <a:endParaRPr lang="en-ID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432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736" y="179165"/>
            <a:ext cx="757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Tahapan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Pelaksanaan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GLS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9002" y="1708879"/>
            <a:ext cx="8029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Penumbuhan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melalui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kegiatan</a:t>
            </a:r>
            <a:r>
              <a:rPr lang="en-US" sz="2400" b="1" dirty="0" smtClean="0"/>
              <a:t> 15 </a:t>
            </a:r>
            <a:r>
              <a:rPr lang="en-US" sz="2400" b="1" dirty="0" err="1" smtClean="0"/>
              <a:t>menit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membaca</a:t>
            </a:r>
            <a:r>
              <a:rPr lang="en-US" sz="2400" b="1" dirty="0" smtClean="0"/>
              <a:t> (</a:t>
            </a:r>
            <a:r>
              <a:rPr lang="en-US" sz="2400" b="1" i="1" dirty="0" err="1" smtClean="0"/>
              <a:t>Permendikbud</a:t>
            </a:r>
            <a:r>
              <a:rPr lang="en-US" sz="2400" b="1" i="1" dirty="0" smtClean="0"/>
              <a:t> No. 23 </a:t>
            </a:r>
            <a:r>
              <a:rPr lang="en-US" sz="2400" b="1" i="1" dirty="0" err="1" smtClean="0"/>
              <a:t>Tahun</a:t>
            </a:r>
            <a:r>
              <a:rPr lang="en-US" sz="2400" b="1" i="1" dirty="0" smtClean="0"/>
              <a:t> 2015</a:t>
            </a:r>
            <a:r>
              <a:rPr lang="en-US" sz="2400" b="1" dirty="0" smtClean="0"/>
              <a:t>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89548" y="1633928"/>
            <a:ext cx="584616" cy="76449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9567" y="2641779"/>
            <a:ext cx="584616" cy="76449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6507" y="2685075"/>
            <a:ext cx="8042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Meningkatkan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kemampuan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literasi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melalui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kegiatan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menanggapi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pengayaan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689548" y="4299190"/>
            <a:ext cx="584616" cy="76449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51773" y="3661271"/>
            <a:ext cx="9712913" cy="1984786"/>
          </a:xfrm>
          <a:prstGeom prst="ellipse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Meningkatkan kemampuan literasi di semua mata pelajaran: menggunakan buku pengayaan dan strategi membaca di semua mata pelajaran</a:t>
            </a:r>
            <a:endParaRPr 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10077449" y="6475476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Presentations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1670</Words>
  <Application>Microsoft Office PowerPoint</Application>
  <PresentationFormat>Widescreen</PresentationFormat>
  <Paragraphs>418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Agency FB</vt:lpstr>
      <vt:lpstr>Aharoni</vt:lpstr>
      <vt:lpstr>Algerian</vt:lpstr>
      <vt:lpstr>AlternateGothic2 BT</vt:lpstr>
      <vt:lpstr>AR BLANCA</vt:lpstr>
      <vt:lpstr>AR ESSENCE</vt:lpstr>
      <vt:lpstr>AR JULIAN</vt:lpstr>
      <vt:lpstr>Arial</vt:lpstr>
      <vt:lpstr>Arial Narrow</vt:lpstr>
      <vt:lpstr>Arial Rounded MT Bold</vt:lpstr>
      <vt:lpstr>Book Antiqua</vt:lpstr>
      <vt:lpstr>Bookman Old Style</vt:lpstr>
      <vt:lpstr>Calibri</vt:lpstr>
      <vt:lpstr>Calibri Light</vt:lpstr>
      <vt:lpstr>Century Gothic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Higher-Order Thinking</vt:lpstr>
      <vt:lpstr>Apakah Higher-Order Thinking?</vt:lpstr>
      <vt:lpstr> </vt:lpstr>
      <vt:lpstr>PowerPoint Presentation</vt:lpstr>
      <vt:lpstr>KETERAMPILAN ABAD KE 21 (4 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Kegiatan Pembelajaran</vt:lpstr>
      <vt:lpstr>Kegiatan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rapot smp</cp:lastModifiedBy>
  <cp:revision>74</cp:revision>
  <cp:lastPrinted>2017-07-04T08:48:56Z</cp:lastPrinted>
  <dcterms:created xsi:type="dcterms:W3CDTF">2017-03-22T04:08:12Z</dcterms:created>
  <dcterms:modified xsi:type="dcterms:W3CDTF">2019-05-01T08:23:10Z</dcterms:modified>
</cp:coreProperties>
</file>