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56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2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13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127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83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204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11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50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2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0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7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04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26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1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43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3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5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8850" y="1456267"/>
            <a:ext cx="7576474" cy="5091289"/>
          </a:xfrm>
        </p:spPr>
        <p:txBody>
          <a:bodyPr>
            <a:normAutofit/>
          </a:bodyPr>
          <a:lstStyle/>
          <a:p>
            <a:r>
              <a:rPr lang="id-ID" sz="2800" b="1" dirty="0" smtClean="0">
                <a:latin typeface="Arial Narrow" panose="020B0606020202030204" pitchFamily="34" charset="0"/>
              </a:rPr>
              <a:t>  </a:t>
            </a:r>
            <a:r>
              <a:rPr lang="en-US" sz="2800" b="1" dirty="0" smtClean="0">
                <a:latin typeface="Arial Narrow" panose="020B0606020202030204" pitchFamily="34" charset="0"/>
              </a:rPr>
              <a:t>IMPLEMENTASI</a:t>
            </a:r>
            <a:r>
              <a:rPr lang="en-US" sz="2800" b="1" dirty="0">
                <a:latin typeface="Arial Narrow" panose="020B0606020202030204" pitchFamily="34" charset="0"/>
              </a:rPr>
              <a:t>  </a:t>
            </a:r>
            <a:r>
              <a:rPr lang="en-US" sz="2800" b="1" dirty="0" smtClean="0">
                <a:latin typeface="Arial Narrow" panose="020B0606020202030204" pitchFamily="34" charset="0"/>
              </a:rPr>
              <a:t>PENGEMBANGAN</a:t>
            </a:r>
            <a:r>
              <a:rPr lang="en-US" sz="2800" b="1" dirty="0">
                <a:latin typeface="Arial Narrow" panose="020B0606020202030204" pitchFamily="34" charset="0"/>
              </a:rPr>
              <a:t>  </a:t>
            </a:r>
            <a:r>
              <a:rPr lang="en-US" sz="2800" b="1" dirty="0" smtClean="0">
                <a:latin typeface="Arial Narrow" panose="020B0606020202030204" pitchFamily="34" charset="0"/>
              </a:rPr>
              <a:t>KECAKAPAN</a:t>
            </a:r>
            <a:r>
              <a:rPr lang="en-US" sz="2800" b="1" dirty="0">
                <a:latin typeface="Arial Narrow" panose="020B0606020202030204" pitchFamily="34" charset="0"/>
              </a:rPr>
              <a:t>    </a:t>
            </a:r>
            <a:r>
              <a:rPr lang="id-ID" sz="2800" b="1" dirty="0" smtClean="0">
                <a:latin typeface="Arial Narrow" panose="020B0606020202030204" pitchFamily="34" charset="0"/>
              </a:rPr>
              <a:t/>
            </a:r>
            <a:br>
              <a:rPr lang="id-ID" sz="2800" b="1" dirty="0" smtClean="0">
                <a:latin typeface="Arial Narrow" panose="020B0606020202030204" pitchFamily="34" charset="0"/>
              </a:rPr>
            </a:br>
            <a:r>
              <a:rPr lang="en-US" sz="2800" b="1" dirty="0" smtClean="0">
                <a:latin typeface="Arial Narrow" panose="020B0606020202030204" pitchFamily="34" charset="0"/>
              </a:rPr>
              <a:t>ABAD</a:t>
            </a:r>
            <a:r>
              <a:rPr lang="en-US" sz="2800" b="1" dirty="0">
                <a:latin typeface="Arial Narrow" panose="020B0606020202030204" pitchFamily="34" charset="0"/>
              </a:rPr>
              <a:t> </a:t>
            </a:r>
            <a:r>
              <a:rPr lang="en-US" sz="2800" b="1" dirty="0" smtClean="0">
                <a:latin typeface="Arial Narrow" panose="020B0606020202030204" pitchFamily="34" charset="0"/>
              </a:rPr>
              <a:t>21</a:t>
            </a:r>
            <a:r>
              <a:rPr lang="en-US" sz="2800" b="1" dirty="0">
                <a:latin typeface="Arial Narrow" panose="020B0606020202030204" pitchFamily="34" charset="0"/>
              </a:rPr>
              <a:t> </a:t>
            </a:r>
            <a:r>
              <a:rPr lang="en-US" sz="2800" b="1" dirty="0" smtClean="0">
                <a:latin typeface="Arial Narrow" panose="020B0606020202030204" pitchFamily="34" charset="0"/>
              </a:rPr>
              <a:t>DALAM</a:t>
            </a:r>
            <a:r>
              <a:rPr lang="en-US" sz="2800" b="1" dirty="0">
                <a:latin typeface="Arial Narrow" panose="020B0606020202030204" pitchFamily="34" charset="0"/>
              </a:rPr>
              <a:t> </a:t>
            </a:r>
            <a:r>
              <a:rPr lang="en-US" sz="2800" b="1" dirty="0" smtClean="0">
                <a:latin typeface="Arial Narrow" panose="020B0606020202030204" pitchFamily="34" charset="0"/>
              </a:rPr>
              <a:t>RPP</a:t>
            </a:r>
            <a:r>
              <a:rPr lang="en-US" sz="2800" b="1" dirty="0">
                <a:latin typeface="Arial Narrow" panose="020B0606020202030204" pitchFamily="34" charset="0"/>
              </a:rPr>
              <a:t>    </a:t>
            </a:r>
            <a:r>
              <a:rPr lang="en-US" sz="2800" b="1" dirty="0"/>
              <a:t> </a:t>
            </a:r>
            <a:r>
              <a:rPr lang="id-ID" sz="2800" dirty="0"/>
              <a:t/>
            </a:r>
            <a:br>
              <a:rPr lang="id-ID" sz="2800" dirty="0"/>
            </a:br>
            <a:r>
              <a:rPr lang="en-US" b="1" dirty="0"/>
              <a:t>    </a:t>
            </a:r>
            <a:r>
              <a:rPr lang="id-ID" dirty="0"/>
              <a:t/>
            </a:r>
            <a:br>
              <a:rPr lang="id-ID" dirty="0"/>
            </a:br>
            <a:r>
              <a:rPr lang="en-US" b="1" dirty="0"/>
              <a:t>    </a:t>
            </a:r>
            <a:r>
              <a:rPr lang="id-ID" dirty="0"/>
              <a:t/>
            </a:r>
            <a:br>
              <a:rPr lang="id-ID" dirty="0"/>
            </a:br>
            <a:r>
              <a:rPr lang="en-US" b="1" dirty="0"/>
              <a:t>    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b="1" dirty="0" smtClean="0"/>
              <a:t>Oleh :</a:t>
            </a:r>
          </a:p>
          <a:p>
            <a:r>
              <a:rPr lang="id-ID" b="1" dirty="0" smtClean="0"/>
              <a:t> Nita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8894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645" y="632178"/>
            <a:ext cx="10227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Belajar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err="1"/>
              <a:t>berhidupan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bersaMa</a:t>
            </a:r>
            <a:r>
              <a:rPr lang="id-ID" b="1" dirty="0" smtClean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 </a:t>
            </a:r>
            <a:r>
              <a:rPr lang="en-US" b="1" dirty="0" err="1"/>
              <a:t>kedaMaian</a:t>
            </a:r>
            <a:r>
              <a:rPr lang="en-US" b="1" dirty="0"/>
              <a:t>  </a:t>
            </a:r>
            <a:r>
              <a:rPr lang="en-US" b="1" dirty="0" smtClean="0"/>
              <a:t>(</a:t>
            </a:r>
            <a:r>
              <a:rPr lang="en-US" b="1" dirty="0"/>
              <a:t>learning </a:t>
            </a:r>
            <a:r>
              <a:rPr lang="en-US" b="1" dirty="0" smtClean="0"/>
              <a:t>to </a:t>
            </a:r>
            <a:r>
              <a:rPr lang="en-US" b="1" dirty="0"/>
              <a:t>live </a:t>
            </a:r>
            <a:r>
              <a:rPr lang="en-US" b="1" dirty="0" smtClean="0"/>
              <a:t>together in </a:t>
            </a:r>
            <a:r>
              <a:rPr lang="en-US" b="1" dirty="0"/>
              <a:t>peace).    </a:t>
            </a:r>
          </a:p>
          <a:p>
            <a:r>
              <a:rPr lang="en-US" b="1" dirty="0"/>
              <a:t>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7645" y="1478844"/>
            <a:ext cx="65249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Belajar     hidup     bersama     ini     sangat     penting,     karena    </a:t>
            </a:r>
          </a:p>
          <a:p>
            <a:r>
              <a:rPr lang="id-ID" sz="2000" dirty="0"/>
              <a:t>masyarakat     yang     beragam,     baik     dilihat     dari     latar     belakang,    </a:t>
            </a:r>
            <a:r>
              <a:rPr lang="id-ID" sz="2000" dirty="0" smtClean="0"/>
              <a:t>suku</a:t>
            </a:r>
            <a:r>
              <a:rPr lang="id-ID" sz="2000" dirty="0"/>
              <a:t>,    	ras,    	agama,    	etnik,    	atau   </a:t>
            </a:r>
            <a:r>
              <a:rPr lang="id-ID" sz="2000" dirty="0" smtClean="0"/>
              <a:t>pendidikan</a:t>
            </a:r>
            <a:r>
              <a:rPr lang="id-ID" sz="2000" dirty="0"/>
              <a:t>.  </a:t>
            </a:r>
            <a:r>
              <a:rPr lang="id-ID" sz="2000" dirty="0" smtClean="0"/>
              <a:t>Pada    pembelajaran</a:t>
            </a:r>
            <a:r>
              <a:rPr lang="id-ID" sz="2000" dirty="0"/>
              <a:t>,     peserta     didik     harus     memahami     bahwa    </a:t>
            </a:r>
            <a:r>
              <a:rPr lang="id-ID" sz="2000" dirty="0" smtClean="0"/>
              <a:t>keberagaman     </a:t>
            </a:r>
            <a:r>
              <a:rPr lang="id-ID" sz="2000" dirty="0"/>
              <a:t>tersebut     bukan     untuk     dibeda-­‐bedakan,     akan    </a:t>
            </a:r>
            <a:r>
              <a:rPr lang="id-ID" sz="2000" dirty="0" smtClean="0"/>
              <a:t>tetapi    </a:t>
            </a:r>
            <a:r>
              <a:rPr lang="id-ID" sz="2000" dirty="0"/>
              <a:t>dipahamkan    bahwa    keberagaman    tersebut    tergabung    </a:t>
            </a:r>
            <a:r>
              <a:rPr lang="id-ID" sz="2000" dirty="0" smtClean="0"/>
              <a:t>dalam     </a:t>
            </a:r>
            <a:r>
              <a:rPr lang="id-ID" sz="2000" dirty="0"/>
              <a:t>suatu     lingkungan     masyarakat.     Oleh     karena     itu     saling    </a:t>
            </a:r>
          </a:p>
          <a:p>
            <a:r>
              <a:rPr lang="id-ID" sz="2000" dirty="0"/>
              <a:t>membantu    dan    menghargai    satu    dengan    yang    lainya    sangat    </a:t>
            </a:r>
            <a:r>
              <a:rPr lang="id-ID" sz="2000" dirty="0" smtClean="0"/>
              <a:t>diperlukan     </a:t>
            </a:r>
            <a:r>
              <a:rPr lang="id-ID" sz="2000" dirty="0"/>
              <a:t>agar     tercipta     masyarakat     yang     tertib     dan     aman,     sehingga     setiap    </a:t>
            </a:r>
            <a:r>
              <a:rPr lang="id-ID" sz="2000" dirty="0" smtClean="0"/>
              <a:t>individu    </a:t>
            </a:r>
            <a:r>
              <a:rPr lang="id-ID" sz="2000" dirty="0"/>
              <a:t>dapat    belajar    dan    hidup    dalam    kebersamaan    dan    kedamaian.    </a:t>
            </a:r>
          </a:p>
          <a:p>
            <a:r>
              <a:rPr lang="id-ID" sz="2000" dirty="0"/>
              <a:t>    </a:t>
            </a:r>
          </a:p>
        </p:txBody>
      </p:sp>
      <p:pic>
        <p:nvPicPr>
          <p:cNvPr id="4098" name="imagerId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1478844"/>
            <a:ext cx="3673828" cy="38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2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4310" y="687181"/>
            <a:ext cx="8161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/>
              <a:t>Belajar  </a:t>
            </a:r>
            <a:r>
              <a:rPr lang="id-ID" sz="2000" b="1" dirty="0" smtClean="0"/>
              <a:t>untuk  MeMperkuat keiManan</a:t>
            </a:r>
            <a:r>
              <a:rPr lang="id-ID" sz="2000" b="1" dirty="0"/>
              <a:t>, </a:t>
            </a:r>
            <a:r>
              <a:rPr lang="id-ID" sz="2000" b="1" dirty="0" smtClean="0"/>
              <a:t>ketakwaan</a:t>
            </a:r>
            <a:r>
              <a:rPr lang="id-ID" sz="2000" b="1" dirty="0"/>
              <a:t>,  </a:t>
            </a:r>
            <a:r>
              <a:rPr lang="id-ID" sz="2000" b="1" dirty="0" smtClean="0"/>
              <a:t>dan  </a:t>
            </a:r>
            <a:r>
              <a:rPr lang="id-ID" sz="2000" b="1" dirty="0"/>
              <a:t>akhlakMulia</a:t>
            </a:r>
          </a:p>
        </p:txBody>
      </p:sp>
      <p:sp>
        <p:nvSpPr>
          <p:cNvPr id="3" name="Rectangle 2"/>
          <p:cNvSpPr/>
          <p:nvPr/>
        </p:nvSpPr>
        <p:spPr>
          <a:xfrm>
            <a:off x="767644" y="1388533"/>
            <a:ext cx="71910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Pilar     yang     ini     hanya     terdapat     dalam     secara     tersirat     dalam    </a:t>
            </a:r>
          </a:p>
          <a:p>
            <a:r>
              <a:rPr lang="id-ID" dirty="0"/>
              <a:t>pendidikan     di     Indonesia     sesuai     dengan     Undang-­‐Undang    </a:t>
            </a:r>
          </a:p>
          <a:p>
            <a:r>
              <a:rPr lang="id-ID" dirty="0"/>
              <a:t>Nomor     20     tahun     2003     tentang     Sisdiknas     yang     menyatakan    </a:t>
            </a:r>
          </a:p>
          <a:p>
            <a:r>
              <a:rPr lang="id-ID" dirty="0"/>
              <a:t>bahwa     salah     satu     Tujuan     Pendidikan     Nasional     bertujuan    </a:t>
            </a:r>
          </a:p>
          <a:p>
            <a:r>
              <a:rPr lang="id-ID" dirty="0"/>
              <a:t>untuk     berkembangnya     potensi     peserta     didik     agar     menjadi    </a:t>
            </a:r>
          </a:p>
          <a:p>
            <a:r>
              <a:rPr lang="id-ID" dirty="0"/>
              <a:t>manusia     yang     beriman     dan     bertakwa     kepada     Tuhan     Yang    </a:t>
            </a:r>
          </a:p>
          <a:p>
            <a:r>
              <a:rPr lang="id-ID" dirty="0"/>
              <a:t>Maha     Esa,     berakhlak     mulia,     sehat,     berilmu,     cakap,     kreatif,    </a:t>
            </a:r>
          </a:p>
          <a:p>
            <a:r>
              <a:rPr lang="id-ID" dirty="0"/>
              <a:t>mandiri     dan     menjadi     warga     Negara     yang     demokratis     serta    </a:t>
            </a:r>
          </a:p>
          <a:p>
            <a:r>
              <a:rPr lang="id-ID" dirty="0"/>
              <a:t>bertanggung    jawab.    </a:t>
            </a:r>
          </a:p>
          <a:p>
            <a:r>
              <a:rPr lang="id-ID" dirty="0"/>
              <a:t>Implementasi     dari     pilar     tersebut     diwujudkan     secara     langsung     dalam     mata    </a:t>
            </a:r>
            <a:r>
              <a:rPr lang="id-ID" dirty="0" smtClean="0"/>
              <a:t>pelajaran     </a:t>
            </a:r>
            <a:r>
              <a:rPr lang="id-ID" dirty="0"/>
              <a:t>Pendidikan     Agama     dan     Budi     Pekerti,     dan     mata     pelajaran     PPKN,     dan    </a:t>
            </a:r>
            <a:r>
              <a:rPr lang="id-ID" dirty="0" smtClean="0"/>
              <a:t>dalam     </a:t>
            </a:r>
            <a:r>
              <a:rPr lang="id-ID" dirty="0"/>
              <a:t>mata     pelajaran     lain     sebagai     hasil     pembelajaran     tidak     langsung     melalui    </a:t>
            </a:r>
          </a:p>
          <a:p>
            <a:r>
              <a:rPr lang="id-ID" dirty="0"/>
              <a:t>pencapaian    KI-­‐1    (Kompetensi    Spiritual).            </a:t>
            </a:r>
          </a:p>
          <a:p>
            <a:r>
              <a:rPr lang="id-ID" dirty="0"/>
              <a:t>    </a:t>
            </a:r>
          </a:p>
        </p:txBody>
      </p:sp>
      <p:pic>
        <p:nvPicPr>
          <p:cNvPr id="5122" name="imagerId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08" y="1286933"/>
            <a:ext cx="3280261" cy="36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99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8256" y="738200"/>
            <a:ext cx="3850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/>
              <a:t>Pendidikan    Abad    21 </a:t>
            </a:r>
          </a:p>
        </p:txBody>
      </p:sp>
      <p:sp>
        <p:nvSpPr>
          <p:cNvPr id="3" name="Rectangle 2"/>
          <p:cNvSpPr/>
          <p:nvPr/>
        </p:nvSpPr>
        <p:spPr>
          <a:xfrm>
            <a:off x="756356" y="1572399"/>
            <a:ext cx="109389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Pendidikan     Abad     21     merupakan     pendidikan     yang     </a:t>
            </a:r>
            <a:r>
              <a:rPr lang="id-ID" sz="2400" b="1" dirty="0" smtClean="0"/>
              <a:t>mingtegrasikan     </a:t>
            </a:r>
            <a:r>
              <a:rPr lang="id-ID" sz="2400" b="1" dirty="0"/>
              <a:t>antara     kecakapan    </a:t>
            </a:r>
            <a:r>
              <a:rPr lang="id-ID" sz="2400" b="1" dirty="0" smtClean="0"/>
              <a:t>pengetahuan</a:t>
            </a:r>
            <a:r>
              <a:rPr lang="id-ID" sz="2400" b="1" dirty="0"/>
              <a:t>,     keterampilan,     dan     sikap,     serta     penguasaan     terhadap     TIK.     Kecakapan    </a:t>
            </a:r>
            <a:r>
              <a:rPr lang="id-ID" sz="2400" b="1" dirty="0" smtClean="0"/>
              <a:t>tersebut     </a:t>
            </a:r>
            <a:r>
              <a:rPr lang="id-ID" sz="2400" b="1" dirty="0"/>
              <a:t>dapat     dikembangkan     melalui     berbagai     model     pembelajaran     berbasis    </a:t>
            </a:r>
            <a:r>
              <a:rPr lang="id-ID" sz="2400" b="1" dirty="0" smtClean="0"/>
              <a:t>aktivitas     </a:t>
            </a:r>
            <a:r>
              <a:rPr lang="id-ID" sz="2400" b="1" dirty="0"/>
              <a:t>yang     sesuai     dengan     karakteristik     kompetensi     dan     materi     pembelajaran.    </a:t>
            </a:r>
          </a:p>
          <a:p>
            <a:r>
              <a:rPr lang="id-ID" sz="2400" b="1" dirty="0"/>
              <a:t>Kecakapan    yang    dibutuhkan    di    Abad    21    juga    merupakan    keterampilan    berpikir    lebih    </a:t>
            </a:r>
            <a:r>
              <a:rPr lang="id-ID" sz="2400" b="1" dirty="0" smtClean="0"/>
              <a:t>tinggi     </a:t>
            </a:r>
            <a:r>
              <a:rPr lang="id-ID" sz="2400" b="1" dirty="0"/>
              <a:t>(Higher     Order     Thinking     Skills     (HOTS))     yang     sangat     diperlukan     dalam    </a:t>
            </a:r>
            <a:r>
              <a:rPr lang="id-ID" sz="2400" b="1" dirty="0" smtClean="0"/>
              <a:t>mempersiapkan    </a:t>
            </a:r>
            <a:r>
              <a:rPr lang="id-ID" sz="2400" b="1" dirty="0"/>
              <a:t>peserta    didik    dalam    menghadapi    tantangan    global.    </a:t>
            </a:r>
          </a:p>
          <a:p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325701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5378" y="587022"/>
            <a:ext cx="10498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/>
              <a:t>Kecakapan  </a:t>
            </a:r>
            <a:r>
              <a:rPr lang="id-ID" sz="2000" b="1" dirty="0" smtClean="0"/>
              <a:t>Berpikir Kritis  dan  PeMecahan  Masalah  </a:t>
            </a:r>
            <a:r>
              <a:rPr lang="id-ID" sz="2000" b="1" dirty="0"/>
              <a:t>(Critical </a:t>
            </a:r>
            <a:r>
              <a:rPr lang="id-ID" sz="2000" b="1" dirty="0" smtClean="0"/>
              <a:t>Thinking  and  Problem  </a:t>
            </a:r>
            <a:r>
              <a:rPr lang="id-ID" sz="2000" b="1" dirty="0"/>
              <a:t>Solving  </a:t>
            </a:r>
            <a:r>
              <a:rPr lang="id-ID" sz="2000" b="1" dirty="0" smtClean="0"/>
              <a:t>Skill    </a:t>
            </a:r>
            <a:endParaRPr lang="id-ID" sz="2000" b="1" dirty="0"/>
          </a:p>
        </p:txBody>
      </p:sp>
      <p:pic>
        <p:nvPicPr>
          <p:cNvPr id="6146" name="imagerId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0" y="1519462"/>
            <a:ext cx="2846973" cy="31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70421" y="1648326"/>
            <a:ext cx="73636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Berpikir     kritis     bersifat     mandiri,     berdisiplin     diri,    </a:t>
            </a:r>
          </a:p>
          <a:p>
            <a:r>
              <a:rPr lang="id-ID" sz="2400" dirty="0"/>
              <a:t>dimonitor     diri,     memperbaiki     proses     berpikir     sendiri.    </a:t>
            </a:r>
            <a:r>
              <a:rPr lang="id-ID" sz="2400" dirty="0" smtClean="0"/>
              <a:t>Hal    </a:t>
            </a:r>
            <a:r>
              <a:rPr lang="id-ID" sz="2400" dirty="0"/>
              <a:t>itu    dipandang    sebagai    aset    penting    terstandar    dari    </a:t>
            </a:r>
            <a:r>
              <a:rPr lang="id-ID" sz="2400" dirty="0" smtClean="0"/>
              <a:t>cara     </a:t>
            </a:r>
            <a:r>
              <a:rPr lang="id-ID" sz="2400" dirty="0"/>
              <a:t>kerja     dan     cara     berpikir     dalam     praktek.     Hal     itu    </a:t>
            </a:r>
            <a:r>
              <a:rPr lang="id-ID" sz="2400" dirty="0" smtClean="0"/>
              <a:t>memerlukan     </a:t>
            </a:r>
            <a:r>
              <a:rPr lang="id-ID" sz="2400" dirty="0"/>
              <a:t>komunikasi     efektif     dan     pemecahan    </a:t>
            </a:r>
            <a:r>
              <a:rPr lang="id-ID" sz="2400" dirty="0" smtClean="0"/>
              <a:t>masalah     </a:t>
            </a:r>
            <a:r>
              <a:rPr lang="id-ID" sz="2400" dirty="0"/>
              <a:t>dan     juga     komitmen     untuk     mengatasi     sikap    </a:t>
            </a:r>
            <a:r>
              <a:rPr lang="id-ID" sz="2400" dirty="0" smtClean="0"/>
              <a:t>egosentris     </a:t>
            </a:r>
            <a:r>
              <a:rPr lang="id-ID" sz="2400" dirty="0"/>
              <a:t>dan     sosiosentris     bawaan     (Paul     and     Elder,    </a:t>
            </a:r>
          </a:p>
          <a:p>
            <a:r>
              <a:rPr lang="id-ID" sz="2400" dirty="0"/>
              <a:t>2006:xviii    ).    </a:t>
            </a:r>
          </a:p>
          <a:p>
            <a:r>
              <a:rPr lang="id-ID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9419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0042" y="782053"/>
            <a:ext cx="7603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Kecakapan </a:t>
            </a:r>
            <a:r>
              <a:rPr lang="id-ID" sz="2400" b="1" dirty="0" smtClean="0"/>
              <a:t>BerkoMunikasi  (</a:t>
            </a:r>
            <a:r>
              <a:rPr lang="id-ID" sz="2400" b="1" dirty="0"/>
              <a:t>Communication </a:t>
            </a:r>
            <a:r>
              <a:rPr lang="id-ID" sz="2400" b="1" dirty="0" smtClean="0"/>
              <a:t>Skills</a:t>
            </a:r>
            <a:r>
              <a:rPr lang="id-ID" sz="2400" b="1" dirty="0"/>
              <a:t>)    </a:t>
            </a:r>
          </a:p>
          <a:p>
            <a:r>
              <a:rPr lang="id-ID" sz="2400" b="1" dirty="0"/>
              <a:t>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02768" y="1852864"/>
            <a:ext cx="6954253" cy="348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Komunikasi     merupakan     proses     transmisi     informasi,    </a:t>
            </a:r>
            <a:r>
              <a:rPr lang="id-ID" sz="2000" dirty="0" smtClean="0"/>
              <a:t>gagasan</a:t>
            </a:r>
            <a:r>
              <a:rPr lang="id-ID" sz="2000" dirty="0"/>
              <a:t>,    	emosi,    	serta    	keterampilan   </a:t>
            </a:r>
            <a:r>
              <a:rPr lang="id-ID" sz="2000" dirty="0" smtClean="0"/>
              <a:t>dengan    menggunakan     </a:t>
            </a:r>
            <a:r>
              <a:rPr lang="id-ID" sz="2000" dirty="0"/>
              <a:t>simbol-­‐simbol,     kata-­‐kata,     gambar,    </a:t>
            </a:r>
            <a:r>
              <a:rPr lang="id-ID" sz="2000" dirty="0" smtClean="0"/>
              <a:t>grafis</a:t>
            </a:r>
            <a:r>
              <a:rPr lang="id-ID" sz="2000" dirty="0"/>
              <a:t>,    angka,    dsb.    </a:t>
            </a:r>
          </a:p>
          <a:p>
            <a:r>
              <a:rPr lang="id-ID" sz="2000" dirty="0"/>
              <a:t>Raymond    	Ross    	(1996)    	mengatakan    	bahwa    </a:t>
            </a:r>
          </a:p>
          <a:p>
            <a:r>
              <a:rPr lang="id-ID" sz="2000" dirty="0"/>
              <a:t>“Komunikasi    adalah    proses    menyortir,    memilih,    dan    </a:t>
            </a:r>
            <a:r>
              <a:rPr lang="id-ID" sz="2000" dirty="0" smtClean="0"/>
              <a:t>pengiriman     </a:t>
            </a:r>
            <a:r>
              <a:rPr lang="id-ID" sz="2000" dirty="0"/>
              <a:t>simbol-­‐simbol     sedemikian     rupa     agar    </a:t>
            </a:r>
            <a:r>
              <a:rPr lang="id-ID" sz="2000" dirty="0" smtClean="0"/>
              <a:t>membantu     </a:t>
            </a:r>
            <a:r>
              <a:rPr lang="id-ID" sz="2000" dirty="0"/>
              <a:t>pendengar     membangkitkan     respons/    </a:t>
            </a:r>
            <a:r>
              <a:rPr lang="id-ID" sz="2000" dirty="0" smtClean="0"/>
              <a:t>makna     </a:t>
            </a:r>
            <a:r>
              <a:rPr lang="id-ID" sz="2000" dirty="0"/>
              <a:t>dari     pemikiran     yang     serupa     dengan     yang    </a:t>
            </a:r>
            <a:r>
              <a:rPr lang="id-ID" sz="2000" dirty="0" smtClean="0"/>
              <a:t>dimaksudkan    </a:t>
            </a:r>
            <a:r>
              <a:rPr lang="id-ID" sz="2000" dirty="0"/>
              <a:t>oleh    komunikator”.    </a:t>
            </a:r>
          </a:p>
          <a:p>
            <a:endParaRPr lang="id-ID" sz="2000" dirty="0"/>
          </a:p>
        </p:txBody>
      </p:sp>
      <p:pic>
        <p:nvPicPr>
          <p:cNvPr id="7170" name="imagerId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22" y="1458746"/>
            <a:ext cx="2786982" cy="324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36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379" y="806116"/>
            <a:ext cx="7434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Kreatifitasdan</a:t>
            </a:r>
            <a:r>
              <a:rPr lang="en-US" sz="2400" b="1" dirty="0" smtClean="0"/>
              <a:t> </a:t>
            </a:r>
            <a:r>
              <a:rPr lang="en-US" sz="2400" b="1" dirty="0" err="1"/>
              <a:t>Inovasi</a:t>
            </a:r>
            <a:r>
              <a:rPr lang="en-US" sz="2400" b="1" dirty="0"/>
              <a:t> </a:t>
            </a:r>
            <a:r>
              <a:rPr lang="en-US" sz="2400" b="1" dirty="0" smtClean="0"/>
              <a:t>(</a:t>
            </a:r>
            <a:r>
              <a:rPr lang="en-US" sz="2400" b="1" dirty="0"/>
              <a:t>Creativity </a:t>
            </a:r>
            <a:r>
              <a:rPr lang="en-US" sz="2400" b="1" dirty="0" smtClean="0"/>
              <a:t>and Innovation</a:t>
            </a:r>
            <a:endParaRPr lang="id-ID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463717" y="1431759"/>
            <a:ext cx="68098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Guilford     (1976)     mengemukakan     kreatifitas    </a:t>
            </a:r>
            <a:r>
              <a:rPr lang="id-ID" sz="2400" b="1" dirty="0" smtClean="0"/>
              <a:t>adalah    </a:t>
            </a:r>
            <a:r>
              <a:rPr lang="id-ID" sz="2400" b="1" dirty="0"/>
              <a:t>	cara-­‐cara    </a:t>
            </a:r>
            <a:r>
              <a:rPr lang="id-ID" sz="2400" b="1" dirty="0" smtClean="0"/>
              <a:t>berpikir   yang    divergen</a:t>
            </a:r>
            <a:r>
              <a:rPr lang="id-ID" sz="2400" b="1" dirty="0"/>
              <a:t>,    </a:t>
            </a:r>
          </a:p>
          <a:p>
            <a:r>
              <a:rPr lang="id-ID" sz="2400" b="1" dirty="0"/>
              <a:t>berpikir     yang     produktif,     berdaya     cipta     berpikir    </a:t>
            </a:r>
            <a:r>
              <a:rPr lang="id-ID" sz="2400" b="1" dirty="0" smtClean="0"/>
              <a:t>heuristik    </a:t>
            </a:r>
            <a:r>
              <a:rPr lang="id-ID" sz="2400" b="1" dirty="0"/>
              <a:t>dan    berpikir    lateral.        </a:t>
            </a:r>
          </a:p>
          <a:p>
            <a:r>
              <a:rPr lang="id-ID" dirty="0"/>
              <a:t>    </a:t>
            </a:r>
          </a:p>
        </p:txBody>
      </p:sp>
      <p:pic>
        <p:nvPicPr>
          <p:cNvPr id="8194" name="imagerId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07" y="1410328"/>
            <a:ext cx="1755425" cy="20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6885" y="3544144"/>
            <a:ext cx="7531768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1650" indent="581660">
              <a:lnSpc>
                <a:spcPts val="1840"/>
              </a:lnSpc>
              <a:spcAft>
                <a:spcPts val="0"/>
              </a:spcAft>
            </a:pPr>
            <a:r>
              <a:rPr lang="en-US" b="1" kern="100" spc="-45" dirty="0" err="1">
                <a:solidFill>
                  <a:srgbClr val="000000"/>
                </a:solidFill>
                <a:latin typeface="Cambria" panose="02040503050406030204" pitchFamily="18" charset="0"/>
                <a:ea typeface="SimSun" panose="02010600030101010101" pitchFamily="2" charset="-122"/>
                <a:cs typeface="Cambria" panose="02040503050406030204" pitchFamily="18" charset="0"/>
              </a:rPr>
              <a:t>Kolaborasi</a:t>
            </a:r>
            <a:r>
              <a:rPr lang="en-US" b="1" kern="100" spc="-45" dirty="0">
                <a:solidFill>
                  <a:srgbClr val="000000"/>
                </a:solidFill>
                <a:latin typeface="Cambria" panose="02040503050406030204" pitchFamily="18" charset="0"/>
                <a:ea typeface="SimSun" panose="02010600030101010101" pitchFamily="2" charset="-122"/>
                <a:cs typeface="Cambria" panose="02040503050406030204" pitchFamily="18" charset="0"/>
              </a:rPr>
              <a:t>    (Collaboration)    </a:t>
            </a:r>
            <a:endParaRPr lang="id-ID" sz="1600" kern="1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01650" indent="810260">
              <a:lnSpc>
                <a:spcPts val="1295"/>
              </a:lnSpc>
              <a:spcAft>
                <a:spcPts val="0"/>
              </a:spcAft>
            </a:pPr>
            <a:r>
              <a:rPr lang="en-US" b="1" kern="100" dirty="0">
                <a:solidFill>
                  <a:srgbClr val="000000"/>
                </a:solidFill>
                <a:latin typeface="Cambria" panose="02040503050406030204" pitchFamily="18" charset="0"/>
                <a:ea typeface="SimSun" panose="02010600030101010101" pitchFamily="2" charset="-122"/>
                <a:cs typeface="Cambria" panose="02040503050406030204" pitchFamily="18" charset="0"/>
              </a:rPr>
              <a:t>    </a:t>
            </a:r>
            <a:endParaRPr lang="id-ID" sz="16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195" name="imagerId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1" y="3769874"/>
            <a:ext cx="2430379" cy="223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68516" y="3595713"/>
            <a:ext cx="70585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Kolaborasi    	dalam    	proses    	pembelajaran    </a:t>
            </a:r>
          </a:p>
          <a:p>
            <a:r>
              <a:rPr lang="id-ID" sz="2400" b="1" dirty="0"/>
              <a:t>merupakan     suatu     bentuk     kerjasama     dengan     satu    </a:t>
            </a:r>
            <a:r>
              <a:rPr lang="id-ID" sz="2400" b="1" dirty="0" smtClean="0"/>
              <a:t>sama    </a:t>
            </a:r>
            <a:r>
              <a:rPr lang="id-ID" sz="2400" b="1" dirty="0"/>
              <a:t>lain    saling    membantu    dan    melengkapi    untuk    </a:t>
            </a:r>
            <a:r>
              <a:rPr lang="id-ID" sz="2400" b="1" dirty="0" smtClean="0"/>
              <a:t>melakukan     </a:t>
            </a:r>
            <a:r>
              <a:rPr lang="id-ID" sz="2400" b="1" dirty="0"/>
              <a:t>tugas-­‐tugas     tertentu     agar     diperoleh    </a:t>
            </a:r>
            <a:r>
              <a:rPr lang="id-ID" sz="2400" b="1" dirty="0" smtClean="0"/>
              <a:t>suatu    </a:t>
            </a:r>
            <a:r>
              <a:rPr lang="id-ID" sz="2400" b="1" dirty="0"/>
              <a:t>tujuan    yang    telah    ditentukan.    </a:t>
            </a:r>
          </a:p>
          <a:p>
            <a:r>
              <a:rPr lang="id-ID" sz="2400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12788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3263" y="79577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800" b="1" dirty="0"/>
              <a:t>Kecakapan </a:t>
            </a:r>
            <a:r>
              <a:rPr lang="id-ID" sz="2800" b="1" dirty="0" smtClean="0"/>
              <a:t>Hidup  dalaM berkarir        </a:t>
            </a:r>
            <a:endParaRPr lang="id-ID" sz="2800" b="1" dirty="0"/>
          </a:p>
          <a:p>
            <a:r>
              <a:rPr lang="id-ID" sz="2800" b="1" dirty="0"/>
              <a:t>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1737" y="1323474"/>
            <a:ext cx="10696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kecakapan-­‐kecakapan  </a:t>
            </a:r>
            <a:r>
              <a:rPr lang="id-ID" dirty="0" smtClean="0"/>
              <a:t>yang  sesuai  </a:t>
            </a:r>
            <a:r>
              <a:rPr lang="id-ID" dirty="0"/>
              <a:t>dengan  </a:t>
            </a:r>
            <a:r>
              <a:rPr lang="id-ID" dirty="0" smtClean="0"/>
              <a:t>tutntutan  </a:t>
            </a:r>
            <a:r>
              <a:rPr lang="id-ID" dirty="0"/>
              <a:t>pekerjaan </a:t>
            </a:r>
            <a:r>
              <a:rPr lang="id-ID" dirty="0" smtClean="0"/>
              <a:t>di  Abad  </a:t>
            </a:r>
            <a:r>
              <a:rPr lang="id-ID" dirty="0"/>
              <a:t>21  </a:t>
            </a:r>
            <a:r>
              <a:rPr lang="id-ID" dirty="0" smtClean="0"/>
              <a:t>antara  lain  </a:t>
            </a:r>
            <a:r>
              <a:rPr lang="id-ID" dirty="0"/>
              <a:t>sebagai  </a:t>
            </a:r>
            <a:r>
              <a:rPr lang="id-ID" dirty="0" smtClean="0"/>
              <a:t>berikut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950495" y="1749879"/>
            <a:ext cx="104073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1.Memiliki     </a:t>
            </a:r>
            <a:r>
              <a:rPr lang="id-ID" dirty="0"/>
              <a:t>sikap     dan     kemampuan     untuk     menjadi     pemimpin     dan     menjadi     yang    </a:t>
            </a:r>
            <a:r>
              <a:rPr lang="id-ID" dirty="0" smtClean="0"/>
              <a:t>terdepan     </a:t>
            </a:r>
          </a:p>
          <a:p>
            <a:r>
              <a:rPr lang="id-ID" dirty="0"/>
              <a:t> </a:t>
            </a:r>
            <a:r>
              <a:rPr lang="id-ID" dirty="0" smtClean="0"/>
              <a:t>   dalam     </a:t>
            </a:r>
            <a:r>
              <a:rPr lang="id-ID" dirty="0"/>
              <a:t>berinisiatif     demi     menghasilkan     berbagai     terobosan-­‐terobosan    </a:t>
            </a:r>
            <a:r>
              <a:rPr lang="id-ID" dirty="0" smtClean="0"/>
              <a:t>(</a:t>
            </a:r>
            <a:r>
              <a:rPr lang="id-ID" dirty="0"/>
              <a:t>Leadership).    </a:t>
            </a:r>
          </a:p>
          <a:p>
            <a:r>
              <a:rPr lang="id-ID" dirty="0"/>
              <a:t>2. Memiliki    sikap    bertanggung    jawab    terhadap    seluruh    perbuatan    yang    dilakukan    </a:t>
            </a:r>
            <a:r>
              <a:rPr lang="id-ID" dirty="0" smtClean="0"/>
              <a:t>sebagai    </a:t>
            </a:r>
          </a:p>
          <a:p>
            <a:r>
              <a:rPr lang="id-ID" dirty="0"/>
              <a:t> </a:t>
            </a:r>
            <a:r>
              <a:rPr lang="id-ID" dirty="0" smtClean="0"/>
              <a:t>  seorang    </a:t>
            </a:r>
            <a:r>
              <a:rPr lang="id-ID" dirty="0"/>
              <a:t>individu    mandiri    (Personal    Responsibility).    </a:t>
            </a:r>
          </a:p>
          <a:p>
            <a:r>
              <a:rPr lang="id-ID" dirty="0"/>
              <a:t>3. Menghargai     dan     menjunjung     tinggi     pelaksanaan     etika     dalam     menjalankan    </a:t>
            </a:r>
            <a:r>
              <a:rPr lang="id-ID" dirty="0" smtClean="0"/>
              <a:t>kehidupan    </a:t>
            </a:r>
            <a:r>
              <a:rPr lang="id-ID" dirty="0"/>
              <a:t>sosial    </a:t>
            </a:r>
            <a:endParaRPr lang="id-ID" dirty="0" smtClean="0"/>
          </a:p>
          <a:p>
            <a:r>
              <a:rPr lang="id-ID" dirty="0"/>
              <a:t> </a:t>
            </a:r>
            <a:r>
              <a:rPr lang="id-ID" dirty="0" smtClean="0"/>
              <a:t>   bersama    </a:t>
            </a:r>
            <a:r>
              <a:rPr lang="id-ID" dirty="0"/>
              <a:t>(Ethics).    </a:t>
            </a:r>
          </a:p>
          <a:p>
            <a:r>
              <a:rPr lang="id-ID" dirty="0"/>
              <a:t>4. Memiliki     sejumlah     keahlian     dasar     yang     diperlukan     untuk     menjalankan     fungsi    </a:t>
            </a:r>
            <a:r>
              <a:rPr lang="id-ID" dirty="0" smtClean="0"/>
              <a:t>sebagai    </a:t>
            </a:r>
          </a:p>
          <a:p>
            <a:r>
              <a:rPr lang="id-ID" dirty="0"/>
              <a:t> </a:t>
            </a:r>
            <a:r>
              <a:rPr lang="id-ID" dirty="0" smtClean="0"/>
              <a:t>   mahluk    </a:t>
            </a:r>
            <a:r>
              <a:rPr lang="id-ID" dirty="0"/>
              <a:t>individu    dan    mahluk    social    (People    Skills)        </a:t>
            </a:r>
          </a:p>
          <a:p>
            <a:r>
              <a:rPr lang="id-ID" dirty="0"/>
              <a:t>5. Memiliki     kemampuan     dalam     beradaptasi     dan     beradopsi     dengan     berbagai    </a:t>
            </a:r>
            <a:r>
              <a:rPr lang="id-ID" dirty="0" smtClean="0"/>
              <a:t>perubahan    </a:t>
            </a:r>
            <a:r>
              <a:rPr lang="id-ID" dirty="0"/>
              <a:t>yang    </a:t>
            </a:r>
            <a:endParaRPr lang="id-ID" dirty="0" smtClean="0"/>
          </a:p>
          <a:p>
            <a:r>
              <a:rPr lang="id-ID" dirty="0"/>
              <a:t> </a:t>
            </a:r>
            <a:r>
              <a:rPr lang="id-ID" dirty="0" smtClean="0"/>
              <a:t>    terjadi    </a:t>
            </a:r>
            <a:r>
              <a:rPr lang="id-ID" dirty="0"/>
              <a:t>sejalan    dengan    dinamika    kehidupan    (Adaptability)    </a:t>
            </a:r>
          </a:p>
          <a:p>
            <a:r>
              <a:rPr lang="id-ID" dirty="0"/>
              <a:t>6. Mampu    meningkatkan    kualitas    dirinya    melalui    berbagai    aktivitas    dan    pekerjaan    </a:t>
            </a:r>
            <a:r>
              <a:rPr lang="id-ID" dirty="0" smtClean="0"/>
              <a:t>yang   dilakukan    </a:t>
            </a:r>
          </a:p>
          <a:p>
            <a:r>
              <a:rPr lang="id-ID" dirty="0"/>
              <a:t> </a:t>
            </a:r>
            <a:r>
              <a:rPr lang="id-ID" dirty="0" smtClean="0"/>
              <a:t>   sehari-</a:t>
            </a:r>
            <a:r>
              <a:rPr lang="id-ID" dirty="0"/>
              <a:t>­‐hari.    (Personal    Productivity)    </a:t>
            </a:r>
          </a:p>
          <a:p>
            <a:r>
              <a:rPr lang="id-ID" dirty="0"/>
              <a:t>7. Memiliki     alasan     dan     dasar     yang     jelas     dalam     setiap     langkah     dan     tindakan     yang   </a:t>
            </a:r>
            <a:endParaRPr lang="id-ID" dirty="0" smtClean="0"/>
          </a:p>
          <a:p>
            <a:r>
              <a:rPr lang="id-ID" dirty="0"/>
              <a:t> </a:t>
            </a:r>
            <a:r>
              <a:rPr lang="id-ID" dirty="0" smtClean="0"/>
              <a:t>   dilakukan    </a:t>
            </a:r>
            <a:r>
              <a:rPr lang="id-ID" dirty="0"/>
              <a:t>(Accountability).    </a:t>
            </a:r>
          </a:p>
          <a:p>
            <a:r>
              <a:rPr lang="id-ID" dirty="0"/>
              <a:t>8. Memiliki     rasa     bertanggung     jawab     terhadap     lingkungan     kehidupan     maupun    </a:t>
            </a:r>
            <a:r>
              <a:rPr lang="id-ID" dirty="0" smtClean="0"/>
              <a:t>komunitas    </a:t>
            </a:r>
            <a:r>
              <a:rPr lang="id-ID" dirty="0"/>
              <a:t>yang    </a:t>
            </a:r>
            <a:endParaRPr lang="id-ID" dirty="0" smtClean="0"/>
          </a:p>
          <a:p>
            <a:r>
              <a:rPr lang="id-ID" dirty="0"/>
              <a:t> </a:t>
            </a:r>
            <a:r>
              <a:rPr lang="id-ID" dirty="0" smtClean="0"/>
              <a:t>   ada    </a:t>
            </a:r>
            <a:r>
              <a:rPr lang="id-ID" dirty="0"/>
              <a:t>di    sekitarnya    (Social    Responsibility)    </a:t>
            </a:r>
          </a:p>
          <a:p>
            <a:r>
              <a:rPr lang="id-ID" dirty="0"/>
              <a:t>    </a:t>
            </a:r>
            <a:r>
              <a:rPr lang="id-ID" dirty="0" smtClean="0"/>
              <a:t>1.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23722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137" y="709863"/>
            <a:ext cx="6372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Karakteristik  </a:t>
            </a:r>
            <a:r>
              <a:rPr lang="id-ID" sz="2400" b="1" dirty="0" smtClean="0"/>
              <a:t>profesionalisMe guru </a:t>
            </a:r>
            <a:endParaRPr lang="id-ID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637674" y="1287379"/>
            <a:ext cx="1082842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UU     Nomor     14     Tahun     2005     tentang     Guru     dan     Dosen,     salah     satu    </a:t>
            </a:r>
            <a:r>
              <a:rPr lang="id-ID" dirty="0" smtClean="0"/>
              <a:t>kompetensi     </a:t>
            </a:r>
            <a:r>
              <a:rPr lang="id-ID" dirty="0"/>
              <a:t>yang     harus     dimiliki     guru     adalah     kompetensi     profesional     yang    </a:t>
            </a:r>
            <a:r>
              <a:rPr lang="id-ID" dirty="0" smtClean="0"/>
              <a:t>mencakup</a:t>
            </a:r>
            <a:r>
              <a:rPr lang="id-ID" dirty="0"/>
              <a:t>;    </a:t>
            </a:r>
            <a:endParaRPr lang="id-ID" dirty="0" smtClean="0"/>
          </a:p>
          <a:p>
            <a:endParaRPr lang="id-ID" dirty="0"/>
          </a:p>
          <a:p>
            <a:pPr marL="342900" indent="-342900">
              <a:buAutoNum type="arabicPeriod"/>
            </a:pPr>
            <a:r>
              <a:rPr lang="id-ID" dirty="0" smtClean="0"/>
              <a:t>Merencanakan     </a:t>
            </a:r>
            <a:r>
              <a:rPr lang="id-ID" dirty="0"/>
              <a:t>pembelajaran,  </a:t>
            </a:r>
            <a:r>
              <a:rPr lang="id-ID" dirty="0" smtClean="0"/>
              <a:t>melaksanakan  </a:t>
            </a:r>
            <a:r>
              <a:rPr lang="id-ID" dirty="0"/>
              <a:t>proses  </a:t>
            </a:r>
            <a:r>
              <a:rPr lang="id-ID" dirty="0" smtClean="0"/>
              <a:t>pembelajaran  yang   bermutu</a:t>
            </a:r>
            <a:r>
              <a:rPr lang="id-ID" dirty="0"/>
              <a:t>,    serta    menilai    dan    </a:t>
            </a:r>
            <a:endParaRPr lang="id-ID" dirty="0" smtClean="0"/>
          </a:p>
          <a:p>
            <a:r>
              <a:rPr lang="id-ID" dirty="0" smtClean="0"/>
              <a:t>      mengevaluasi    </a:t>
            </a:r>
            <a:r>
              <a:rPr lang="id-ID" dirty="0"/>
              <a:t>hasil    </a:t>
            </a:r>
            <a:r>
              <a:rPr lang="id-ID" dirty="0" smtClean="0"/>
              <a:t>pembelajaran</a:t>
            </a:r>
          </a:p>
          <a:p>
            <a:endParaRPr lang="id-ID" dirty="0"/>
          </a:p>
          <a:p>
            <a:r>
              <a:rPr lang="id-ID" dirty="0" smtClean="0"/>
              <a:t>2</a:t>
            </a:r>
            <a:r>
              <a:rPr lang="id-ID" dirty="0"/>
              <a:t>. Meningkatkan     dan     mengembangkan     kualifikasi     akademik     dan     kompetensi    </a:t>
            </a:r>
            <a:r>
              <a:rPr lang="id-ID" dirty="0" smtClean="0"/>
              <a:t>secara     </a:t>
            </a:r>
            <a:r>
              <a:rPr lang="id-ID" dirty="0"/>
              <a:t>berkelanjutan     </a:t>
            </a:r>
            <a:endParaRPr lang="id-ID" dirty="0" smtClean="0"/>
          </a:p>
          <a:p>
            <a:r>
              <a:rPr lang="id-ID" dirty="0"/>
              <a:t> </a:t>
            </a:r>
            <a:r>
              <a:rPr lang="id-ID" dirty="0" smtClean="0"/>
              <a:t>    sejalan     </a:t>
            </a:r>
            <a:r>
              <a:rPr lang="id-ID" dirty="0"/>
              <a:t>dengan     perkembangan     ilmu     pengetahuan,  </a:t>
            </a:r>
            <a:r>
              <a:rPr lang="id-ID" dirty="0" smtClean="0"/>
              <a:t>teknologi  </a:t>
            </a:r>
            <a:r>
              <a:rPr lang="id-ID" dirty="0"/>
              <a:t>dan  </a:t>
            </a:r>
            <a:r>
              <a:rPr lang="id-ID" dirty="0" smtClean="0"/>
              <a:t>seni</a:t>
            </a:r>
            <a:r>
              <a:rPr lang="id-ID" dirty="0"/>
              <a:t>.    </a:t>
            </a:r>
            <a:endParaRPr lang="id-ID" dirty="0" smtClean="0"/>
          </a:p>
          <a:p>
            <a:endParaRPr lang="id-ID" dirty="0"/>
          </a:p>
          <a:p>
            <a:r>
              <a:rPr lang="id-ID" dirty="0" smtClean="0"/>
              <a:t>3</a:t>
            </a:r>
            <a:r>
              <a:rPr lang="id-ID" dirty="0"/>
              <a:t>. Bertindak </a:t>
            </a:r>
            <a:r>
              <a:rPr lang="id-ID" dirty="0" smtClean="0"/>
              <a:t> </a:t>
            </a:r>
            <a:r>
              <a:rPr lang="id-ID" dirty="0"/>
              <a:t>objektif  </a:t>
            </a:r>
            <a:r>
              <a:rPr lang="id-ID" dirty="0" smtClean="0"/>
              <a:t>dan  </a:t>
            </a:r>
            <a:r>
              <a:rPr lang="id-ID" dirty="0"/>
              <a:t>tidak </a:t>
            </a:r>
            <a:r>
              <a:rPr lang="id-ID" dirty="0" smtClean="0"/>
              <a:t> </a:t>
            </a:r>
            <a:r>
              <a:rPr lang="id-ID" dirty="0"/>
              <a:t>diskriminatif </a:t>
            </a:r>
            <a:r>
              <a:rPr lang="id-ID" dirty="0" smtClean="0"/>
              <a:t> </a:t>
            </a:r>
            <a:r>
              <a:rPr lang="id-ID" dirty="0"/>
              <a:t>atas  </a:t>
            </a:r>
            <a:r>
              <a:rPr lang="id-ID" dirty="0" smtClean="0"/>
              <a:t>dasar pertimbangan </a:t>
            </a:r>
            <a:r>
              <a:rPr lang="id-ID" dirty="0"/>
              <a:t>jenis </a:t>
            </a:r>
            <a:r>
              <a:rPr lang="id-ID" dirty="0" smtClean="0"/>
              <a:t>kelamin</a:t>
            </a:r>
            <a:r>
              <a:rPr lang="id-ID" dirty="0"/>
              <a:t>, </a:t>
            </a:r>
            <a:r>
              <a:rPr lang="id-ID" dirty="0" smtClean="0"/>
              <a:t>agama, </a:t>
            </a:r>
            <a:r>
              <a:rPr lang="id-ID" dirty="0"/>
              <a:t>suku</a:t>
            </a:r>
            <a:r>
              <a:rPr lang="id-ID" dirty="0" smtClean="0"/>
              <a:t>, </a:t>
            </a:r>
            <a:r>
              <a:rPr lang="id-ID" dirty="0"/>
              <a:t>dan </a:t>
            </a:r>
            <a:r>
              <a:rPr lang="id-ID" dirty="0" smtClean="0"/>
              <a:t>kondisi fisik    </a:t>
            </a:r>
          </a:p>
          <a:p>
            <a:r>
              <a:rPr lang="id-ID" dirty="0"/>
              <a:t> </a:t>
            </a:r>
            <a:r>
              <a:rPr lang="id-ID" dirty="0" smtClean="0"/>
              <a:t>    tertentu, atau  latar  belakang  keluarga, dan status sosial </a:t>
            </a:r>
            <a:r>
              <a:rPr lang="id-ID" dirty="0"/>
              <a:t>ekonomi  </a:t>
            </a:r>
            <a:r>
              <a:rPr lang="id-ID" dirty="0" smtClean="0"/>
              <a:t>peserta didik  dalam pembelajaran</a:t>
            </a:r>
            <a:r>
              <a:rPr lang="id-ID" dirty="0"/>
              <a:t>. </a:t>
            </a:r>
            <a:endParaRPr lang="id-ID" dirty="0" smtClean="0"/>
          </a:p>
          <a:p>
            <a:r>
              <a:rPr lang="id-ID" dirty="0" smtClean="0"/>
              <a:t>   </a:t>
            </a:r>
            <a:endParaRPr lang="id-ID" dirty="0"/>
          </a:p>
          <a:p>
            <a:r>
              <a:rPr lang="id-ID" dirty="0"/>
              <a:t>4. Menjunjung  </a:t>
            </a:r>
            <a:r>
              <a:rPr lang="id-ID" dirty="0" smtClean="0"/>
              <a:t>tinggi  </a:t>
            </a:r>
            <a:r>
              <a:rPr lang="id-ID" dirty="0"/>
              <a:t>peraturan  </a:t>
            </a:r>
            <a:r>
              <a:rPr lang="id-ID" dirty="0" smtClean="0"/>
              <a:t>perundang-</a:t>
            </a:r>
            <a:r>
              <a:rPr lang="id-ID" dirty="0"/>
              <a:t>­‐undangan</a:t>
            </a:r>
            <a:r>
              <a:rPr lang="id-ID" dirty="0" smtClean="0"/>
              <a:t>, </a:t>
            </a:r>
            <a:r>
              <a:rPr lang="id-ID" dirty="0"/>
              <a:t>hukum, </a:t>
            </a:r>
            <a:r>
              <a:rPr lang="id-ID" dirty="0" smtClean="0"/>
              <a:t> </a:t>
            </a:r>
            <a:r>
              <a:rPr lang="id-ID" dirty="0"/>
              <a:t>dan </a:t>
            </a:r>
            <a:r>
              <a:rPr lang="id-ID" dirty="0" smtClean="0"/>
              <a:t>kode  </a:t>
            </a:r>
            <a:r>
              <a:rPr lang="id-ID" dirty="0"/>
              <a:t>etik    </a:t>
            </a:r>
            <a:r>
              <a:rPr lang="id-ID" dirty="0" smtClean="0"/>
              <a:t>guru</a:t>
            </a:r>
            <a:r>
              <a:rPr lang="id-ID" dirty="0"/>
              <a:t>,    serta    nilai-­‐nilai    agama    </a:t>
            </a:r>
            <a:endParaRPr lang="id-ID" dirty="0" smtClean="0"/>
          </a:p>
          <a:p>
            <a:r>
              <a:rPr lang="id-ID" dirty="0"/>
              <a:t> </a:t>
            </a:r>
            <a:r>
              <a:rPr lang="id-ID" dirty="0" smtClean="0"/>
              <a:t>   dan etika</a:t>
            </a:r>
            <a:r>
              <a:rPr lang="id-ID" dirty="0"/>
              <a:t>. </a:t>
            </a:r>
            <a:endParaRPr lang="id-ID" dirty="0" smtClean="0"/>
          </a:p>
          <a:p>
            <a:r>
              <a:rPr lang="id-ID" dirty="0" smtClean="0"/>
              <a:t>   </a:t>
            </a:r>
            <a:endParaRPr lang="id-ID" dirty="0"/>
          </a:p>
          <a:p>
            <a:r>
              <a:rPr lang="id-ID" dirty="0"/>
              <a:t>5. Memelihara    dan    memupuk    persatuan    dan    kesatuan    bangsa.    </a:t>
            </a:r>
          </a:p>
          <a:p>
            <a:r>
              <a:rPr lang="id-ID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42458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895" y="673768"/>
            <a:ext cx="10852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/>
              <a:t>Tuntutan guru  pada  pembelajaran Abad 21  yang  </a:t>
            </a:r>
            <a:r>
              <a:rPr lang="id-ID" sz="2400" b="1" dirty="0"/>
              <a:t>harus  </a:t>
            </a:r>
            <a:r>
              <a:rPr lang="id-ID" sz="2400" b="1" dirty="0" smtClean="0"/>
              <a:t>memiliki  kecakapan  :   </a:t>
            </a:r>
            <a:endParaRPr lang="id-ID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830179" y="1419726"/>
            <a:ext cx="1074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d-ID" dirty="0" smtClean="0"/>
              <a:t>Mampu merancang  dan </a:t>
            </a:r>
            <a:r>
              <a:rPr lang="id-ID" dirty="0"/>
              <a:t>mengembangkan  </a:t>
            </a:r>
            <a:r>
              <a:rPr lang="id-ID" dirty="0" smtClean="0"/>
              <a:t>pengalaman  belajar  dan </a:t>
            </a:r>
            <a:r>
              <a:rPr lang="id-ID" dirty="0"/>
              <a:t>penilaian  </a:t>
            </a:r>
            <a:r>
              <a:rPr lang="id-ID" dirty="0" smtClean="0"/>
              <a:t>secara  manual dan  digital     </a:t>
            </a:r>
          </a:p>
          <a:p>
            <a:endParaRPr lang="id-ID" dirty="0" smtClean="0"/>
          </a:p>
          <a:p>
            <a:r>
              <a:rPr lang="id-ID" dirty="0" smtClean="0"/>
              <a:t>2</a:t>
            </a:r>
            <a:r>
              <a:rPr lang="id-ID" dirty="0"/>
              <a:t>. Mampu </a:t>
            </a:r>
            <a:r>
              <a:rPr lang="id-ID" dirty="0" smtClean="0"/>
              <a:t> </a:t>
            </a:r>
            <a:r>
              <a:rPr lang="id-ID" dirty="0"/>
              <a:t>memfasilitasi </a:t>
            </a:r>
            <a:r>
              <a:rPr lang="id-ID" dirty="0" smtClean="0"/>
              <a:t> </a:t>
            </a:r>
            <a:r>
              <a:rPr lang="id-ID" dirty="0"/>
              <a:t>dan </a:t>
            </a:r>
            <a:r>
              <a:rPr lang="id-ID" dirty="0" smtClean="0"/>
              <a:t> </a:t>
            </a:r>
            <a:r>
              <a:rPr lang="id-ID" dirty="0"/>
              <a:t>menginspirasi </a:t>
            </a:r>
            <a:r>
              <a:rPr lang="id-ID" dirty="0" smtClean="0"/>
              <a:t> </a:t>
            </a:r>
            <a:r>
              <a:rPr lang="id-ID" dirty="0"/>
              <a:t>belajar </a:t>
            </a:r>
            <a:r>
              <a:rPr lang="id-ID" dirty="0" smtClean="0"/>
              <a:t>dan  </a:t>
            </a:r>
            <a:r>
              <a:rPr lang="id-ID" dirty="0"/>
              <a:t>kreatifitas </a:t>
            </a:r>
            <a:r>
              <a:rPr lang="id-ID" dirty="0" smtClean="0"/>
              <a:t> </a:t>
            </a:r>
            <a:r>
              <a:rPr lang="id-ID" dirty="0"/>
              <a:t>peserta </a:t>
            </a:r>
            <a:r>
              <a:rPr lang="id-ID" dirty="0" smtClean="0"/>
              <a:t> </a:t>
            </a:r>
            <a:r>
              <a:rPr lang="id-ID" dirty="0"/>
              <a:t>didik </a:t>
            </a:r>
            <a:r>
              <a:rPr lang="id-ID" dirty="0" smtClean="0"/>
              <a:t>sesuai  karakter  kacakapan </a:t>
            </a:r>
            <a:r>
              <a:rPr lang="id-ID" dirty="0"/>
              <a:t>yang    </a:t>
            </a:r>
            <a:endParaRPr lang="id-ID" dirty="0" smtClean="0"/>
          </a:p>
          <a:p>
            <a:r>
              <a:rPr lang="id-ID" dirty="0"/>
              <a:t> </a:t>
            </a:r>
            <a:r>
              <a:rPr lang="id-ID" dirty="0" smtClean="0"/>
              <a:t>    diperlukan    </a:t>
            </a:r>
            <a:r>
              <a:rPr lang="id-ID" dirty="0"/>
              <a:t>(4K    =    </a:t>
            </a:r>
            <a:r>
              <a:rPr lang="id-ID" dirty="0" smtClean="0"/>
              <a:t>4C)</a:t>
            </a:r>
          </a:p>
          <a:p>
            <a:endParaRPr lang="id-ID" dirty="0" smtClean="0"/>
          </a:p>
          <a:p>
            <a:r>
              <a:rPr lang="id-ID" dirty="0" smtClean="0"/>
              <a:t>3</a:t>
            </a:r>
            <a:r>
              <a:rPr lang="id-ID" dirty="0"/>
              <a:t>. Merancang </a:t>
            </a:r>
            <a:r>
              <a:rPr lang="id-ID" dirty="0" smtClean="0"/>
              <a:t>dan menyediakan </a:t>
            </a:r>
            <a:r>
              <a:rPr lang="id-ID" dirty="0"/>
              <a:t>alat </a:t>
            </a:r>
            <a:r>
              <a:rPr lang="id-ID" dirty="0" smtClean="0"/>
              <a:t> </a:t>
            </a:r>
            <a:r>
              <a:rPr lang="id-ID" dirty="0"/>
              <a:t>evaluasi </a:t>
            </a:r>
            <a:r>
              <a:rPr lang="id-ID" dirty="0" smtClean="0"/>
              <a:t>yang  </a:t>
            </a:r>
            <a:r>
              <a:rPr lang="id-ID" dirty="0"/>
              <a:t>bervariasi </a:t>
            </a:r>
            <a:r>
              <a:rPr lang="id-ID" dirty="0" smtClean="0"/>
              <a:t>sesuai  tuntutan kompetensi</a:t>
            </a:r>
            <a:r>
              <a:rPr lang="id-ID" dirty="0"/>
              <a:t>, </a:t>
            </a:r>
            <a:r>
              <a:rPr lang="id-ID" dirty="0" smtClean="0"/>
              <a:t>dan mengolahnya</a:t>
            </a:r>
          </a:p>
          <a:p>
            <a:endParaRPr lang="id-ID" dirty="0"/>
          </a:p>
          <a:p>
            <a:r>
              <a:rPr lang="id-ID" dirty="0"/>
              <a:t>4. Menjadi </a:t>
            </a:r>
            <a:r>
              <a:rPr lang="id-ID" dirty="0" smtClean="0"/>
              <a:t> </a:t>
            </a:r>
            <a:r>
              <a:rPr lang="id-ID" dirty="0"/>
              <a:t>model  </a:t>
            </a:r>
            <a:r>
              <a:rPr lang="id-ID" dirty="0" smtClean="0"/>
              <a:t>cara  </a:t>
            </a:r>
            <a:r>
              <a:rPr lang="id-ID" dirty="0"/>
              <a:t>belajar </a:t>
            </a:r>
            <a:r>
              <a:rPr lang="id-ID" dirty="0" smtClean="0"/>
              <a:t>dan </a:t>
            </a:r>
            <a:r>
              <a:rPr lang="id-ID" dirty="0"/>
              <a:t>bekerja </a:t>
            </a:r>
            <a:r>
              <a:rPr lang="id-ID" dirty="0" smtClean="0"/>
              <a:t> </a:t>
            </a:r>
            <a:r>
              <a:rPr lang="id-ID" dirty="0"/>
              <a:t>antara </a:t>
            </a:r>
            <a:r>
              <a:rPr lang="id-ID" dirty="0" smtClean="0"/>
              <a:t> </a:t>
            </a:r>
            <a:r>
              <a:rPr lang="id-ID" dirty="0"/>
              <a:t>lain </a:t>
            </a:r>
            <a:r>
              <a:rPr lang="id-ID" dirty="0" smtClean="0"/>
              <a:t>dengan  menunjukkan kemahiran  dalam  </a:t>
            </a:r>
            <a:r>
              <a:rPr lang="id-ID" dirty="0"/>
              <a:t>sistem </a:t>
            </a:r>
            <a:r>
              <a:rPr lang="id-ID" dirty="0" smtClean="0"/>
              <a:t>teknologi     </a:t>
            </a:r>
          </a:p>
          <a:p>
            <a:r>
              <a:rPr lang="id-ID" dirty="0"/>
              <a:t> </a:t>
            </a:r>
            <a:r>
              <a:rPr lang="id-ID" dirty="0" smtClean="0"/>
              <a:t>   dan mentransfer  pengetahuan </a:t>
            </a:r>
            <a:r>
              <a:rPr lang="id-ID" dirty="0"/>
              <a:t>ke  </a:t>
            </a:r>
            <a:r>
              <a:rPr lang="id-ID" dirty="0" smtClean="0"/>
              <a:t>teknologi  dan situasi yang baru, </a:t>
            </a:r>
            <a:r>
              <a:rPr lang="id-ID" dirty="0"/>
              <a:t>dan </a:t>
            </a:r>
            <a:r>
              <a:rPr lang="id-ID" dirty="0" smtClean="0"/>
              <a:t>berkolaborasi  dengan peserta didik</a:t>
            </a:r>
            <a:r>
              <a:rPr lang="id-ID" dirty="0"/>
              <a:t>, </a:t>
            </a:r>
            <a:r>
              <a:rPr lang="id-ID" dirty="0" smtClean="0"/>
              <a:t>teman    </a:t>
            </a:r>
          </a:p>
          <a:p>
            <a:r>
              <a:rPr lang="id-ID" dirty="0"/>
              <a:t> </a:t>
            </a:r>
            <a:r>
              <a:rPr lang="id-ID" dirty="0" smtClean="0"/>
              <a:t>    sejawat</a:t>
            </a:r>
            <a:r>
              <a:rPr lang="id-ID" dirty="0"/>
              <a:t>, </a:t>
            </a:r>
            <a:r>
              <a:rPr lang="id-ID" dirty="0" smtClean="0"/>
              <a:t>dan komunitas.  </a:t>
            </a:r>
          </a:p>
          <a:p>
            <a:r>
              <a:rPr lang="id-ID" dirty="0" smtClean="0"/>
              <a:t>  </a:t>
            </a:r>
            <a:endParaRPr lang="id-ID" dirty="0"/>
          </a:p>
          <a:p>
            <a:r>
              <a:rPr lang="id-ID" dirty="0"/>
              <a:t>5. Berpartisipasi </a:t>
            </a:r>
            <a:r>
              <a:rPr lang="id-ID" dirty="0" smtClean="0"/>
              <a:t> </a:t>
            </a:r>
            <a:r>
              <a:rPr lang="id-ID" dirty="0"/>
              <a:t>dalam </a:t>
            </a:r>
            <a:r>
              <a:rPr lang="id-ID" dirty="0" smtClean="0"/>
              <a:t> pengembangan </a:t>
            </a:r>
            <a:r>
              <a:rPr lang="id-ID" dirty="0"/>
              <a:t>dan </a:t>
            </a:r>
            <a:r>
              <a:rPr lang="id-ID" dirty="0" smtClean="0"/>
              <a:t>kepemimpinan professional  antara lain dengan berpartisipasi  dalam </a:t>
            </a:r>
          </a:p>
          <a:p>
            <a:r>
              <a:rPr lang="id-ID" dirty="0"/>
              <a:t> </a:t>
            </a:r>
            <a:r>
              <a:rPr lang="id-ID" dirty="0" smtClean="0"/>
              <a:t>    masyarakat lokal </a:t>
            </a:r>
            <a:r>
              <a:rPr lang="id-ID" dirty="0"/>
              <a:t>dan </a:t>
            </a:r>
            <a:r>
              <a:rPr lang="id-ID" dirty="0" smtClean="0"/>
              <a:t>global.    </a:t>
            </a:r>
            <a:endParaRPr lang="id-ID" dirty="0"/>
          </a:p>
          <a:p>
            <a:r>
              <a:rPr lang="id-ID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73159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5190" y="806116"/>
            <a:ext cx="630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/>
              <a:t>Karakteristik </a:t>
            </a:r>
            <a:r>
              <a:rPr lang="id-ID" sz="2800" b="1" dirty="0" smtClean="0"/>
              <a:t>PeMbelajaran </a:t>
            </a:r>
            <a:endParaRPr lang="id-ID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854241" y="1239253"/>
            <a:ext cx="10130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d-ID" dirty="0" smtClean="0"/>
              <a:t>Berpusat </a:t>
            </a:r>
            <a:r>
              <a:rPr lang="id-ID" dirty="0"/>
              <a:t>pada  </a:t>
            </a:r>
            <a:r>
              <a:rPr lang="id-ID" dirty="0" smtClean="0"/>
              <a:t>peserta  didik; guru </a:t>
            </a:r>
            <a:r>
              <a:rPr lang="id-ID" dirty="0"/>
              <a:t>harus </a:t>
            </a:r>
            <a:r>
              <a:rPr lang="id-ID" dirty="0" smtClean="0"/>
              <a:t>lebih banyak  </a:t>
            </a:r>
            <a:r>
              <a:rPr lang="id-ID" dirty="0"/>
              <a:t>mendengarkan </a:t>
            </a:r>
            <a:r>
              <a:rPr lang="id-ID" dirty="0" smtClean="0"/>
              <a:t>siswanya saling berinteraksi</a:t>
            </a:r>
            <a:r>
              <a:rPr lang="id-ID" dirty="0"/>
              <a:t>,   </a:t>
            </a:r>
            <a:r>
              <a:rPr lang="id-ID" dirty="0" smtClean="0"/>
              <a:t>berargumen</a:t>
            </a:r>
            <a:r>
              <a:rPr lang="id-ID" dirty="0"/>
              <a:t>, </a:t>
            </a:r>
            <a:r>
              <a:rPr lang="id-ID" dirty="0" smtClean="0"/>
              <a:t>berdebat</a:t>
            </a:r>
            <a:r>
              <a:rPr lang="id-ID" dirty="0"/>
              <a:t>, </a:t>
            </a:r>
            <a:r>
              <a:rPr lang="id-ID" dirty="0" smtClean="0"/>
              <a:t>dan </a:t>
            </a:r>
            <a:r>
              <a:rPr lang="id-ID" dirty="0"/>
              <a:t>berkolaborasi.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54241" y="1813394"/>
            <a:ext cx="110153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2. Mekanisme </a:t>
            </a:r>
            <a:r>
              <a:rPr lang="id-ID" dirty="0" smtClean="0"/>
              <a:t>pembelajaran harus  </a:t>
            </a:r>
            <a:r>
              <a:rPr lang="id-ID" dirty="0"/>
              <a:t>terdapat </a:t>
            </a:r>
            <a:r>
              <a:rPr lang="id-ID" dirty="0" smtClean="0"/>
              <a:t> </a:t>
            </a:r>
            <a:r>
              <a:rPr lang="id-ID" dirty="0"/>
              <a:t>interaksi </a:t>
            </a:r>
            <a:r>
              <a:rPr lang="id-ID" dirty="0" smtClean="0"/>
              <a:t> </a:t>
            </a:r>
            <a:r>
              <a:rPr lang="id-ID" dirty="0"/>
              <a:t>multi-­‐arah </a:t>
            </a:r>
            <a:r>
              <a:rPr lang="id-ID" dirty="0" smtClean="0"/>
              <a:t> </a:t>
            </a:r>
            <a:r>
              <a:rPr lang="id-ID" dirty="0"/>
              <a:t>yang </a:t>
            </a:r>
            <a:r>
              <a:rPr lang="id-ID" dirty="0" smtClean="0"/>
              <a:t> </a:t>
            </a:r>
            <a:r>
              <a:rPr lang="id-ID" dirty="0"/>
              <a:t>cukup </a:t>
            </a:r>
            <a:r>
              <a:rPr lang="id-ID" dirty="0" smtClean="0"/>
              <a:t>dalam berbagai </a:t>
            </a:r>
            <a:r>
              <a:rPr lang="id-ID" dirty="0"/>
              <a:t>bentuk </a:t>
            </a:r>
            <a:r>
              <a:rPr lang="id-ID" dirty="0" smtClean="0"/>
              <a:t>komunikasi    </a:t>
            </a:r>
          </a:p>
          <a:p>
            <a:r>
              <a:rPr lang="id-ID" dirty="0"/>
              <a:t> </a:t>
            </a:r>
            <a:r>
              <a:rPr lang="id-ID" dirty="0" smtClean="0"/>
              <a:t>   </a:t>
            </a:r>
            <a:r>
              <a:rPr lang="id-ID" dirty="0"/>
              <a:t>serta  </a:t>
            </a:r>
            <a:r>
              <a:rPr lang="id-ID" dirty="0" smtClean="0"/>
              <a:t>menggunakan  berbagai sumber  belajar yang kontekstual </a:t>
            </a:r>
            <a:r>
              <a:rPr lang="id-ID" dirty="0"/>
              <a:t>sesaui </a:t>
            </a:r>
            <a:r>
              <a:rPr lang="id-ID" dirty="0" smtClean="0"/>
              <a:t>dengan materi pembelajaran</a:t>
            </a:r>
            <a:r>
              <a:rPr lang="id-ID" dirty="0"/>
              <a:t>. </a:t>
            </a:r>
            <a:endParaRPr lang="id-ID" dirty="0" smtClean="0"/>
          </a:p>
          <a:p>
            <a:r>
              <a:rPr lang="id-ID" dirty="0" smtClean="0"/>
              <a:t>3</a:t>
            </a:r>
            <a:r>
              <a:rPr lang="id-ID" dirty="0"/>
              <a:t>. Peserta </a:t>
            </a:r>
            <a:r>
              <a:rPr lang="id-ID" dirty="0" smtClean="0"/>
              <a:t> </a:t>
            </a:r>
            <a:r>
              <a:rPr lang="id-ID" dirty="0"/>
              <a:t>didik </a:t>
            </a:r>
            <a:r>
              <a:rPr lang="id-ID" dirty="0" smtClean="0"/>
              <a:t>disarankan untuk  lebih  </a:t>
            </a:r>
            <a:r>
              <a:rPr lang="id-ID" dirty="0"/>
              <a:t>aktif </a:t>
            </a:r>
            <a:r>
              <a:rPr lang="id-ID" dirty="0" smtClean="0"/>
              <a:t>dengan  </a:t>
            </a:r>
            <a:r>
              <a:rPr lang="id-ID" dirty="0"/>
              <a:t>cara </a:t>
            </a:r>
            <a:r>
              <a:rPr lang="id-ID" dirty="0" smtClean="0"/>
              <a:t>memberikan berbagai pertanyaan  dan melakukan    </a:t>
            </a:r>
          </a:p>
          <a:p>
            <a:r>
              <a:rPr lang="id-ID" dirty="0"/>
              <a:t> </a:t>
            </a:r>
            <a:r>
              <a:rPr lang="id-ID" dirty="0" smtClean="0"/>
              <a:t>   penyelidikan,serta menuangkan ide-</a:t>
            </a:r>
            <a:r>
              <a:rPr lang="id-ID" dirty="0"/>
              <a:t>­‐ide, </a:t>
            </a:r>
            <a:r>
              <a:rPr lang="id-ID" dirty="0" smtClean="0"/>
              <a:t>baik </a:t>
            </a:r>
            <a:r>
              <a:rPr lang="id-ID" dirty="0"/>
              <a:t>lisan</a:t>
            </a:r>
            <a:r>
              <a:rPr lang="id-ID" dirty="0" smtClean="0"/>
              <a:t>, </a:t>
            </a:r>
            <a:r>
              <a:rPr lang="id-ID" dirty="0"/>
              <a:t>tulisan, </a:t>
            </a:r>
            <a:r>
              <a:rPr lang="id-ID" dirty="0" smtClean="0"/>
              <a:t>dan </a:t>
            </a:r>
            <a:r>
              <a:rPr lang="id-ID" dirty="0"/>
              <a:t>perbuatan.        </a:t>
            </a:r>
          </a:p>
          <a:p>
            <a:r>
              <a:rPr lang="id-ID" dirty="0"/>
              <a:t>4. Kegiatan </a:t>
            </a:r>
            <a:r>
              <a:rPr lang="id-ID" dirty="0" smtClean="0"/>
              <a:t>pembelajaran yang </a:t>
            </a:r>
            <a:r>
              <a:rPr lang="id-ID" dirty="0"/>
              <a:t>dikembangkan </a:t>
            </a:r>
            <a:r>
              <a:rPr lang="id-ID" dirty="0" smtClean="0"/>
              <a:t>harus dapat memfasilitasi peserta didik </a:t>
            </a:r>
            <a:r>
              <a:rPr lang="id-ID" dirty="0"/>
              <a:t>untuk </a:t>
            </a:r>
            <a:r>
              <a:rPr lang="id-ID" dirty="0" smtClean="0"/>
              <a:t>dapat </a:t>
            </a:r>
            <a:r>
              <a:rPr lang="id-ID" dirty="0"/>
              <a:t>bekerjasama    antar    </a:t>
            </a:r>
            <a:endParaRPr lang="id-ID" dirty="0" smtClean="0"/>
          </a:p>
          <a:p>
            <a:r>
              <a:rPr lang="id-ID" dirty="0"/>
              <a:t> </a:t>
            </a:r>
            <a:r>
              <a:rPr lang="id-ID" dirty="0" smtClean="0"/>
              <a:t>   sesamanya    </a:t>
            </a:r>
            <a:r>
              <a:rPr lang="id-ID" dirty="0"/>
              <a:t>(kolaboratif    dan    kooperatif).    </a:t>
            </a:r>
          </a:p>
          <a:p>
            <a:r>
              <a:rPr lang="id-ID" dirty="0"/>
              <a:t>5. </a:t>
            </a:r>
            <a:r>
              <a:rPr lang="id-ID" dirty="0" smtClean="0"/>
              <a:t>Semua </a:t>
            </a:r>
            <a:r>
              <a:rPr lang="id-ID" dirty="0"/>
              <a:t>kompetensi </a:t>
            </a:r>
            <a:r>
              <a:rPr lang="id-ID" dirty="0" smtClean="0"/>
              <a:t>harus dibelajarkan secara terintegrasi  </a:t>
            </a:r>
            <a:r>
              <a:rPr lang="id-ID" dirty="0"/>
              <a:t>dalam </a:t>
            </a:r>
            <a:r>
              <a:rPr lang="id-ID" dirty="0" smtClean="0"/>
              <a:t>suatu mata pelajaran,sehingga peserta didik     </a:t>
            </a:r>
          </a:p>
          <a:p>
            <a:r>
              <a:rPr lang="id-ID" dirty="0"/>
              <a:t> </a:t>
            </a:r>
            <a:r>
              <a:rPr lang="id-ID" dirty="0" smtClean="0"/>
              <a:t>    memiliki  kompetensi yang </a:t>
            </a:r>
            <a:r>
              <a:rPr lang="id-ID" dirty="0"/>
              <a:t>utuh.        </a:t>
            </a:r>
          </a:p>
          <a:p>
            <a:r>
              <a:rPr lang="id-ID" dirty="0"/>
              <a:t>6. </a:t>
            </a:r>
            <a:r>
              <a:rPr lang="id-ID" dirty="0" smtClean="0"/>
              <a:t>Pembelajaran harus memperhatikan karakteristik tiap individu dengan keuinikannya masing-</a:t>
            </a:r>
            <a:r>
              <a:rPr lang="id-ID" dirty="0"/>
              <a:t>­‐</a:t>
            </a:r>
            <a:r>
              <a:rPr lang="id-ID" dirty="0" smtClean="0"/>
              <a:t>masing,sehingga dalam     </a:t>
            </a:r>
          </a:p>
          <a:p>
            <a:r>
              <a:rPr lang="id-ID" dirty="0"/>
              <a:t> </a:t>
            </a:r>
            <a:r>
              <a:rPr lang="id-ID" dirty="0" smtClean="0"/>
              <a:t>   perencana pembelajaran harus sudah diprogramkan pelayanan  </a:t>
            </a:r>
            <a:r>
              <a:rPr lang="id-ID" dirty="0"/>
              <a:t>untuk </a:t>
            </a:r>
            <a:r>
              <a:rPr lang="id-ID" dirty="0" smtClean="0"/>
              <a:t>peserta didik </a:t>
            </a:r>
            <a:r>
              <a:rPr lang="id-ID" dirty="0"/>
              <a:t>dengan </a:t>
            </a:r>
            <a:r>
              <a:rPr lang="id-ID" dirty="0" smtClean="0"/>
              <a:t> </a:t>
            </a:r>
            <a:r>
              <a:rPr lang="id-ID" dirty="0"/>
              <a:t>karakteristik    </a:t>
            </a:r>
            <a:r>
              <a:rPr lang="id-ID" dirty="0" smtClean="0"/>
              <a:t>masing-­</a:t>
            </a:r>
          </a:p>
          <a:p>
            <a:r>
              <a:rPr lang="id-ID" dirty="0"/>
              <a:t> </a:t>
            </a:r>
            <a:r>
              <a:rPr lang="id-ID" dirty="0" smtClean="0"/>
              <a:t>   ‐</a:t>
            </a:r>
            <a:r>
              <a:rPr lang="id-ID" dirty="0"/>
              <a:t>masing    (normal,    remedial,    dan    pengayaan).        </a:t>
            </a:r>
          </a:p>
          <a:p>
            <a:r>
              <a:rPr lang="id-ID" dirty="0"/>
              <a:t>7. Guru </a:t>
            </a:r>
            <a:r>
              <a:rPr lang="id-ID" dirty="0" smtClean="0"/>
              <a:t>harus  dapat  memotivasi </a:t>
            </a:r>
            <a:r>
              <a:rPr lang="id-ID" dirty="0"/>
              <a:t>peserta </a:t>
            </a:r>
            <a:r>
              <a:rPr lang="id-ID" dirty="0" smtClean="0"/>
              <a:t>didik untuk memahami interkoneksi antar konsep</a:t>
            </a:r>
            <a:r>
              <a:rPr lang="id-ID" dirty="0"/>
              <a:t>, </a:t>
            </a:r>
            <a:r>
              <a:rPr lang="id-ID" dirty="0" smtClean="0"/>
              <a:t>baik dalam mata pelajarannya     </a:t>
            </a:r>
          </a:p>
          <a:p>
            <a:r>
              <a:rPr lang="id-ID" dirty="0"/>
              <a:t> </a:t>
            </a:r>
            <a:r>
              <a:rPr lang="id-ID" dirty="0" smtClean="0"/>
              <a:t>   dan antar mata pelajaran,serta  aplikasinya    </a:t>
            </a:r>
            <a:r>
              <a:rPr lang="id-ID" dirty="0"/>
              <a:t>dalam    dunia    nyata.        </a:t>
            </a:r>
          </a:p>
          <a:p>
            <a:r>
              <a:rPr lang="id-ID" dirty="0"/>
              <a:t>8. P</a:t>
            </a:r>
            <a:r>
              <a:rPr lang="id-ID" dirty="0" smtClean="0"/>
              <a:t>embelajaran yang  </a:t>
            </a:r>
            <a:r>
              <a:rPr lang="id-ID" dirty="0"/>
              <a:t>dikembangkan  </a:t>
            </a:r>
            <a:r>
              <a:rPr lang="id-ID" dirty="0" smtClean="0"/>
              <a:t>harus  </a:t>
            </a:r>
            <a:r>
              <a:rPr lang="id-ID" dirty="0"/>
              <a:t>dapat </a:t>
            </a:r>
            <a:r>
              <a:rPr lang="id-ID" dirty="0" smtClean="0"/>
              <a:t> mendorong  </a:t>
            </a:r>
            <a:r>
              <a:rPr lang="id-ID" dirty="0"/>
              <a:t>peserta  </a:t>
            </a:r>
            <a:r>
              <a:rPr lang="id-ID" dirty="0" smtClean="0"/>
              <a:t>didik  </a:t>
            </a:r>
            <a:r>
              <a:rPr lang="id-ID" dirty="0"/>
              <a:t>untuk </a:t>
            </a:r>
            <a:r>
              <a:rPr lang="id-ID" dirty="0" smtClean="0"/>
              <a:t>mengembangkan </a:t>
            </a:r>
            <a:r>
              <a:rPr lang="id-ID" dirty="0"/>
              <a:t>kemampuan     </a:t>
            </a:r>
            <a:endParaRPr lang="id-ID" dirty="0" smtClean="0"/>
          </a:p>
          <a:p>
            <a:r>
              <a:rPr lang="id-ID" dirty="0"/>
              <a:t> </a:t>
            </a:r>
            <a:r>
              <a:rPr lang="id-ID" dirty="0" smtClean="0"/>
              <a:t>   berpikir lebih </a:t>
            </a:r>
            <a:r>
              <a:rPr lang="id-ID" dirty="0"/>
              <a:t>tinggi  </a:t>
            </a:r>
            <a:r>
              <a:rPr lang="id-ID" dirty="0" smtClean="0"/>
              <a:t>(Higher </a:t>
            </a:r>
            <a:r>
              <a:rPr lang="id-ID" dirty="0"/>
              <a:t>Order </a:t>
            </a:r>
            <a:r>
              <a:rPr lang="id-ID" dirty="0" smtClean="0"/>
              <a:t>Thinking Skills    </a:t>
            </a:r>
            <a:r>
              <a:rPr lang="id-ID" dirty="0"/>
              <a:t>=    HOTS).    </a:t>
            </a:r>
          </a:p>
          <a:p>
            <a:r>
              <a:rPr lang="id-ID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9237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Latar belakang</a:t>
            </a:r>
            <a:endParaRPr lang="id-ID" b="1" dirty="0"/>
          </a:p>
        </p:txBody>
      </p:sp>
      <p:sp>
        <p:nvSpPr>
          <p:cNvPr id="3" name="Rectangle 2"/>
          <p:cNvSpPr/>
          <p:nvPr/>
        </p:nvSpPr>
        <p:spPr>
          <a:xfrm>
            <a:off x="1295402" y="2693369"/>
            <a:ext cx="96011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1)  </a:t>
            </a:r>
            <a:r>
              <a:rPr lang="id-ID" sz="3600" b="1" dirty="0" smtClean="0"/>
              <a:t>pemerataan    </a:t>
            </a:r>
            <a:r>
              <a:rPr lang="id-ID" sz="3600" b="1" dirty="0"/>
              <a:t>dan    keseteraan    pendidikan,    </a:t>
            </a:r>
          </a:p>
          <a:p>
            <a:pPr marL="342900" indent="-342900">
              <a:buAutoNum type="arabicParenR" startAt="2"/>
            </a:pPr>
            <a:r>
              <a:rPr lang="id-ID" sz="3600" b="1" dirty="0" smtClean="0"/>
              <a:t> mutu     </a:t>
            </a:r>
            <a:r>
              <a:rPr lang="id-ID" sz="3600" b="1" dirty="0"/>
              <a:t>dan     relevansi     berkelanjutan</a:t>
            </a:r>
            <a:r>
              <a:rPr lang="id-ID" sz="3600" b="1"/>
              <a:t>,     </a:t>
            </a:r>
            <a:r>
              <a:rPr lang="id-ID" sz="3600" b="1" smtClean="0"/>
              <a:t> </a:t>
            </a:r>
            <a:endParaRPr lang="id-ID" sz="3600" b="1" dirty="0" smtClean="0"/>
          </a:p>
          <a:p>
            <a:pPr marL="342900" indent="-342900">
              <a:buAutoNum type="arabicParenR" startAt="2"/>
            </a:pPr>
            <a:r>
              <a:rPr lang="id-ID" sz="3600" b="1" dirty="0" smtClean="0"/>
              <a:t> birokrasi</a:t>
            </a:r>
            <a:r>
              <a:rPr lang="id-ID" sz="3600" b="1" dirty="0"/>
              <a:t>,     tata     kelola     dan    </a:t>
            </a:r>
            <a:r>
              <a:rPr lang="id-ID" sz="3600" b="1" dirty="0" smtClean="0"/>
              <a:t>akuntabilitas</a:t>
            </a:r>
            <a:r>
              <a:rPr lang="id-ID" sz="3600" b="1" dirty="0"/>
              <a:t>.  </a:t>
            </a:r>
            <a:r>
              <a:rPr lang="id-ID" sz="36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8481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957" y="794084"/>
            <a:ext cx="1047950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id-ID" sz="4000" dirty="0" smtClean="0"/>
              <a:t>Menentukan    </a:t>
            </a:r>
            <a:r>
              <a:rPr lang="id-ID" sz="4000" dirty="0"/>
              <a:t>jenis    kecakapan    yang    akan    dikembangakan    sesuai    dengan    Kompetensi    </a:t>
            </a:r>
            <a:r>
              <a:rPr lang="id-ID" sz="4000" dirty="0" smtClean="0"/>
              <a:t>Dasar     </a:t>
            </a:r>
          </a:p>
          <a:p>
            <a:r>
              <a:rPr lang="id-ID" sz="4000" dirty="0"/>
              <a:t> </a:t>
            </a:r>
            <a:r>
              <a:rPr lang="id-ID" sz="4000" dirty="0" smtClean="0"/>
              <a:t>     (</a:t>
            </a:r>
            <a:r>
              <a:rPr lang="id-ID" sz="4000" dirty="0"/>
              <a:t>mungkin     focus,     tidak     pada     keempat-</a:t>
            </a:r>
            <a:r>
              <a:rPr lang="id-ID" sz="4000" dirty="0" smtClean="0"/>
              <a:t>­‐      </a:t>
            </a:r>
          </a:p>
          <a:p>
            <a:r>
              <a:rPr lang="id-ID" sz="4000"/>
              <a:t> </a:t>
            </a:r>
            <a:r>
              <a:rPr lang="id-ID" sz="4000" smtClean="0"/>
              <a:t>     empatnya</a:t>
            </a:r>
            <a:r>
              <a:rPr lang="id-ID" sz="4000" dirty="0"/>
              <a:t>,     misalnya     berpikir     kritis     dan    </a:t>
            </a:r>
          </a:p>
          <a:p>
            <a:r>
              <a:rPr lang="id-ID" sz="4000" dirty="0"/>
              <a:t> </a:t>
            </a:r>
            <a:r>
              <a:rPr lang="id-ID" sz="4000" dirty="0" smtClean="0"/>
              <a:t>      problem    </a:t>
            </a:r>
            <a:r>
              <a:rPr lang="id-ID" sz="4000" dirty="0"/>
              <a:t>solving,    atau    kolaborasi).    </a:t>
            </a:r>
          </a:p>
          <a:p>
            <a:endParaRPr lang="id-ID" sz="4000" dirty="0" smtClean="0"/>
          </a:p>
          <a:p>
            <a:r>
              <a:rPr lang="id-ID" dirty="0" smtClean="0">
                <a:solidFill>
                  <a:srgbClr val="FF0000"/>
                </a:solidFill>
              </a:rPr>
              <a:t>    </a:t>
            </a:r>
            <a:endParaRPr lang="id-ID" dirty="0">
              <a:solidFill>
                <a:srgbClr val="FF0000"/>
              </a:solidFill>
            </a:endParaRPr>
          </a:p>
          <a:p>
            <a:r>
              <a:rPr lang="id-ID" dirty="0">
                <a:solidFill>
                  <a:srgbClr val="FF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7382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2157" y="644967"/>
            <a:ext cx="10692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Merumuskan    tujuan    pembelajaran    agar    cukup    jelas    dalam    menunjukkan    kecakapan    </a:t>
            </a:r>
          </a:p>
          <a:p>
            <a:r>
              <a:rPr lang="id-ID" dirty="0"/>
              <a:t>yang    harus    dimiliki    peserta    didik.    </a:t>
            </a:r>
          </a:p>
          <a:p>
            <a:r>
              <a:rPr lang="id-ID" dirty="0"/>
              <a:t>Contoh    Tujuan    Pembelajaran    dalam    mata    pelajaran    Matematika</a:t>
            </a:r>
          </a:p>
        </p:txBody>
      </p:sp>
      <p:sp>
        <p:nvSpPr>
          <p:cNvPr id="4" name="Rectangle 3"/>
          <p:cNvSpPr/>
          <p:nvPr/>
        </p:nvSpPr>
        <p:spPr>
          <a:xfrm>
            <a:off x="966535" y="1756611"/>
            <a:ext cx="104394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Melalui pendekatan saintifik dengan menggunakan metode mind mapping peserta</a:t>
            </a:r>
          </a:p>
          <a:p>
            <a:r>
              <a:rPr lang="id-ID" dirty="0"/>
              <a:t>didik dapat mengintepretasi persamaan dan pertidaksamaan nilai mutlak dari</a:t>
            </a:r>
          </a:p>
          <a:p>
            <a:r>
              <a:rPr lang="id-ID" dirty="0"/>
              <a:t>bentuk linear satu variabel dengan persamaan dan pertidaksamaan linear Aljabar,</a:t>
            </a:r>
          </a:p>
          <a:p>
            <a:r>
              <a:rPr lang="id-ID" dirty="0"/>
              <a:t>dan dapat menyelesaikan masalah yang berkaitan, dengan rasa ingin tahu,</a:t>
            </a:r>
          </a:p>
          <a:p>
            <a:r>
              <a:rPr lang="id-ID" dirty="0"/>
              <a:t>pantang menyerah, serta dapat bekerjasama.</a:t>
            </a:r>
          </a:p>
          <a:p>
            <a:r>
              <a:rPr lang="id-ID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9432" y="3609474"/>
            <a:ext cx="89755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Tujuan     pembelajaran     di     atas     mengisayaratkan     bahwa     ada     beberapa     karakter    </a:t>
            </a:r>
          </a:p>
          <a:p>
            <a:r>
              <a:rPr lang="id-ID" dirty="0"/>
              <a:t>kecakapan     yang     akan     dikembangkan     guru     dalam     pembelajaran,     yaitu     berpikir    </a:t>
            </a:r>
          </a:p>
          <a:p>
            <a:r>
              <a:rPr lang="id-ID" dirty="0"/>
              <a:t>kritis,          kreatifitas,     dan     kolaborasi.     Selain     itu,     tujuan     pembelajaran     ini     juga    </a:t>
            </a:r>
          </a:p>
          <a:p>
            <a:r>
              <a:rPr lang="id-ID" dirty="0"/>
              <a:t>bertujuan    untuk    menguatkan    pilar    pendidikan    yang    berkaitan    dengan    belajar    hidup    </a:t>
            </a:r>
          </a:p>
          <a:p>
            <a:r>
              <a:rPr lang="id-ID" dirty="0"/>
              <a:t>bersaMa,     dan     peningkatan     akhlak     Mulia     yaitu     saling     menghargai     dan        </a:t>
            </a:r>
          </a:p>
          <a:p>
            <a:r>
              <a:rPr lang="id-ID" dirty="0"/>
              <a:t>menghormati    antar    sesama.    </a:t>
            </a:r>
          </a:p>
        </p:txBody>
      </p:sp>
    </p:spTree>
    <p:extLst>
      <p:ext uri="{BB962C8B-B14F-4D97-AF65-F5344CB8AC3E}">
        <p14:creationId xmlns:p14="http://schemas.microsoft.com/office/powerpoint/2010/main" val="1386271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957" y="1277903"/>
            <a:ext cx="10611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Mengembangkan     IPK     agar     dapat     mencapai     KD     (Lihat     Naskah     Pengembangan     RPP)    </a:t>
            </a:r>
          </a:p>
          <a:p>
            <a:r>
              <a:rPr lang="id-ID" dirty="0"/>
              <a:t>dan     dapat     mengembangkan     karakter     kecakapan     berpikir     kritis     dan     pemecahan    </a:t>
            </a:r>
          </a:p>
          <a:p>
            <a:r>
              <a:rPr lang="id-ID" dirty="0"/>
              <a:t>masalah        </a:t>
            </a:r>
          </a:p>
          <a:p>
            <a:r>
              <a:rPr lang="id-ID" dirty="0"/>
              <a:t>Contoh    IPK    dalam    mata    pelajaran    Matematika.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6768" y="3032678"/>
            <a:ext cx="9709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Mengembangkan     IPK     agar     dapat     mencapai     KD     (Lihat     Naskah     Pengembangan     RPP)    </a:t>
            </a:r>
          </a:p>
          <a:p>
            <a:r>
              <a:rPr lang="id-ID" dirty="0"/>
              <a:t>dan     dapat     mengembangkan     karakter     kecakapan     berpikir     kritis     dan     pemecahan    </a:t>
            </a:r>
          </a:p>
          <a:p>
            <a:r>
              <a:rPr lang="id-ID" dirty="0"/>
              <a:t>masalah        </a:t>
            </a:r>
          </a:p>
          <a:p>
            <a:r>
              <a:rPr lang="id-ID" dirty="0"/>
              <a:t>Contoh    IPK    dalam    mata    pelajaran    Matematika.    </a:t>
            </a:r>
          </a:p>
        </p:txBody>
      </p:sp>
    </p:spTree>
    <p:extLst>
      <p:ext uri="{BB962C8B-B14F-4D97-AF65-F5344CB8AC3E}">
        <p14:creationId xmlns:p14="http://schemas.microsoft.com/office/powerpoint/2010/main" val="1147009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6273" y="589548"/>
            <a:ext cx="106479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Mengembangkan    materi    pembelajaran    yang    relevan.    </a:t>
            </a:r>
          </a:p>
          <a:p>
            <a:r>
              <a:rPr lang="id-ID" dirty="0"/>
              <a:t>Materi     dikembangkan     sesuai     dengan     karakteristik     KD     yang     mencakup     materi     yang    </a:t>
            </a:r>
          </a:p>
          <a:p>
            <a:r>
              <a:rPr lang="id-ID" dirty="0"/>
              <a:t>bersifat     factual,     konseptual,     procedural,     dan     metakognitif          (lihat     Naskah    </a:t>
            </a:r>
          </a:p>
          <a:p>
            <a:r>
              <a:rPr lang="id-ID" dirty="0"/>
              <a:t>Pengembangan     RPP).Materi-­‐materi     tersebut     dipilih     dan     dipilah     agar     dapat    </a:t>
            </a:r>
          </a:p>
          <a:p>
            <a:r>
              <a:rPr lang="id-ID" dirty="0"/>
              <a:t>memenuhi     mengembangkan     karakter     kecakapan     yang     telah     dirumuskan     sesuai    </a:t>
            </a:r>
          </a:p>
          <a:p>
            <a:r>
              <a:rPr lang="id-ID" dirty="0"/>
              <a:t>tuntutan    KD.    </a:t>
            </a:r>
          </a:p>
          <a:p>
            <a:r>
              <a:rPr lang="id-ID" dirty="0"/>
              <a:t>Contoh    materi    pembelajaran    dalam    mata    pelajaran    Matematika.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709864" y="2839454"/>
            <a:ext cx="1033512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Persamaan     dan     Pertidaksamaan     Nilai     Mutlak     dari     Bentuk     Linear     Satu    </a:t>
            </a:r>
          </a:p>
          <a:p>
            <a:r>
              <a:rPr lang="id-ID" dirty="0"/>
              <a:t>     Variabel    dengan    Persamaan    dan    Pertidaksamaan    Linear    Aljabar    Lainnya.   </a:t>
            </a:r>
            <a:endParaRPr lang="id-ID" dirty="0" smtClean="0"/>
          </a:p>
          <a:p>
            <a:r>
              <a:rPr lang="id-ID" dirty="0"/>
              <a:t>Konsep    Nilai    Mutlak    </a:t>
            </a:r>
          </a:p>
          <a:p>
            <a:r>
              <a:rPr lang="id-ID" dirty="0"/>
              <a:t>  Persamaan     dan     Pertidaksamaan     Nilai     Mutlak     Bentuk     Linear     Satu    </a:t>
            </a:r>
          </a:p>
          <a:p>
            <a:r>
              <a:rPr lang="id-ID" dirty="0"/>
              <a:t>Variabel    </a:t>
            </a:r>
          </a:p>
          <a:p>
            <a:r>
              <a:rPr lang="id-ID" dirty="0"/>
              <a:t>  Persamaan     dan     Pertidaksamaan     Nilai     Mutlak     dari     Bentuk     Linear     Satu    </a:t>
            </a:r>
          </a:p>
          <a:p>
            <a:r>
              <a:rPr lang="id-ID" dirty="0"/>
              <a:t>Variabel     dengan     Persamaan     dan     Pertidaksamaan     Linear     Aljabar    </a:t>
            </a:r>
          </a:p>
          <a:p>
            <a:r>
              <a:rPr lang="id-ID" dirty="0"/>
              <a:t>Lainnya.    </a:t>
            </a:r>
          </a:p>
          <a:p>
            <a:r>
              <a:rPr lang="id-ID" dirty="0"/>
              <a:t> </a:t>
            </a:r>
          </a:p>
          <a:p>
            <a:r>
              <a:rPr lang="id-ID" dirty="0" smtClean="0"/>
              <a:t> </a:t>
            </a:r>
            <a:endParaRPr lang="id-ID" dirty="0"/>
          </a:p>
          <a:p>
            <a:r>
              <a:rPr lang="id-ID" dirty="0"/>
              <a:t> </a:t>
            </a:r>
          </a:p>
          <a:p>
            <a:r>
              <a:rPr lang="id-ID" dirty="0"/>
              <a:t>    </a:t>
            </a:r>
          </a:p>
          <a:p>
            <a:r>
              <a:rPr lang="id-ID" dirty="0"/>
              <a:t>    </a:t>
            </a:r>
          </a:p>
          <a:p>
            <a:r>
              <a:rPr lang="id-ID" dirty="0"/>
              <a:t>    </a:t>
            </a:r>
          </a:p>
          <a:p>
            <a:r>
              <a:rPr lang="id-ID" dirty="0"/>
              <a:t>    </a:t>
            </a:r>
          </a:p>
          <a:p>
            <a:r>
              <a:rPr lang="id-ID" dirty="0"/>
              <a:t>    </a:t>
            </a:r>
          </a:p>
          <a:p>
            <a:r>
              <a:rPr lang="id-ID" dirty="0"/>
              <a:t>    </a:t>
            </a:r>
          </a:p>
          <a:p>
            <a:r>
              <a:rPr lang="id-ID" dirty="0"/>
              <a:t>    </a:t>
            </a:r>
          </a:p>
          <a:p>
            <a:r>
              <a:rPr lang="id-ID" dirty="0"/>
              <a:t>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    </a:t>
            </a:r>
          </a:p>
          <a:p>
            <a:r>
              <a:rPr lang="id-ID" dirty="0"/>
              <a:t> </a:t>
            </a:r>
          </a:p>
          <a:p>
            <a:r>
              <a:rPr lang="id-ID" dirty="0" smtClean="0"/>
              <a:t>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9060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021" y="818147"/>
            <a:ext cx="1074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Mengembangkan     kegiatan     pembelajaran     yang     akan     dilaksanakan     sesuai     dengan    </a:t>
            </a:r>
          </a:p>
          <a:p>
            <a:r>
              <a:rPr lang="id-ID" dirty="0"/>
              <a:t>hasil    analisis    .    </a:t>
            </a:r>
          </a:p>
          <a:p>
            <a:r>
              <a:rPr lang="id-ID" dirty="0"/>
              <a:t>    </a:t>
            </a:r>
          </a:p>
          <a:p>
            <a:r>
              <a:rPr lang="id-ID" dirty="0"/>
              <a:t>1. Kegiatan    pembelajaran    yang    sesuai    dengan    pengembangan    berpikir    kritis    dan    </a:t>
            </a:r>
          </a:p>
          <a:p>
            <a:r>
              <a:rPr lang="id-ID" dirty="0"/>
              <a:t>pemecahan    masalah    (critical    thinking    and    problem    solving    skills).    </a:t>
            </a:r>
          </a:p>
          <a:p>
            <a:r>
              <a:rPr lang="id-ID" dirty="0"/>
              <a:t>Contohkegiatan    dalam    mata    pelajaran    Matematika.    </a:t>
            </a:r>
          </a:p>
          <a:p>
            <a:r>
              <a:rPr lang="id-ID" dirty="0"/>
              <a:t>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0832" y="2634916"/>
            <a:ext cx="93124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Mengamati     permasalahan     yang     disajikan     berkaitan    </a:t>
            </a:r>
          </a:p>
          <a:p>
            <a:r>
              <a:rPr lang="id-ID" dirty="0"/>
              <a:t>dengan     konsep     nilai     mutlak     dan     penyelesaian    </a:t>
            </a:r>
          </a:p>
          <a:p>
            <a:r>
              <a:rPr lang="id-ID" dirty="0"/>
              <a:t>persamaan     maupun     pertidaksamaan     nilai     mutlak    </a:t>
            </a:r>
          </a:p>
          <a:p>
            <a:r>
              <a:rPr lang="id-ID" dirty="0"/>
              <a:t>bentuk    linear    satu    variabel.    </a:t>
            </a:r>
          </a:p>
          <a:p>
            <a:r>
              <a:rPr lang="id-ID" dirty="0"/>
              <a:t>    </a:t>
            </a:r>
          </a:p>
          <a:p>
            <a:r>
              <a:rPr lang="id-ID" dirty="0"/>
              <a:t>Contoh    bahan    pengamatan:    </a:t>
            </a:r>
          </a:p>
          <a:p>
            <a:r>
              <a:rPr lang="id-ID" dirty="0"/>
              <a:t>Kegiatan     pramuka     merupakan     salah     satu     kegiatan     ekstrakurikuler     yang    </a:t>
            </a:r>
          </a:p>
          <a:p>
            <a:r>
              <a:rPr lang="id-ID" dirty="0"/>
              <a:t>diadakan     di     sekolah.Suatu     pasukan     pramuka     sedang     belajar     baris    </a:t>
            </a:r>
          </a:p>
          <a:p>
            <a:r>
              <a:rPr lang="id-ID" dirty="0"/>
              <a:t>berbaris     di     lapangan     sekolah     pada     hari     Sabtu.     Sebuah     perintah     dari    </a:t>
            </a:r>
          </a:p>
          <a:p>
            <a:r>
              <a:rPr lang="id-ID" dirty="0"/>
              <a:t>pimpinan     regu,     yaitu     “Maju     4     langkah,     jalan!”,     hal     ini     berarti     jarak    </a:t>
            </a:r>
          </a:p>
          <a:p>
            <a:r>
              <a:rPr lang="id-ID" dirty="0"/>
              <a:t>pergerakan     barisan     adalah     4     langkah     kedepan.     Jika     perintah     pimpinan    </a:t>
            </a:r>
          </a:p>
          <a:p>
            <a:r>
              <a:rPr lang="id-ID" dirty="0"/>
              <a:t>pasukan    adalah    “Mundur    3    langkah,    jalan!”,    hal    ini    berarti    bahwa    pasukan    </a:t>
            </a:r>
          </a:p>
          <a:p>
            <a:r>
              <a:rPr lang="id-ID" dirty="0"/>
              <a:t>akan    bergerak    ke    belakang    sejauh    3    langkah.    Demikian    seterusnya.    </a:t>
            </a:r>
          </a:p>
          <a:p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0365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3158" y="1117970"/>
            <a:ext cx="10238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Kegiatan     pembelajaran     yang     sesuai     dengan     pengembangan     Komunikasi    </a:t>
            </a:r>
          </a:p>
          <a:p>
            <a:r>
              <a:rPr lang="id-ID" dirty="0"/>
              <a:t>(Communication    skills)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1621" y="1949116"/>
            <a:ext cx="9156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 </a:t>
            </a:r>
          </a:p>
          <a:p>
            <a:r>
              <a:rPr lang="id-ID" dirty="0"/>
              <a:t>  Diskusi    untuk    mengolah    informasi    yang    diperoleh    </a:t>
            </a:r>
          </a:p>
          <a:p>
            <a:r>
              <a:rPr lang="id-ID" dirty="0"/>
              <a:t>  Mengemukakan    pendapat/sanggahan,    serta    memberikan    masukkan    </a:t>
            </a:r>
          </a:p>
          <a:p>
            <a:r>
              <a:rPr lang="id-ID" dirty="0"/>
              <a:t>kepada    pendapat    orang    lain    (guru    atau    temannya)    </a:t>
            </a:r>
          </a:p>
          <a:p>
            <a:r>
              <a:rPr lang="id-ID" dirty="0"/>
              <a:t>  Melaporkan    hasil    diskusi    melalui    tulisan    dan/atau    lisan    atau    penyajian</a:t>
            </a:r>
          </a:p>
        </p:txBody>
      </p:sp>
      <p:pic>
        <p:nvPicPr>
          <p:cNvPr id="11266" name="imagerId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78" y="3838073"/>
            <a:ext cx="3104147" cy="190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64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1283" y="1058779"/>
            <a:ext cx="952901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Melalui     kegiatan     pembelajaran     ini     juga     peserta     didik     dapat     mengembangkan    </a:t>
            </a:r>
            <a:r>
              <a:rPr lang="id-ID" sz="2400" dirty="0" smtClean="0"/>
              <a:t>kecakapan     </a:t>
            </a:r>
            <a:r>
              <a:rPr lang="id-ID" sz="2400" dirty="0"/>
              <a:t>kepeMiMpinan     (leadership)dengan     mengatur     jalannya     diskusi,    </a:t>
            </a:r>
            <a:r>
              <a:rPr lang="id-ID" sz="2400" dirty="0" smtClean="0"/>
              <a:t>sehingga     </a:t>
            </a:r>
            <a:r>
              <a:rPr lang="id-ID" sz="2400" dirty="0"/>
              <a:t>diskusi     tetap     focus     dan     dapat     memperoleh     suatu     simpulan     yang    </a:t>
            </a:r>
            <a:r>
              <a:rPr lang="id-ID" sz="2400" dirty="0" smtClean="0"/>
              <a:t>bermakna</a:t>
            </a:r>
            <a:r>
              <a:rPr lang="id-ID" sz="2400" dirty="0"/>
              <a:t>.     Untuk     selanjutnya     peserta     didik     juga     dapat     menerapkan    </a:t>
            </a:r>
            <a:r>
              <a:rPr lang="id-ID" sz="2400" dirty="0" smtClean="0"/>
              <a:t>pengetahuannya    </a:t>
            </a:r>
            <a:r>
              <a:rPr lang="id-ID" sz="2400" dirty="0"/>
              <a:t>dalam    bentuk    suatu    karya    (tulis,    lisan,    atau    perbuatan)    yang    </a:t>
            </a:r>
            <a:r>
              <a:rPr lang="id-ID" sz="2400" dirty="0" smtClean="0"/>
              <a:t>berkaitan    </a:t>
            </a:r>
            <a:r>
              <a:rPr lang="id-ID" sz="2400" dirty="0"/>
              <a:t>dengan    cara    belajar    untuk    Mengerjakan    (learning    to    do)    </a:t>
            </a:r>
          </a:p>
          <a:p>
            <a:r>
              <a:rPr lang="id-ID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9290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4557" y="709864"/>
            <a:ext cx="10611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Kegiatan     pembelajaran     yang     dapat     mengembangkan     kreatifitas     dan     inovasi    </a:t>
            </a:r>
          </a:p>
          <a:p>
            <a:r>
              <a:rPr lang="id-ID" dirty="0"/>
              <a:t>(Creativity    and    Innovation    skills).    </a:t>
            </a:r>
          </a:p>
          <a:p>
            <a:r>
              <a:rPr lang="id-ID" dirty="0"/>
              <a:t>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6453" y="1633193"/>
            <a:ext cx="942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Berdiskusi    untuk    mengolah    informasi    yang    diperoleh  </a:t>
            </a:r>
            <a:r>
              <a:rPr lang="id-ID" dirty="0" smtClean="0"/>
              <a:t> Mengimplementasikan     </a:t>
            </a:r>
            <a:r>
              <a:rPr lang="id-ID" dirty="0"/>
              <a:t>konsep     atau     pengetahuannya     dalam     membuat    </a:t>
            </a:r>
            <a:r>
              <a:rPr lang="id-ID" dirty="0" smtClean="0"/>
              <a:t>contoh    </a:t>
            </a:r>
            <a:r>
              <a:rPr lang="id-ID" dirty="0"/>
              <a:t>permasalahan    dan    penyelesaiannya,    serta    menganalisa    hasil    diskusi    </a:t>
            </a:r>
            <a:r>
              <a:rPr lang="id-ID" dirty="0" smtClean="0"/>
              <a:t>dan     </a:t>
            </a:r>
            <a:r>
              <a:rPr lang="id-ID" dirty="0"/>
              <a:t>membandingkannya     dengan     teori     yang     ada     pada     sumber     referensi    </a:t>
            </a:r>
            <a:r>
              <a:rPr lang="id-ID" dirty="0" smtClean="0"/>
              <a:t>(</a:t>
            </a:r>
            <a:r>
              <a:rPr lang="id-ID" dirty="0"/>
              <a:t>buku    paket    atau    internet)    </a:t>
            </a:r>
          </a:p>
        </p:txBody>
      </p:sp>
      <p:pic>
        <p:nvPicPr>
          <p:cNvPr id="12291" name="imagerId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58" y="3416967"/>
            <a:ext cx="1900990" cy="241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6811" y="3416966"/>
            <a:ext cx="82295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Melalui     kegiatan     kolaboratif,     peserta     didik     dapat     mengembangkan     sikap    </a:t>
            </a:r>
          </a:p>
          <a:p>
            <a:r>
              <a:rPr lang="id-ID" dirty="0"/>
              <a:t>kerjasaMa,     saling     Menghargai     dan     MenghorMati     (ethics),     serta     masing-­‐</a:t>
            </a:r>
          </a:p>
          <a:p>
            <a:r>
              <a:rPr lang="id-ID" dirty="0"/>
              <a:t>masing    dapat    mengembangkan    minat    dan    bakatnya    (learning    to    be)    sesuai    </a:t>
            </a:r>
          </a:p>
          <a:p>
            <a:r>
              <a:rPr lang="id-ID" dirty="0"/>
              <a:t>dengan    peran    masing-­‐masing    dalam    kelompok.    </a:t>
            </a:r>
          </a:p>
          <a:p>
            <a:r>
              <a:rPr lang="id-ID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45736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801651"/>
            <a:ext cx="1073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/>
              <a:t>Kegiatan </a:t>
            </a:r>
            <a:r>
              <a:rPr lang="id-ID" b="1" dirty="0" smtClean="0"/>
              <a:t> </a:t>
            </a:r>
            <a:r>
              <a:rPr lang="id-ID" b="1" dirty="0"/>
              <a:t>pembelajaran  </a:t>
            </a:r>
            <a:r>
              <a:rPr lang="id-ID" b="1" dirty="0" smtClean="0"/>
              <a:t>yang  sekaligus dapat  </a:t>
            </a:r>
            <a:r>
              <a:rPr lang="id-ID" b="1" dirty="0"/>
              <a:t>mengembangkan </a:t>
            </a:r>
            <a:r>
              <a:rPr lang="id-ID" b="1" dirty="0" smtClean="0"/>
              <a:t> berpikir kritis,kratifitas</a:t>
            </a:r>
            <a:r>
              <a:rPr lang="id-ID" b="1" dirty="0"/>
              <a:t>, </a:t>
            </a:r>
            <a:r>
              <a:rPr lang="id-ID" b="1" dirty="0" smtClean="0"/>
              <a:t>dan kolaborasi</a:t>
            </a:r>
            <a:r>
              <a:rPr lang="id-ID" dirty="0"/>
              <a:t>.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11200" y="1612900"/>
            <a:ext cx="3314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Peserta    didik    bekerjasama    untuk    memecahkan    persoalan    berikut.    </a:t>
            </a:r>
          </a:p>
          <a:p>
            <a:r>
              <a:rPr lang="id-ID" dirty="0"/>
              <a:t>Pak     Amin     akan   </a:t>
            </a:r>
            <a:r>
              <a:rPr lang="id-ID" dirty="0" smtClean="0"/>
              <a:t>membangun     </a:t>
            </a:r>
            <a:r>
              <a:rPr lang="id-ID" dirty="0"/>
              <a:t>jembatan    </a:t>
            </a:r>
            <a:r>
              <a:rPr lang="id-ID" dirty="0" smtClean="0"/>
              <a:t>CD     </a:t>
            </a:r>
            <a:r>
              <a:rPr lang="id-ID" dirty="0"/>
              <a:t>yang    </a:t>
            </a:r>
          </a:p>
          <a:p>
            <a:r>
              <a:rPr lang="id-ID" dirty="0"/>
              <a:t>menghubungkan     dua    </a:t>
            </a:r>
          </a:p>
          <a:p>
            <a:r>
              <a:rPr lang="id-ID" dirty="0"/>
              <a:t>tempat     A     dan     B     seperti    </a:t>
            </a:r>
          </a:p>
          <a:p>
            <a:r>
              <a:rPr lang="id-ID" dirty="0"/>
              <a:t>tampak    pada    gambar.    </a:t>
            </a:r>
          </a:p>
          <a:p>
            <a:r>
              <a:rPr lang="id-ID" dirty="0"/>
              <a:t>Dimanakah     letak    </a:t>
            </a:r>
          </a:p>
          <a:p>
            <a:r>
              <a:rPr lang="id-ID" dirty="0"/>
              <a:t>jembatan     CD     harus    </a:t>
            </a:r>
          </a:p>
          <a:p>
            <a:r>
              <a:rPr lang="id-ID" dirty="0"/>
              <a:t>dibuat,    agar    jarak    antara    </a:t>
            </a:r>
          </a:p>
          <a:p>
            <a:r>
              <a:rPr lang="id-ID" dirty="0"/>
              <a:t>A     dan     B     merupakan    </a:t>
            </a:r>
            <a:r>
              <a:rPr lang="id-ID" dirty="0" smtClean="0"/>
              <a:t>    </a:t>
            </a:r>
            <a:endParaRPr lang="id-ID" dirty="0"/>
          </a:p>
          <a:p>
            <a:r>
              <a:rPr lang="id-ID" dirty="0"/>
              <a:t>jarak    yang    terpendek?    </a:t>
            </a:r>
          </a:p>
          <a:p>
            <a:r>
              <a:rPr lang="id-ID" dirty="0"/>
              <a:t>    </a:t>
            </a:r>
          </a:p>
          <a:p>
            <a:r>
              <a:rPr lang="id-ID" dirty="0"/>
              <a:t> </a:t>
            </a:r>
          </a:p>
        </p:txBody>
      </p:sp>
      <p:pic>
        <p:nvPicPr>
          <p:cNvPr id="13314" name="imagerId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286409"/>
            <a:ext cx="5524499" cy="307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79900" y="4363984"/>
            <a:ext cx="6896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Kegiatan  </a:t>
            </a:r>
            <a:r>
              <a:rPr lang="id-ID" dirty="0" smtClean="0"/>
              <a:t>seperti tersebut   </a:t>
            </a:r>
            <a:r>
              <a:rPr lang="id-ID" dirty="0"/>
              <a:t>selain     dapat     mengembangkan     kecakapan     Abad     21    </a:t>
            </a:r>
            <a:r>
              <a:rPr lang="id-ID" dirty="0" smtClean="0"/>
              <a:t>memupuk     </a:t>
            </a:r>
            <a:r>
              <a:rPr lang="id-ID" dirty="0"/>
              <a:t>kemampuan     peserta     didik     dalam     menentukan     pilihan     cara     dan    </a:t>
            </a:r>
            <a:r>
              <a:rPr lang="id-ID" dirty="0" smtClean="0"/>
              <a:t>keleluasaan     </a:t>
            </a:r>
            <a:r>
              <a:rPr lang="id-ID" dirty="0"/>
              <a:t>dalam     memecahkan     permasalahan     terkait     bakat     dan          minat    </a:t>
            </a:r>
          </a:p>
          <a:p>
            <a:r>
              <a:rPr lang="id-ID" dirty="0"/>
              <a:t>(learning    to    be).        </a:t>
            </a:r>
          </a:p>
        </p:txBody>
      </p:sp>
    </p:spTree>
    <p:extLst>
      <p:ext uri="{BB962C8B-B14F-4D97-AF65-F5344CB8AC3E}">
        <p14:creationId xmlns:p14="http://schemas.microsoft.com/office/powerpoint/2010/main" val="127341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1301" y="780534"/>
            <a:ext cx="3362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/>
              <a:t>Literasi    PeMbelajaran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900" y="1242199"/>
            <a:ext cx="842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Aktivitas    literasi    dalam    pembelajaran    misalkan    kegiatan-­‐kegiatan    berikut    : 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104900" y="1879600"/>
            <a:ext cx="8648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1. Sebelum    </a:t>
            </a:r>
            <a:r>
              <a:rPr lang="id-ID" dirty="0" smtClean="0"/>
              <a:t>membaca  : Membuat    </a:t>
            </a:r>
            <a:r>
              <a:rPr lang="id-ID" dirty="0"/>
              <a:t>prediksi  </a:t>
            </a:r>
            <a:r>
              <a:rPr lang="id-ID" dirty="0" smtClean="0"/>
              <a:t>, Mengidentifikasi    </a:t>
            </a:r>
            <a:r>
              <a:rPr lang="id-ID" dirty="0"/>
              <a:t>tujuan    membaca    </a:t>
            </a:r>
          </a:p>
          <a:p>
            <a:r>
              <a:rPr lang="id-ID" dirty="0"/>
              <a:t>2. Ketika        membaca </a:t>
            </a:r>
            <a:r>
              <a:rPr lang="id-ID" dirty="0" smtClean="0"/>
              <a:t>:   Mengidentifikasi    </a:t>
            </a:r>
            <a:r>
              <a:rPr lang="id-ID" dirty="0"/>
              <a:t>informasi    yang    </a:t>
            </a:r>
            <a:r>
              <a:rPr lang="id-ID" dirty="0" smtClean="0"/>
              <a:t>relevan,    Memvisualisasi    </a:t>
            </a:r>
          </a:p>
          <a:p>
            <a:r>
              <a:rPr lang="id-ID" dirty="0"/>
              <a:t> </a:t>
            </a:r>
            <a:r>
              <a:rPr lang="id-ID" dirty="0" smtClean="0"/>
              <a:t>  (</a:t>
            </a:r>
            <a:r>
              <a:rPr lang="id-ID" dirty="0"/>
              <a:t>jika    teks    bukan    bentuk    visual)    </a:t>
            </a:r>
            <a:r>
              <a:rPr lang="id-ID" dirty="0" smtClean="0"/>
              <a:t>, Membuat    </a:t>
            </a:r>
            <a:r>
              <a:rPr lang="id-ID" dirty="0"/>
              <a:t>informasi   </a:t>
            </a:r>
            <a:r>
              <a:rPr lang="id-ID" dirty="0" smtClean="0"/>
              <a:t>,  Membuat    </a:t>
            </a:r>
            <a:r>
              <a:rPr lang="id-ID" dirty="0"/>
              <a:t>keterkaitan    </a:t>
            </a:r>
          </a:p>
          <a:p>
            <a:r>
              <a:rPr lang="id-ID" dirty="0"/>
              <a:t>3. Setelah    membaca    </a:t>
            </a:r>
            <a:r>
              <a:rPr lang="id-ID" dirty="0" smtClean="0"/>
              <a:t>: Membuat    </a:t>
            </a:r>
            <a:r>
              <a:rPr lang="id-ID" dirty="0"/>
              <a:t>ringkasan    </a:t>
            </a:r>
            <a:r>
              <a:rPr lang="id-ID" dirty="0" smtClean="0"/>
              <a:t>,Mengevaluasi    </a:t>
            </a:r>
            <a:r>
              <a:rPr lang="id-ID" dirty="0"/>
              <a:t>teks    </a:t>
            </a:r>
            <a:r>
              <a:rPr lang="id-ID" dirty="0" smtClean="0"/>
              <a:t> , Menginformasi</a:t>
            </a:r>
            <a:r>
              <a:rPr lang="id-ID" dirty="0"/>
              <a:t>,    </a:t>
            </a:r>
            <a:endParaRPr lang="id-ID" dirty="0" smtClean="0"/>
          </a:p>
          <a:p>
            <a:r>
              <a:rPr lang="id-ID" dirty="0"/>
              <a:t> </a:t>
            </a:r>
            <a:r>
              <a:rPr lang="id-ID" dirty="0" smtClean="0"/>
              <a:t>  merevisi</a:t>
            </a:r>
            <a:r>
              <a:rPr lang="id-ID" dirty="0"/>
              <a:t>,    atau    menolak    prediksi    </a:t>
            </a:r>
          </a:p>
          <a:p>
            <a:r>
              <a:rPr lang="id-ID" dirty="0"/>
              <a:t>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927100" y="3441700"/>
            <a:ext cx="9436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Kompetensi     yang     diharapkan     meningkat     dalam     diri     siswa     setelah     aktivitas     literasi    </a:t>
            </a:r>
          </a:p>
          <a:p>
            <a:r>
              <a:rPr lang="id-ID" dirty="0"/>
              <a:t>pembelajaran    ini    yaitu;  </a:t>
            </a:r>
            <a:endParaRPr lang="id-ID" dirty="0" smtClean="0"/>
          </a:p>
          <a:p>
            <a:r>
              <a:rPr lang="id-ID" dirty="0" smtClean="0"/>
              <a:t>          </a:t>
            </a:r>
            <a:endParaRPr lang="id-ID" dirty="0"/>
          </a:p>
          <a:p>
            <a:r>
              <a:rPr lang="id-ID" dirty="0"/>
              <a:t>1. menggunakan  </a:t>
            </a:r>
            <a:r>
              <a:rPr lang="id-ID" dirty="0" smtClean="0"/>
              <a:t>fitur khusus </a:t>
            </a:r>
            <a:r>
              <a:rPr lang="id-ID" dirty="0"/>
              <a:t>representasi  </a:t>
            </a:r>
            <a:r>
              <a:rPr lang="id-ID" dirty="0" smtClean="0"/>
              <a:t>untuk mendukung claim, </a:t>
            </a:r>
            <a:r>
              <a:rPr lang="id-ID" dirty="0"/>
              <a:t>inference,    </a:t>
            </a:r>
            <a:r>
              <a:rPr lang="id-ID" dirty="0" smtClean="0"/>
              <a:t>dan prediksi</a:t>
            </a:r>
            <a:r>
              <a:rPr lang="id-ID" dirty="0"/>
              <a:t>;        </a:t>
            </a:r>
          </a:p>
          <a:p>
            <a:r>
              <a:rPr lang="id-ID" dirty="0"/>
              <a:t>2. mengubah    dari    satu    moda    ke    moda    yang    lain;        </a:t>
            </a:r>
          </a:p>
          <a:p>
            <a:r>
              <a:rPr lang="id-ID" dirty="0"/>
              <a:t>3. menjelaskan    keterkaitan    antarmoda;            </a:t>
            </a:r>
          </a:p>
          <a:p>
            <a:r>
              <a:rPr lang="id-ID" dirty="0"/>
              <a:t>4. memerikan     bagaimana     representasi     yang     berbeda     menjelaskan     fenomena    </a:t>
            </a:r>
          </a:p>
          <a:p>
            <a:r>
              <a:rPr lang="id-ID" dirty="0"/>
              <a:t> </a:t>
            </a:r>
            <a:r>
              <a:rPr lang="id-ID" dirty="0" smtClean="0"/>
              <a:t>   yang    </a:t>
            </a:r>
            <a:r>
              <a:rPr lang="id-ID" dirty="0"/>
              <a:t>sama    dengan    cara    yang    berbeda;   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9575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0845" y="1365661"/>
            <a:ext cx="1053253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 smtClean="0"/>
              <a:t>                             Tujuan    </a:t>
            </a:r>
            <a:endParaRPr lang="id-ID" sz="4000" b="1" dirty="0"/>
          </a:p>
          <a:p>
            <a:r>
              <a:rPr lang="id-ID" sz="2800" b="1" dirty="0"/>
              <a:t>1. Meningkatkan     watak     dan     profesionalisme     guru     untuk     </a:t>
            </a:r>
            <a:r>
              <a:rPr lang="id-ID" sz="2800" b="1" dirty="0" smtClean="0"/>
              <a:t>  </a:t>
            </a:r>
          </a:p>
          <a:p>
            <a:r>
              <a:rPr lang="id-ID" sz="2800" b="1" dirty="0"/>
              <a:t> </a:t>
            </a:r>
            <a:r>
              <a:rPr lang="id-ID" sz="2800" b="1" dirty="0" smtClean="0"/>
              <a:t>   memenuhi     </a:t>
            </a:r>
            <a:r>
              <a:rPr lang="id-ID" sz="2800" b="1" dirty="0"/>
              <a:t>tuntutan    </a:t>
            </a:r>
            <a:r>
              <a:rPr lang="id-ID" sz="2800" b="1" dirty="0" smtClean="0"/>
              <a:t>pengembangan kecakapan    </a:t>
            </a:r>
            <a:r>
              <a:rPr lang="id-ID" sz="2800" b="1" dirty="0"/>
              <a:t>Abad    </a:t>
            </a:r>
            <a:r>
              <a:rPr lang="id-ID" sz="2800" b="1" dirty="0" smtClean="0"/>
              <a:t>21</a:t>
            </a:r>
          </a:p>
          <a:p>
            <a:r>
              <a:rPr lang="id-ID" sz="2800" b="1" dirty="0" smtClean="0"/>
              <a:t>    </a:t>
            </a:r>
            <a:endParaRPr lang="id-ID" sz="2800" b="1" dirty="0"/>
          </a:p>
          <a:p>
            <a:r>
              <a:rPr lang="id-ID" sz="2800" b="1" dirty="0"/>
              <a:t>2. Meningkatkankompetensi    dan    kinerja    guru    dalam    dalam    </a:t>
            </a:r>
            <a:endParaRPr lang="id-ID" sz="2800" b="1" dirty="0" smtClean="0"/>
          </a:p>
          <a:p>
            <a:r>
              <a:rPr lang="id-ID" sz="2800" b="1" dirty="0"/>
              <a:t> </a:t>
            </a:r>
            <a:r>
              <a:rPr lang="id-ID" sz="2800" b="1" dirty="0" smtClean="0"/>
              <a:t>   merencanakan    </a:t>
            </a:r>
            <a:r>
              <a:rPr lang="id-ID" sz="2800" b="1" dirty="0"/>
              <a:t>dan    </a:t>
            </a:r>
            <a:r>
              <a:rPr lang="id-ID" sz="2800" b="1" dirty="0" smtClean="0"/>
              <a:t>mengelola     </a:t>
            </a:r>
            <a:r>
              <a:rPr lang="id-ID" sz="2800" b="1" dirty="0"/>
              <a:t>pembelajaran     yang </a:t>
            </a:r>
            <a:endParaRPr lang="id-ID" sz="2800" b="1" dirty="0" smtClean="0"/>
          </a:p>
          <a:p>
            <a:r>
              <a:rPr lang="id-ID" sz="2800" b="1" dirty="0"/>
              <a:t> </a:t>
            </a:r>
            <a:r>
              <a:rPr lang="id-ID" sz="2800" b="1" dirty="0" smtClean="0"/>
              <a:t>   mendidik</a:t>
            </a:r>
            <a:r>
              <a:rPr lang="id-ID" sz="2800" b="1" dirty="0"/>
              <a:t>,     </a:t>
            </a:r>
            <a:r>
              <a:rPr lang="id-ID" sz="2800" b="1" dirty="0" smtClean="0"/>
              <a:t>dan </a:t>
            </a:r>
            <a:r>
              <a:rPr lang="id-ID" sz="2800" b="1" dirty="0"/>
              <a:t>memfasitasi     peserta     didik    </a:t>
            </a:r>
            <a:r>
              <a:rPr lang="id-ID" sz="2800" b="1" dirty="0" smtClean="0"/>
              <a:t>menguasai  </a:t>
            </a:r>
          </a:p>
          <a:p>
            <a:r>
              <a:rPr lang="id-ID" sz="2800" b="1" dirty="0"/>
              <a:t> </a:t>
            </a:r>
            <a:r>
              <a:rPr lang="id-ID" sz="2800" b="1" dirty="0" smtClean="0"/>
              <a:t>   kecakapan hidup    </a:t>
            </a:r>
            <a:r>
              <a:rPr lang="id-ID" sz="2800" b="1" dirty="0"/>
              <a:t>abad    21    </a:t>
            </a:r>
          </a:p>
          <a:p>
            <a:r>
              <a:rPr lang="id-ID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20684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87401"/>
            <a:ext cx="10350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5. memilih,     mengombinasikan,     dan/atau     menghasilkan     yang     standar     dan    </a:t>
            </a:r>
          </a:p>
          <a:p>
            <a:r>
              <a:rPr lang="id-ID" dirty="0"/>
              <a:t>nonstandar    untuk    mengomunikasikan    konsep    tertentu;    dan    </a:t>
            </a:r>
          </a:p>
          <a:p>
            <a:r>
              <a:rPr lang="id-ID" dirty="0"/>
              <a:t>6. mengevaluasi     representasi     multimoda     dan     menjelaskan     mengapa     satu    </a:t>
            </a:r>
          </a:p>
          <a:p>
            <a:r>
              <a:rPr lang="id-ID" dirty="0"/>
              <a:t>representasi    lebih    efektif    daripada    representasi    lain    untuk    tujuan    tertentu    </a:t>
            </a:r>
            <a:r>
              <a:rPr lang="id-ID" dirty="0" smtClean="0"/>
              <a:t> Contoh    </a:t>
            </a:r>
            <a:r>
              <a:rPr lang="id-ID" dirty="0"/>
              <a:t>:    </a:t>
            </a:r>
          </a:p>
          <a:p>
            <a:r>
              <a:rPr lang="id-ID" dirty="0"/>
              <a:t>Pembelajaran    PPKn    materi    peran    Indonesia    dalam    hubungan    internasional    kelas    XII    </a:t>
            </a:r>
          </a:p>
          <a:p>
            <a:r>
              <a:rPr lang="id-ID" dirty="0"/>
              <a:t>semester    2.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825500" y="2610683"/>
            <a:ext cx="1051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1. </a:t>
            </a:r>
            <a:r>
              <a:rPr lang="id-ID" dirty="0" smtClean="0"/>
              <a:t>Peserta didik  </a:t>
            </a:r>
            <a:r>
              <a:rPr lang="id-ID" dirty="0"/>
              <a:t>saat   </a:t>
            </a:r>
            <a:r>
              <a:rPr lang="id-ID" dirty="0" smtClean="0"/>
              <a:t>pembelajaran    </a:t>
            </a:r>
            <a:r>
              <a:rPr lang="id-ID" dirty="0"/>
              <a:t>dengan    melakukan    aktivitas    literasi    </a:t>
            </a:r>
            <a:r>
              <a:rPr lang="id-ID" dirty="0" smtClean="0"/>
              <a:t>pembelajaran    </a:t>
            </a:r>
            <a:r>
              <a:rPr lang="id-ID" dirty="0"/>
              <a:t>yaitu;    </a:t>
            </a:r>
          </a:p>
          <a:p>
            <a:r>
              <a:rPr lang="id-ID" dirty="0"/>
              <a:t>  membaca    referensi    yang    sudah    ditugaskan    pada    pertemuan    sebelumnya    </a:t>
            </a:r>
          </a:p>
          <a:p>
            <a:r>
              <a:rPr lang="id-ID" dirty="0"/>
              <a:t>  peserta    didik    bersama    kelompoknya    melaksanakan    kegiatan    meringkas    </a:t>
            </a:r>
          </a:p>
          <a:p>
            <a:r>
              <a:rPr lang="id-ID" dirty="0"/>
              <a:t>dalam    bentuk    tabel,    bagan    atau    peta    konsep    (critical    tinking    and    </a:t>
            </a:r>
            <a:r>
              <a:rPr lang="id-ID" dirty="0" smtClean="0"/>
              <a:t>collaboration</a:t>
            </a:r>
            <a:r>
              <a:rPr lang="id-ID" dirty="0"/>
              <a:t>)    </a:t>
            </a:r>
          </a:p>
          <a:p>
            <a:r>
              <a:rPr lang="id-ID" dirty="0"/>
              <a:t>  peserta    didik    mencari    contoh    dari    berbagai    sumber    tentang    permasalahan    </a:t>
            </a:r>
            <a:r>
              <a:rPr lang="id-ID" dirty="0" smtClean="0"/>
              <a:t>dalam    </a:t>
            </a:r>
            <a:r>
              <a:rPr lang="id-ID" dirty="0"/>
              <a:t>hubungan    internasional.(critical    tinking)        </a:t>
            </a:r>
          </a:p>
          <a:p>
            <a:r>
              <a:rPr lang="id-ID" dirty="0"/>
              <a:t>  peserta    didik    menceritakan    kembali    dengan    bahasa    sendiri    salah    satu    dari    </a:t>
            </a:r>
          </a:p>
          <a:p>
            <a:r>
              <a:rPr lang="id-ID" dirty="0"/>
              <a:t>berbagai    perbagai    masalah    dengan    menyampaikan    alternatif    solusi.(critical    </a:t>
            </a:r>
            <a:r>
              <a:rPr lang="id-ID" dirty="0" smtClean="0"/>
              <a:t>tinking</a:t>
            </a:r>
            <a:r>
              <a:rPr lang="id-ID" dirty="0"/>
              <a:t>,    creative    and    communication).        </a:t>
            </a:r>
          </a:p>
          <a:p>
            <a:r>
              <a:rPr lang="id-ID" dirty="0"/>
              <a:t>2. Dalam    kegiatan    pembelajaran    ini    guru    melakukan    interaksi    dengan    pertanyaan    </a:t>
            </a:r>
          </a:p>
          <a:p>
            <a:r>
              <a:rPr lang="id-ID" dirty="0"/>
              <a:t>yang    mudah    (LOTS)    dengan    variasi    pertanyaan    meningkat    menuju    </a:t>
            </a:r>
            <a:r>
              <a:rPr lang="id-ID" dirty="0" smtClean="0"/>
              <a:t>(</a:t>
            </a:r>
            <a:r>
              <a:rPr lang="id-ID" dirty="0"/>
              <a:t>HOTS).(critical    tinking)    </a:t>
            </a:r>
          </a:p>
          <a:p>
            <a:r>
              <a:rPr lang="id-ID" dirty="0"/>
              <a:t>3. Guru    juga    selalu    membimbing    peserta    didik    agar    bersungguh-­‐sungguh    dan    </a:t>
            </a:r>
          </a:p>
          <a:p>
            <a:r>
              <a:rPr lang="id-ID" dirty="0"/>
              <a:t>bekerja    keras    serta    memantapkan    karakter    lainnya    </a:t>
            </a:r>
          </a:p>
          <a:p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956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82700"/>
            <a:ext cx="1008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Mengembangkan     teknik     dan     instrumen     penilaian     sesuai     dengan     hasil     analisis    </a:t>
            </a:r>
            <a:r>
              <a:rPr lang="id-ID" sz="2400" dirty="0" smtClean="0"/>
              <a:t>(</a:t>
            </a:r>
            <a:r>
              <a:rPr lang="id-ID" sz="2400" dirty="0"/>
              <a:t>tujuan    atau    IPK).    </a:t>
            </a:r>
          </a:p>
          <a:p>
            <a:r>
              <a:rPr lang="id-ID" sz="2400" dirty="0"/>
              <a:t>Bagaimana     cara     mengembangkan     teknik     dan     instrumenpenilaian     sesuai     dengan    </a:t>
            </a:r>
            <a:r>
              <a:rPr lang="id-ID" sz="2400" dirty="0" smtClean="0"/>
              <a:t>tujuan    </a:t>
            </a:r>
            <a:r>
              <a:rPr lang="id-ID" sz="2400" dirty="0"/>
              <a:t>pembelajaran    atau    IPK    dapat    dilihat    dalam    naskah    Panduan    Penilaian</a:t>
            </a:r>
            <a:r>
              <a:rPr lang="id-ID" sz="2400" dirty="0" smtClean="0"/>
              <a:t>. Dalam    bahasan    </a:t>
            </a:r>
            <a:r>
              <a:rPr lang="id-ID" sz="2400" dirty="0"/>
              <a:t>ini,    yang    harus    dipertimbangkan    adalah    konten    soal    tersebut    terkait    dengan    </a:t>
            </a:r>
          </a:p>
          <a:p>
            <a:r>
              <a:rPr lang="id-ID" sz="2400" dirty="0"/>
              <a:t>karakter,    kecakapan    Abad    21,    dan    HOTS    .    </a:t>
            </a:r>
          </a:p>
          <a:p>
            <a:r>
              <a:rPr lang="id-ID" sz="2400" dirty="0"/>
              <a:t>Berikut     adalah     contoh     soal     tes     tulis     Matematika     untuk     materi     Persamaan     dan    </a:t>
            </a:r>
            <a:r>
              <a:rPr lang="id-ID" sz="2400" dirty="0" smtClean="0"/>
              <a:t>Pertidaksamaan     </a:t>
            </a:r>
            <a:r>
              <a:rPr lang="id-ID" sz="2400" dirty="0"/>
              <a:t>yang     dapat     mengembangkan     HOTS,     berpikir     kritis     dan     pemecahan    </a:t>
            </a:r>
            <a:r>
              <a:rPr lang="id-ID" sz="2400" dirty="0" smtClean="0"/>
              <a:t>masalah</a:t>
            </a:r>
            <a:r>
              <a:rPr lang="id-ID" sz="2400" dirty="0"/>
              <a:t>,    dan    kreatifitas.    </a:t>
            </a:r>
          </a:p>
        </p:txBody>
      </p:sp>
    </p:spTree>
    <p:extLst>
      <p:ext uri="{BB962C8B-B14F-4D97-AF65-F5344CB8AC3E}">
        <p14:creationId xmlns:p14="http://schemas.microsoft.com/office/powerpoint/2010/main" val="439142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7600" y="187873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800" b="1" dirty="0" smtClean="0"/>
              <a:t>Tugas   :</a:t>
            </a:r>
          </a:p>
          <a:p>
            <a:r>
              <a:rPr lang="id-ID" sz="2800" b="1" dirty="0" smtClean="0"/>
              <a:t>Menyusun    </a:t>
            </a:r>
            <a:r>
              <a:rPr lang="id-ID" sz="2800" b="1" dirty="0"/>
              <a:t>Rencana    Pelaksanaan    Pembelajaran    dan    Melaksanakan    Pembelajaran.    </a:t>
            </a:r>
          </a:p>
          <a:p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117018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598311"/>
            <a:ext cx="105212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.     </a:t>
            </a:r>
            <a:r>
              <a:rPr lang="id-ID" sz="3200" b="1" dirty="0"/>
              <a:t>Pembelajaran     Abad     21     merupakan     pembelajaran     yang     mengintegrasikan    </a:t>
            </a:r>
            <a:r>
              <a:rPr lang="id-ID" sz="3200" b="1" dirty="0" smtClean="0"/>
              <a:t>kemampuan     </a:t>
            </a:r>
            <a:r>
              <a:rPr lang="id-ID" sz="3200" b="1" dirty="0"/>
              <a:t>literasi,     kecakapan     pengetahuan,     keterampilan     dan     sikap,     serta    </a:t>
            </a:r>
            <a:r>
              <a:rPr lang="id-ID" sz="3200" b="1" dirty="0" smtClean="0"/>
              <a:t>penguasaan    </a:t>
            </a:r>
            <a:r>
              <a:rPr lang="id-ID" sz="3200" b="1" dirty="0"/>
              <a:t>terhadap    teknologi.        </a:t>
            </a:r>
          </a:p>
          <a:p>
            <a:r>
              <a:rPr lang="id-ID" sz="3200" b="1" dirty="0"/>
              <a:t>Literasi     menjadi     bagian     terpenting     dalam     sebuah     proses     pembelajaran,     peserta    </a:t>
            </a:r>
            <a:r>
              <a:rPr lang="id-ID" sz="3200" b="1" dirty="0" smtClean="0"/>
              <a:t>didik     </a:t>
            </a:r>
            <a:r>
              <a:rPr lang="id-ID" sz="3200" b="1" dirty="0"/>
              <a:t>yang     dapat     melaksanakan     kegiatan     literasi     dengan     maksimal     tentunya     akan    </a:t>
            </a:r>
            <a:r>
              <a:rPr lang="id-ID" sz="3200" b="1" dirty="0" smtClean="0"/>
              <a:t>mendapatkan    </a:t>
            </a:r>
            <a:r>
              <a:rPr lang="id-ID" sz="3200" b="1" dirty="0"/>
              <a:t>pengalaman    belajar    lebih    dibanding    dengan    peserta    didik    lainnya.    </a:t>
            </a:r>
          </a:p>
        </p:txBody>
      </p:sp>
    </p:spTree>
    <p:extLst>
      <p:ext uri="{BB962C8B-B14F-4D97-AF65-F5344CB8AC3E}">
        <p14:creationId xmlns:p14="http://schemas.microsoft.com/office/powerpoint/2010/main" val="36357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9866" y="1388532"/>
            <a:ext cx="108373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Seseorang     yang     memiliki     kemampuan     berpikir     kritis,    </a:t>
            </a:r>
          </a:p>
          <a:p>
            <a:r>
              <a:rPr lang="id-ID" sz="2400" b="1" dirty="0"/>
              <a:t>kreatif,     kolaborasi     dan     mampu     berkomunikasi     dengan     baik          akan     meningkat     pula    </a:t>
            </a:r>
            <a:r>
              <a:rPr lang="id-ID" sz="2400" b="1" dirty="0" smtClean="0"/>
              <a:t>karakternya</a:t>
            </a:r>
            <a:r>
              <a:rPr lang="id-ID" sz="2400" b="1" dirty="0"/>
              <a:t>,     sehingga     keilmuan     dan     kompetensi     yang     dikuasainya     akan    </a:t>
            </a:r>
            <a:r>
              <a:rPr lang="id-ID" sz="2400" b="1" dirty="0" smtClean="0"/>
              <a:t>menjadikannya     </a:t>
            </a:r>
            <a:r>
              <a:rPr lang="id-ID" sz="2400" b="1" dirty="0"/>
              <a:t>memiliki     sikap/karakter     yang     bertanggungjawab,     bekerja     keras,    </a:t>
            </a:r>
            <a:r>
              <a:rPr lang="id-ID" sz="2400" b="1" dirty="0" smtClean="0"/>
              <a:t>jujur     </a:t>
            </a:r>
            <a:r>
              <a:rPr lang="id-ID" sz="2400" b="1" dirty="0"/>
              <a:t>dalam     kehidupannya.     Seorang     peserta     didik     yang     mengalami     proses    </a:t>
            </a:r>
            <a:r>
              <a:rPr lang="id-ID" sz="2400" b="1" dirty="0" smtClean="0"/>
              <a:t>pembelajaran     </a:t>
            </a:r>
            <a:r>
              <a:rPr lang="id-ID" sz="2400" b="1" dirty="0"/>
              <a:t>dengan     melaksanakan     aktivitas     literasi     pembelajaran     dan     guru    </a:t>
            </a:r>
            <a:r>
              <a:rPr lang="id-ID" sz="2400" b="1" dirty="0" smtClean="0"/>
              <a:t>memberikan     </a:t>
            </a:r>
            <a:r>
              <a:rPr lang="id-ID" sz="2400" b="1" dirty="0"/>
              <a:t>penguatan     karakter     dalam     proses     pembelajaran     dengan     urutan    </a:t>
            </a:r>
          </a:p>
          <a:p>
            <a:r>
              <a:rPr lang="id-ID" sz="2400" b="1" dirty="0"/>
              <a:t>kompetensi     dari     LOTS     menuju     kompetensi     HOTS     akan    </a:t>
            </a:r>
            <a:r>
              <a:rPr lang="id-ID" sz="2400" b="1" dirty="0" smtClean="0"/>
              <a:t>menghasilkan     </a:t>
            </a:r>
            <a:r>
              <a:rPr lang="id-ID" sz="2400" b="1" dirty="0"/>
              <a:t>lulusan     yang    </a:t>
            </a:r>
            <a:r>
              <a:rPr lang="id-ID" sz="2400" b="1" dirty="0" smtClean="0"/>
              <a:t>memiliki    </a:t>
            </a:r>
            <a:r>
              <a:rPr lang="id-ID" sz="2400" b="1" dirty="0"/>
              <a:t>karakter    dan    kompetensi.    </a:t>
            </a:r>
          </a:p>
        </p:txBody>
      </p:sp>
    </p:spTree>
    <p:extLst>
      <p:ext uri="{BB962C8B-B14F-4D97-AF65-F5344CB8AC3E}">
        <p14:creationId xmlns:p14="http://schemas.microsoft.com/office/powerpoint/2010/main" val="30400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rI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2" y="620888"/>
            <a:ext cx="10205157" cy="567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9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7904" y="851089"/>
            <a:ext cx="3085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/>
              <a:t>Pilar    Pendidikan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0489" y="177425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b="1" dirty="0"/>
              <a:t>Belajar    untuk    Mencari    tahu(learning    to    know)    </a:t>
            </a:r>
          </a:p>
          <a:p>
            <a:pPr algn="ctr"/>
            <a:r>
              <a:rPr lang="id-ID" b="1" dirty="0"/>
              <a:t>    </a:t>
            </a:r>
          </a:p>
          <a:p>
            <a:r>
              <a:rPr lang="id-ID" dirty="0"/>
              <a:t>Belajar     untuk     mencari     tahu     terkait     dengan     cara    </a:t>
            </a:r>
          </a:p>
          <a:p>
            <a:r>
              <a:rPr lang="id-ID" dirty="0"/>
              <a:t>mendapatkan     pengetahuan     melaluipenggunaan     media    </a:t>
            </a:r>
          </a:p>
          <a:p>
            <a:r>
              <a:rPr lang="id-ID" dirty="0"/>
              <a:t>atau     alat     yang     ada.     Media     bisa     berupa     buku,     orang,    </a:t>
            </a:r>
            <a:r>
              <a:rPr lang="id-ID" dirty="0" smtClean="0"/>
              <a:t>internet</a:t>
            </a:r>
            <a:r>
              <a:rPr lang="id-ID" dirty="0"/>
              <a:t>,     dan     teknologi     yang     lainya.     Implementasinya    </a:t>
            </a:r>
            <a:r>
              <a:rPr lang="id-ID" dirty="0" smtClean="0"/>
              <a:t>untuk     </a:t>
            </a:r>
            <a:r>
              <a:rPr lang="id-ID" dirty="0"/>
              <a:t>mencari     tahu     tersebut     di     Indonesia     sudah    </a:t>
            </a:r>
            <a:r>
              <a:rPr lang="id-ID" dirty="0" smtClean="0"/>
              <a:t>berjalan     </a:t>
            </a:r>
            <a:r>
              <a:rPr lang="id-ID" dirty="0"/>
              <a:t>melalui     proses     belajar     membaca,     menghafal,    </a:t>
            </a:r>
            <a:r>
              <a:rPr lang="id-ID" dirty="0" smtClean="0"/>
              <a:t>dan     </a:t>
            </a:r>
            <a:r>
              <a:rPr lang="id-ID" dirty="0"/>
              <a:t>mendengarkan,     baik     yang     terjadi     di     dalam     kelas    </a:t>
            </a:r>
            <a:r>
              <a:rPr lang="id-ID" dirty="0" smtClean="0"/>
              <a:t>maupun    </a:t>
            </a:r>
            <a:r>
              <a:rPr lang="id-ID" dirty="0"/>
              <a:t>dalam    kehidupan    sehari-­‐hari.        </a:t>
            </a:r>
          </a:p>
          <a:p>
            <a:r>
              <a:rPr lang="id-ID" dirty="0"/>
              <a:t>    </a:t>
            </a:r>
          </a:p>
        </p:txBody>
      </p:sp>
      <p:pic>
        <p:nvPicPr>
          <p:cNvPr id="2050" name="imagerI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219" y="1131570"/>
            <a:ext cx="4179536" cy="47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71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5511" y="891822"/>
            <a:ext cx="6987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Belajar</a:t>
            </a:r>
            <a:r>
              <a:rPr lang="en-US" sz="2400" b="1" dirty="0"/>
              <a:t>    </a:t>
            </a:r>
            <a:r>
              <a:rPr lang="en-US" sz="2400" b="1" dirty="0" err="1"/>
              <a:t>untuk</a:t>
            </a:r>
            <a:r>
              <a:rPr lang="en-US" sz="2400" b="1" dirty="0"/>
              <a:t>    </a:t>
            </a:r>
            <a:r>
              <a:rPr lang="en-US" sz="2400" b="1" dirty="0" err="1"/>
              <a:t>Mengerjakan</a:t>
            </a:r>
            <a:r>
              <a:rPr lang="en-US" sz="2400" b="1" dirty="0"/>
              <a:t>    (</a:t>
            </a:r>
            <a:r>
              <a:rPr lang="en-US" sz="2400" b="1" dirty="0" smtClean="0"/>
              <a:t>learning to </a:t>
            </a:r>
            <a:r>
              <a:rPr lang="en-US" sz="2400" b="1" dirty="0"/>
              <a:t>do)    </a:t>
            </a:r>
          </a:p>
          <a:p>
            <a:r>
              <a:rPr lang="en-US" sz="2400" b="1" dirty="0"/>
              <a:t>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970844" y="1456267"/>
            <a:ext cx="70442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Belajar     untuk     melakukan     atau     berkarya,     hal     ini     tidak    </a:t>
            </a:r>
          </a:p>
          <a:p>
            <a:r>
              <a:rPr lang="id-ID" dirty="0"/>
              <a:t>terlepas    dari    belajar    mengetahui    karena    perbuatan    tidak    </a:t>
            </a:r>
          </a:p>
          <a:p>
            <a:r>
              <a:rPr lang="id-ID" dirty="0"/>
              <a:t>terlepas    	dari    	ilmu    	pengetahuan.Belajar    	untuk    </a:t>
            </a:r>
          </a:p>
          <a:p>
            <a:r>
              <a:rPr lang="id-ID" dirty="0"/>
              <a:t>melakukan     atau     berkarya     merupakan     upaya     untuk    </a:t>
            </a:r>
          </a:p>
          <a:p>
            <a:r>
              <a:rPr lang="id-ID" dirty="0"/>
              <a:t>senantiasa     melakukan     dan     berlatih     keterampilan     untuk    </a:t>
            </a:r>
          </a:p>
          <a:p>
            <a:r>
              <a:rPr lang="id-ID" dirty="0"/>
              <a:t>keprofesionalan    	dalam    	bekerja.Terkait    	dengan    </a:t>
            </a:r>
          </a:p>
          <a:p>
            <a:r>
              <a:rPr lang="id-ID" dirty="0"/>
              <a:t>pembelajaran     didalam     kelas,     maka     belajar     untuk    </a:t>
            </a:r>
          </a:p>
          <a:p>
            <a:r>
              <a:rPr lang="id-ID" dirty="0"/>
              <a:t>mengerjakan    ini    sangat    diperlukan    latihan    keterampilan    </a:t>
            </a:r>
          </a:p>
          <a:p>
            <a:r>
              <a:rPr lang="id-ID" dirty="0"/>
              <a:t>bagaimana     peserta     didik     dapat     menggunakan     pengetahuan     tentang     konsep    </a:t>
            </a:r>
            <a:r>
              <a:rPr lang="id-ID" dirty="0" smtClean="0"/>
              <a:t>atau     </a:t>
            </a:r>
            <a:r>
              <a:rPr lang="id-ID" dirty="0"/>
              <a:t>prinsip     mata     pelajaran     tertentu     dalam     mata     pelajaran     lainnya     atau    </a:t>
            </a:r>
            <a:r>
              <a:rPr lang="id-ID" dirty="0" smtClean="0"/>
              <a:t>dalam     </a:t>
            </a:r>
            <a:r>
              <a:rPr lang="id-ID" dirty="0"/>
              <a:t>kehidupannya     sehari-­‐hari</a:t>
            </a:r>
            <a:r>
              <a:rPr lang="id-ID" dirty="0" smtClean="0"/>
              <a:t>. Dengan     </a:t>
            </a:r>
            <a:r>
              <a:rPr lang="id-ID" dirty="0"/>
              <a:t>demikian     peserta     didik     memiliki    </a:t>
            </a:r>
            <a:r>
              <a:rPr lang="id-ID" dirty="0" smtClean="0"/>
              <a:t>pengetahuan     </a:t>
            </a:r>
            <a:r>
              <a:rPr lang="id-ID" dirty="0"/>
              <a:t>dan     ketrampilan     yang     dapat     mempengaruhi     kehidupannya    </a:t>
            </a:r>
            <a:r>
              <a:rPr lang="id-ID" dirty="0" smtClean="0"/>
              <a:t>dalam    </a:t>
            </a:r>
            <a:r>
              <a:rPr lang="id-ID" dirty="0"/>
              <a:t>mennetukan    pilihan    kerja    yang    ada    di    masyarakat.    </a:t>
            </a:r>
          </a:p>
          <a:p>
            <a:r>
              <a:rPr lang="id-ID" dirty="0"/>
              <a:t>    </a:t>
            </a:r>
          </a:p>
        </p:txBody>
      </p:sp>
      <p:pic>
        <p:nvPicPr>
          <p:cNvPr id="3074" name="imagerId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89" y="1237971"/>
            <a:ext cx="2449689" cy="459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8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9956" y="92707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/>
              <a:t>Belajar</a:t>
            </a:r>
            <a:r>
              <a:rPr lang="en-US" sz="2400" b="1" dirty="0"/>
              <a:t>    </a:t>
            </a:r>
            <a:r>
              <a:rPr lang="en-US" sz="2400" b="1" dirty="0" err="1"/>
              <a:t>untuk</a:t>
            </a:r>
            <a:r>
              <a:rPr lang="en-US" sz="2400" b="1" dirty="0"/>
              <a:t>    </a:t>
            </a:r>
            <a:r>
              <a:rPr lang="en-US" sz="2400" b="1" dirty="0" err="1"/>
              <a:t>Menjadi</a:t>
            </a:r>
            <a:r>
              <a:rPr lang="en-US" sz="2400" b="1" dirty="0"/>
              <a:t>    (learning  </a:t>
            </a:r>
            <a:r>
              <a:rPr lang="en-US" sz="2400" b="1" dirty="0" smtClean="0"/>
              <a:t>to  </a:t>
            </a:r>
            <a:r>
              <a:rPr lang="en-US" sz="2400" b="1" dirty="0"/>
              <a:t>be)    </a:t>
            </a:r>
          </a:p>
          <a:p>
            <a:r>
              <a:rPr lang="en-US" sz="2400" b="1" dirty="0"/>
              <a:t>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933" y="1588912"/>
            <a:ext cx="650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Belajar     untuk     menjadi     atau     berkembang     utuh,     belajar    </a:t>
            </a:r>
          </a:p>
          <a:p>
            <a:r>
              <a:rPr lang="id-ID" dirty="0"/>
              <a:t>untuk     menjadi     atau     berkembang     secara     utuh     berkaitan    </a:t>
            </a:r>
          </a:p>
          <a:p>
            <a:r>
              <a:rPr lang="id-ID" dirty="0"/>
              <a:t>dengan     tuntutan     kehidupan     yang     semakin     kompleks    </a:t>
            </a:r>
          </a:p>
          <a:p>
            <a:r>
              <a:rPr lang="id-ID" dirty="0"/>
              <a:t>sehingga    	dibutuhkan    	suatu    	karakter    	pada    	diri    </a:t>
            </a:r>
          </a:p>
          <a:p>
            <a:r>
              <a:rPr lang="id-ID" dirty="0"/>
              <a:t>individu.Belajar    menjadi    pribadi    yang    berkembang    secara    </a:t>
            </a:r>
          </a:p>
          <a:p>
            <a:r>
              <a:rPr lang="id-ID" dirty="0"/>
              <a:t>optimal     yang     memiliki     kesesuaian     dan     keseimbangan    </a:t>
            </a:r>
          </a:p>
          <a:p>
            <a:r>
              <a:rPr lang="id-ID" dirty="0"/>
              <a:t>pada     kepribadianya     baik     itu     moral,     intelektual,     emosi,    </a:t>
            </a:r>
          </a:p>
          <a:p>
            <a:r>
              <a:rPr lang="id-ID" dirty="0"/>
              <a:t>spiritual,     maupun     sosial.     Sehingga     dalam     pembelajaran,    </a:t>
            </a:r>
          </a:p>
          <a:p>
            <a:r>
              <a:rPr lang="id-ID" dirty="0"/>
              <a:t>guru     memiliki     kewajiban     untuk     mengembangkan     potensi    </a:t>
            </a:r>
          </a:p>
          <a:p>
            <a:r>
              <a:rPr lang="id-ID" dirty="0"/>
              <a:t>peserta     sesuai     dengan     bakat     dan     minatnya     agar     peserta    </a:t>
            </a:r>
            <a:r>
              <a:rPr lang="id-ID" dirty="0" smtClean="0"/>
              <a:t>didik     </a:t>
            </a:r>
            <a:r>
              <a:rPr lang="id-ID" dirty="0"/>
              <a:t>tersebut     dapat     menentukan     pilihannya,     terlepas     dari     siapa     dan     apa    </a:t>
            </a:r>
            <a:r>
              <a:rPr lang="id-ID" dirty="0" smtClean="0"/>
              <a:t>pekerjaanya</a:t>
            </a:r>
            <a:r>
              <a:rPr lang="id-ID" dirty="0"/>
              <a:t>,     tetapi     yang     penting     adalah     dia     menjadi     sosok     yang     pribadi    </a:t>
            </a:r>
          </a:p>
          <a:p>
            <a:r>
              <a:rPr lang="id-ID" dirty="0"/>
              <a:t>memiliki    keunggulan.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584" y="1986844"/>
            <a:ext cx="2796194" cy="30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94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248</TotalTime>
  <Words>2518</Words>
  <Application>Microsoft Office PowerPoint</Application>
  <PresentationFormat>Widescreen</PresentationFormat>
  <Paragraphs>322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SimSun</vt:lpstr>
      <vt:lpstr>Arial</vt:lpstr>
      <vt:lpstr>Arial Narrow</vt:lpstr>
      <vt:lpstr>Calibri</vt:lpstr>
      <vt:lpstr>Cambria</vt:lpstr>
      <vt:lpstr>Garamond</vt:lpstr>
      <vt:lpstr>Times New Roman</vt:lpstr>
      <vt:lpstr>Organic</vt:lpstr>
      <vt:lpstr>  IMPLEMENTASI  PENGEMBANGAN  KECAKAPAN     ABAD 21 DALAM RPP                     </vt:lpstr>
      <vt:lpstr>Latar belakang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RPP ABAD 21</dc:title>
  <dc:creator>hp</dc:creator>
  <cp:lastModifiedBy>hp</cp:lastModifiedBy>
  <cp:revision>38</cp:revision>
  <dcterms:created xsi:type="dcterms:W3CDTF">2017-09-27T01:08:25Z</dcterms:created>
  <dcterms:modified xsi:type="dcterms:W3CDTF">2017-11-17T01:36:09Z</dcterms:modified>
</cp:coreProperties>
</file>