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4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0" r:id="rId11"/>
    <p:sldId id="268" r:id="rId12"/>
    <p:sldId id="269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BF"/>
    <a:srgbClr val="00007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60" autoAdjust="0"/>
  </p:normalViewPr>
  <p:slideViewPr>
    <p:cSldViewPr showGuides="1">
      <p:cViewPr varScale="1">
        <p:scale>
          <a:sx n="69" d="100"/>
          <a:sy n="69" d="100"/>
        </p:scale>
        <p:origin x="-4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92176E-10D7-46F4-9189-BDE6404B03CC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id-ID"/>
        </a:p>
      </dgm:t>
    </dgm:pt>
    <dgm:pt modelId="{08A30D14-6F20-45C8-883E-8830D542E3A9}">
      <dgm:prSet/>
      <dgm:spPr/>
      <dgm:t>
        <a:bodyPr/>
        <a:lstStyle/>
        <a:p>
          <a:pPr rtl="0"/>
          <a:r>
            <a:rPr lang="en-US" baseline="0" dirty="0" err="1" smtClean="0"/>
            <a:t>Strategi</a:t>
          </a:r>
          <a:r>
            <a:rPr lang="en-US" baseline="0" dirty="0" smtClean="0"/>
            <a:t> </a:t>
          </a:r>
          <a:r>
            <a:rPr lang="en-US" i="1" baseline="0" dirty="0" err="1" smtClean="0"/>
            <a:t>di</a:t>
          </a:r>
          <a:r>
            <a:rPr lang="id-ID" i="1" baseline="0" dirty="0" smtClean="0"/>
            <a:t>scovery </a:t>
          </a:r>
          <a:r>
            <a:rPr lang="en-US" i="1" baseline="0" dirty="0" smtClean="0"/>
            <a:t>l</a:t>
          </a:r>
          <a:r>
            <a:rPr lang="id-ID" i="1" baseline="0" dirty="0" smtClean="0"/>
            <a:t>earning </a:t>
          </a:r>
          <a:r>
            <a:rPr lang="id-ID" baseline="0" dirty="0" smtClean="0"/>
            <a:t>adalah teori belajar yang didefinisikan sebagai proses pembelajaran yang terjadi bila pelajar tidak disajikan dengan pelajaran dalam bentuk finalnya, tetapi diharapkan mengorganisasi sendiri.</a:t>
          </a:r>
          <a:endParaRPr lang="en-US" baseline="0" dirty="0"/>
        </a:p>
      </dgm:t>
    </dgm:pt>
    <dgm:pt modelId="{8F311032-562A-4039-9A41-1DE085FF3608}" type="parTrans" cxnId="{EBE00E0A-EADD-40FC-AF60-7F246A21D1CB}">
      <dgm:prSet/>
      <dgm:spPr/>
      <dgm:t>
        <a:bodyPr/>
        <a:lstStyle/>
        <a:p>
          <a:endParaRPr lang="id-ID"/>
        </a:p>
      </dgm:t>
    </dgm:pt>
    <dgm:pt modelId="{4EEAAD25-0C0B-4A49-87CF-AB528107896D}" type="sibTrans" cxnId="{EBE00E0A-EADD-40FC-AF60-7F246A21D1CB}">
      <dgm:prSet/>
      <dgm:spPr/>
      <dgm:t>
        <a:bodyPr/>
        <a:lstStyle/>
        <a:p>
          <a:endParaRPr lang="id-ID"/>
        </a:p>
      </dgm:t>
    </dgm:pt>
    <dgm:pt modelId="{DE7D475B-46F2-4C20-8D19-E16669F6CF71}">
      <dgm:prSet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id-ID" b="1" i="1" baseline="0" dirty="0" smtClean="0"/>
            <a:t>Discovery</a:t>
          </a:r>
          <a:r>
            <a:rPr lang="id-ID" baseline="0" dirty="0" smtClean="0"/>
            <a:t> terjadi bila individu terlibat, terutama dalam penggunaan proses mentalnya untuk </a:t>
          </a:r>
          <a:r>
            <a:rPr lang="id-ID" b="1" baseline="0" dirty="0" smtClean="0"/>
            <a:t>menemukan</a:t>
          </a:r>
          <a:r>
            <a:rPr lang="id-ID" baseline="0" dirty="0" smtClean="0"/>
            <a:t> beberapa </a:t>
          </a:r>
          <a:r>
            <a:rPr lang="id-ID" b="1" baseline="0" dirty="0" smtClean="0"/>
            <a:t>konsep</a:t>
          </a:r>
          <a:r>
            <a:rPr lang="id-ID" baseline="0" dirty="0" smtClean="0"/>
            <a:t> dan </a:t>
          </a:r>
          <a:r>
            <a:rPr lang="id-ID" b="1" baseline="0" dirty="0" smtClean="0"/>
            <a:t>prinsip</a:t>
          </a:r>
          <a:r>
            <a:rPr lang="id-ID" baseline="0" dirty="0" smtClean="0"/>
            <a:t>.</a:t>
          </a:r>
          <a:endParaRPr lang="en-US" baseline="0" dirty="0"/>
        </a:p>
      </dgm:t>
    </dgm:pt>
    <dgm:pt modelId="{63713B1C-7FF6-4F01-9A4B-66F221E6C798}" type="parTrans" cxnId="{1DA27E10-8108-45B9-B328-2A6B7E80C35F}">
      <dgm:prSet/>
      <dgm:spPr/>
      <dgm:t>
        <a:bodyPr/>
        <a:lstStyle/>
        <a:p>
          <a:endParaRPr lang="id-ID"/>
        </a:p>
      </dgm:t>
    </dgm:pt>
    <dgm:pt modelId="{1CA2C82F-06B6-41E9-BF4E-DB3CA4F4A9BA}" type="sibTrans" cxnId="{1DA27E10-8108-45B9-B328-2A6B7E80C35F}">
      <dgm:prSet/>
      <dgm:spPr/>
      <dgm:t>
        <a:bodyPr/>
        <a:lstStyle/>
        <a:p>
          <a:endParaRPr lang="id-ID"/>
        </a:p>
      </dgm:t>
    </dgm:pt>
    <dgm:pt modelId="{E8C3447C-5565-49C5-9F49-E0F4B3B3F7E8}">
      <dgm:prSet/>
      <dgm:spPr/>
      <dgm:t>
        <a:bodyPr/>
        <a:lstStyle/>
        <a:p>
          <a:pPr rtl="0"/>
          <a:r>
            <a:rPr lang="id-ID" i="1" baseline="0" dirty="0" smtClean="0"/>
            <a:t>Discovery</a:t>
          </a:r>
          <a:r>
            <a:rPr lang="id-ID" baseline="0" dirty="0" smtClean="0"/>
            <a:t> dilakukan melalui observasi, klasifikasi, pengukuran, prediksi, penentuan</a:t>
          </a:r>
          <a:r>
            <a:rPr lang="en-US" baseline="0" dirty="0" smtClean="0"/>
            <a:t> </a:t>
          </a:r>
          <a:r>
            <a:rPr lang="en-US" baseline="0" dirty="0" err="1" smtClean="0"/>
            <a:t>dan</a:t>
          </a:r>
          <a:r>
            <a:rPr lang="en-US" baseline="0" dirty="0" smtClean="0"/>
            <a:t> </a:t>
          </a:r>
          <a:r>
            <a:rPr lang="en-US" i="1" baseline="0" dirty="0" err="1" smtClean="0"/>
            <a:t>inferi</a:t>
          </a:r>
          <a:r>
            <a:rPr lang="id-ID" baseline="0" dirty="0" smtClean="0"/>
            <a:t>.</a:t>
          </a:r>
          <a:endParaRPr lang="en-GB" baseline="0" dirty="0"/>
        </a:p>
      </dgm:t>
    </dgm:pt>
    <dgm:pt modelId="{23095EEE-E1D1-43AC-B235-809955C96C5B}" type="parTrans" cxnId="{581A9F08-40F3-4F6A-8D41-2A435A82EB92}">
      <dgm:prSet/>
      <dgm:spPr/>
      <dgm:t>
        <a:bodyPr/>
        <a:lstStyle/>
        <a:p>
          <a:endParaRPr lang="id-ID"/>
        </a:p>
      </dgm:t>
    </dgm:pt>
    <dgm:pt modelId="{23EE9E21-AA60-4215-A26A-4EE43C5FAE4A}" type="sibTrans" cxnId="{581A9F08-40F3-4F6A-8D41-2A435A82EB92}">
      <dgm:prSet/>
      <dgm:spPr/>
      <dgm:t>
        <a:bodyPr/>
        <a:lstStyle/>
        <a:p>
          <a:endParaRPr lang="id-ID"/>
        </a:p>
      </dgm:t>
    </dgm:pt>
    <dgm:pt modelId="{9FFB6E58-EEE1-4540-95CB-0B7FBC2B5441}" type="pres">
      <dgm:prSet presAssocID="{B892176E-10D7-46F4-9189-BDE6404B03CC}" presName="linear" presStyleCnt="0">
        <dgm:presLayoutVars>
          <dgm:animLvl val="lvl"/>
          <dgm:resizeHandles val="exact"/>
        </dgm:presLayoutVars>
      </dgm:prSet>
      <dgm:spPr/>
    </dgm:pt>
    <dgm:pt modelId="{1D90AC63-03DB-460C-BFE0-E880603AAE7C}" type="pres">
      <dgm:prSet presAssocID="{08A30D14-6F20-45C8-883E-8830D542E3A9}" presName="parentText" presStyleLbl="node1" presStyleIdx="0" presStyleCnt="3" custScaleY="117282">
        <dgm:presLayoutVars>
          <dgm:chMax val="0"/>
          <dgm:bulletEnabled val="1"/>
        </dgm:presLayoutVars>
      </dgm:prSet>
      <dgm:spPr/>
    </dgm:pt>
    <dgm:pt modelId="{20AAB208-CDF8-49E8-B7A9-071D840AB4A5}" type="pres">
      <dgm:prSet presAssocID="{4EEAAD25-0C0B-4A49-87CF-AB528107896D}" presName="spacer" presStyleCnt="0"/>
      <dgm:spPr/>
    </dgm:pt>
    <dgm:pt modelId="{D49BF157-AB1C-4CCE-BAC8-924EC230CC1A}" type="pres">
      <dgm:prSet presAssocID="{DE7D475B-46F2-4C20-8D19-E16669F6CF7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6C1D499-9181-4182-87EB-F35C1A9AA7D7}" type="pres">
      <dgm:prSet presAssocID="{1CA2C82F-06B6-41E9-BF4E-DB3CA4F4A9BA}" presName="spacer" presStyleCnt="0"/>
      <dgm:spPr/>
    </dgm:pt>
    <dgm:pt modelId="{AA446C39-546E-4C12-9BFA-78BF577D6FDC}" type="pres">
      <dgm:prSet presAssocID="{E8C3447C-5565-49C5-9F49-E0F4B3B3F7E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34FFAE2-72C8-4FF4-B596-0E9B6D36533C}" type="presOf" srcId="{08A30D14-6F20-45C8-883E-8830D542E3A9}" destId="{1D90AC63-03DB-460C-BFE0-E880603AAE7C}" srcOrd="0" destOrd="0" presId="urn:microsoft.com/office/officeart/2005/8/layout/vList2"/>
    <dgm:cxn modelId="{C0D1EA24-14E9-421E-AAFE-675E0F941ACC}" type="presOf" srcId="{B892176E-10D7-46F4-9189-BDE6404B03CC}" destId="{9FFB6E58-EEE1-4540-95CB-0B7FBC2B5441}" srcOrd="0" destOrd="0" presId="urn:microsoft.com/office/officeart/2005/8/layout/vList2"/>
    <dgm:cxn modelId="{6158F5D0-46BD-41CB-B55A-73835414293C}" type="presOf" srcId="{E8C3447C-5565-49C5-9F49-E0F4B3B3F7E8}" destId="{AA446C39-546E-4C12-9BFA-78BF577D6FDC}" srcOrd="0" destOrd="0" presId="urn:microsoft.com/office/officeart/2005/8/layout/vList2"/>
    <dgm:cxn modelId="{581A9F08-40F3-4F6A-8D41-2A435A82EB92}" srcId="{B892176E-10D7-46F4-9189-BDE6404B03CC}" destId="{E8C3447C-5565-49C5-9F49-E0F4B3B3F7E8}" srcOrd="2" destOrd="0" parTransId="{23095EEE-E1D1-43AC-B235-809955C96C5B}" sibTransId="{23EE9E21-AA60-4215-A26A-4EE43C5FAE4A}"/>
    <dgm:cxn modelId="{1DA27E10-8108-45B9-B328-2A6B7E80C35F}" srcId="{B892176E-10D7-46F4-9189-BDE6404B03CC}" destId="{DE7D475B-46F2-4C20-8D19-E16669F6CF71}" srcOrd="1" destOrd="0" parTransId="{63713B1C-7FF6-4F01-9A4B-66F221E6C798}" sibTransId="{1CA2C82F-06B6-41E9-BF4E-DB3CA4F4A9BA}"/>
    <dgm:cxn modelId="{640D731A-123E-4C2C-9CEA-CDD5D55C6CBE}" type="presOf" srcId="{DE7D475B-46F2-4C20-8D19-E16669F6CF71}" destId="{D49BF157-AB1C-4CCE-BAC8-924EC230CC1A}" srcOrd="0" destOrd="0" presId="urn:microsoft.com/office/officeart/2005/8/layout/vList2"/>
    <dgm:cxn modelId="{EBE00E0A-EADD-40FC-AF60-7F246A21D1CB}" srcId="{B892176E-10D7-46F4-9189-BDE6404B03CC}" destId="{08A30D14-6F20-45C8-883E-8830D542E3A9}" srcOrd="0" destOrd="0" parTransId="{8F311032-562A-4039-9A41-1DE085FF3608}" sibTransId="{4EEAAD25-0C0B-4A49-87CF-AB528107896D}"/>
    <dgm:cxn modelId="{C9782D83-F425-4C8F-8BC2-42B4AC348B38}" type="presParOf" srcId="{9FFB6E58-EEE1-4540-95CB-0B7FBC2B5441}" destId="{1D90AC63-03DB-460C-BFE0-E880603AAE7C}" srcOrd="0" destOrd="0" presId="urn:microsoft.com/office/officeart/2005/8/layout/vList2"/>
    <dgm:cxn modelId="{7D5BDAC8-DEBC-4F41-89F0-AB42A745D946}" type="presParOf" srcId="{9FFB6E58-EEE1-4540-95CB-0B7FBC2B5441}" destId="{20AAB208-CDF8-49E8-B7A9-071D840AB4A5}" srcOrd="1" destOrd="0" presId="urn:microsoft.com/office/officeart/2005/8/layout/vList2"/>
    <dgm:cxn modelId="{904B70AB-08A4-440C-A989-389C1C51B4C6}" type="presParOf" srcId="{9FFB6E58-EEE1-4540-95CB-0B7FBC2B5441}" destId="{D49BF157-AB1C-4CCE-BAC8-924EC230CC1A}" srcOrd="2" destOrd="0" presId="urn:microsoft.com/office/officeart/2005/8/layout/vList2"/>
    <dgm:cxn modelId="{0FDCFFCD-13B3-498A-81CF-70528A70A520}" type="presParOf" srcId="{9FFB6E58-EEE1-4540-95CB-0B7FBC2B5441}" destId="{B6C1D499-9181-4182-87EB-F35C1A9AA7D7}" srcOrd="3" destOrd="0" presId="urn:microsoft.com/office/officeart/2005/8/layout/vList2"/>
    <dgm:cxn modelId="{C467E081-F79E-4DB6-9EFE-656FB8CC4C0E}" type="presParOf" srcId="{9FFB6E58-EEE1-4540-95CB-0B7FBC2B5441}" destId="{AA446C39-546E-4C12-9BFA-78BF577D6FD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0E6033-75E7-4106-9714-72727A7D3DB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A359CAD5-3DAF-4BAF-BB66-0A0DC65ACD95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i="1" baseline="0" dirty="0" smtClean="0"/>
            <a:t>D</a:t>
          </a:r>
          <a:r>
            <a:rPr lang="id-ID" i="1" baseline="0" dirty="0" smtClean="0"/>
            <a:t>iscovery </a:t>
          </a:r>
          <a:r>
            <a:rPr lang="en-US" i="1" baseline="0" dirty="0" smtClean="0"/>
            <a:t>l</a:t>
          </a:r>
          <a:r>
            <a:rPr lang="id-ID" i="1" baseline="0" dirty="0" smtClean="0"/>
            <a:t>earning</a:t>
          </a:r>
          <a:r>
            <a:rPr lang="id-ID" baseline="0" dirty="0" smtClean="0"/>
            <a:t> merupakan pembentukan kategori-kategori atau konsep-konsep, yang dapat memungkinkan terjadinya </a:t>
          </a:r>
          <a:r>
            <a:rPr lang="id-ID" b="1" baseline="0" dirty="0" smtClean="0"/>
            <a:t>generalisasi.</a:t>
          </a:r>
          <a:endParaRPr lang="en-US" b="1" baseline="0" dirty="0"/>
        </a:p>
      </dgm:t>
    </dgm:pt>
    <dgm:pt modelId="{8A996A6C-06F8-4E16-91BE-F452F724C0AA}" type="parTrans" cxnId="{A83CC284-8189-43AE-ABB1-ED8C1E89BEDA}">
      <dgm:prSet/>
      <dgm:spPr/>
      <dgm:t>
        <a:bodyPr/>
        <a:lstStyle/>
        <a:p>
          <a:endParaRPr lang="id-ID"/>
        </a:p>
      </dgm:t>
    </dgm:pt>
    <dgm:pt modelId="{4B29353C-9498-47C0-8D55-3C0EA76BCC1E}" type="sibTrans" cxnId="{A83CC284-8189-43AE-ABB1-ED8C1E89BEDA}">
      <dgm:prSet/>
      <dgm:spPr/>
      <dgm:t>
        <a:bodyPr/>
        <a:lstStyle/>
        <a:p>
          <a:endParaRPr lang="id-ID"/>
        </a:p>
      </dgm:t>
    </dgm:pt>
    <dgm:pt modelId="{7EEE768F-39B5-4EE1-A60F-1FB593B3D9E4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baseline="0" dirty="0" smtClean="0"/>
            <a:t>P</a:t>
          </a:r>
          <a:r>
            <a:rPr lang="id-ID" baseline="0" dirty="0" smtClean="0"/>
            <a:t>eserta didik dikatakan memahami suatu konsep apabila mengetahui </a:t>
          </a:r>
          <a:r>
            <a:rPr lang="en-US" baseline="0" dirty="0" smtClean="0"/>
            <a:t>lima</a:t>
          </a:r>
          <a:r>
            <a:rPr lang="id-ID" baseline="0" dirty="0" smtClean="0"/>
            <a:t> unsur dari konsep itu, meliputi: 1) Nama; 2) Contoh-contoh baik yang positif maupun yang negati</a:t>
          </a:r>
          <a:r>
            <a:rPr lang="en-US" baseline="0" dirty="0" smtClean="0"/>
            <a:t>f</a:t>
          </a:r>
          <a:r>
            <a:rPr lang="id-ID" baseline="0" dirty="0" smtClean="0"/>
            <a:t>; 3) Karakteristik, baik yang pokok maupun tidak; 4) Rentangan karakteristik; 5) Kaidah </a:t>
          </a:r>
          <a:endParaRPr lang="en-US" baseline="0" dirty="0"/>
        </a:p>
      </dgm:t>
    </dgm:pt>
    <dgm:pt modelId="{32F46A7C-26E2-4A5B-9944-09CC0EF51317}" type="parTrans" cxnId="{B18382EF-3A3A-44A8-8B87-296A5EA8A590}">
      <dgm:prSet/>
      <dgm:spPr/>
      <dgm:t>
        <a:bodyPr/>
        <a:lstStyle/>
        <a:p>
          <a:endParaRPr lang="id-ID"/>
        </a:p>
      </dgm:t>
    </dgm:pt>
    <dgm:pt modelId="{8BE7E06D-5E23-49F8-AA53-5E941DBF16F4}" type="sibTrans" cxnId="{B18382EF-3A3A-44A8-8B87-296A5EA8A590}">
      <dgm:prSet/>
      <dgm:spPr/>
      <dgm:t>
        <a:bodyPr/>
        <a:lstStyle/>
        <a:p>
          <a:endParaRPr lang="id-ID"/>
        </a:p>
      </dgm:t>
    </dgm:pt>
    <dgm:pt modelId="{2FC08214-2E1E-44C3-9743-EF484AB07844}" type="pres">
      <dgm:prSet presAssocID="{6F0E6033-75E7-4106-9714-72727A7D3DBD}" presName="linear" presStyleCnt="0">
        <dgm:presLayoutVars>
          <dgm:animLvl val="lvl"/>
          <dgm:resizeHandles val="exact"/>
        </dgm:presLayoutVars>
      </dgm:prSet>
      <dgm:spPr/>
    </dgm:pt>
    <dgm:pt modelId="{59D49F91-FC76-4A0B-A36C-B9047B99A388}" type="pres">
      <dgm:prSet presAssocID="{A359CAD5-3DAF-4BAF-BB66-0A0DC65ACD95}" presName="parentText" presStyleLbl="node1" presStyleIdx="0" presStyleCnt="2" custLinFactNeighborX="126" custLinFactNeighborY="-69908">
        <dgm:presLayoutVars>
          <dgm:chMax val="0"/>
          <dgm:bulletEnabled val="1"/>
        </dgm:presLayoutVars>
      </dgm:prSet>
      <dgm:spPr/>
    </dgm:pt>
    <dgm:pt modelId="{25909C92-52E1-4A16-AD33-AFE714BB6FFE}" type="pres">
      <dgm:prSet presAssocID="{4B29353C-9498-47C0-8D55-3C0EA76BCC1E}" presName="spacer" presStyleCnt="0"/>
      <dgm:spPr/>
    </dgm:pt>
    <dgm:pt modelId="{50FEC28C-E78F-432C-8D79-89D221D0187C}" type="pres">
      <dgm:prSet presAssocID="{7EEE768F-39B5-4EE1-A60F-1FB593B3D9E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39E147E-DD2A-426E-9E9F-E21151988CB1}" type="presOf" srcId="{7EEE768F-39B5-4EE1-A60F-1FB593B3D9E4}" destId="{50FEC28C-E78F-432C-8D79-89D221D0187C}" srcOrd="0" destOrd="0" presId="urn:microsoft.com/office/officeart/2005/8/layout/vList2"/>
    <dgm:cxn modelId="{87341A47-D083-484A-8604-D366E8DF4954}" type="presOf" srcId="{A359CAD5-3DAF-4BAF-BB66-0A0DC65ACD95}" destId="{59D49F91-FC76-4A0B-A36C-B9047B99A388}" srcOrd="0" destOrd="0" presId="urn:microsoft.com/office/officeart/2005/8/layout/vList2"/>
    <dgm:cxn modelId="{ADDE6C07-DDC3-4B26-99D1-30741315674D}" type="presOf" srcId="{6F0E6033-75E7-4106-9714-72727A7D3DBD}" destId="{2FC08214-2E1E-44C3-9743-EF484AB07844}" srcOrd="0" destOrd="0" presId="urn:microsoft.com/office/officeart/2005/8/layout/vList2"/>
    <dgm:cxn modelId="{B18382EF-3A3A-44A8-8B87-296A5EA8A590}" srcId="{6F0E6033-75E7-4106-9714-72727A7D3DBD}" destId="{7EEE768F-39B5-4EE1-A60F-1FB593B3D9E4}" srcOrd="1" destOrd="0" parTransId="{32F46A7C-26E2-4A5B-9944-09CC0EF51317}" sibTransId="{8BE7E06D-5E23-49F8-AA53-5E941DBF16F4}"/>
    <dgm:cxn modelId="{A83CC284-8189-43AE-ABB1-ED8C1E89BEDA}" srcId="{6F0E6033-75E7-4106-9714-72727A7D3DBD}" destId="{A359CAD5-3DAF-4BAF-BB66-0A0DC65ACD95}" srcOrd="0" destOrd="0" parTransId="{8A996A6C-06F8-4E16-91BE-F452F724C0AA}" sibTransId="{4B29353C-9498-47C0-8D55-3C0EA76BCC1E}"/>
    <dgm:cxn modelId="{BC48625B-2627-4F7B-A044-FDDE376C7D35}" type="presParOf" srcId="{2FC08214-2E1E-44C3-9743-EF484AB07844}" destId="{59D49F91-FC76-4A0B-A36C-B9047B99A388}" srcOrd="0" destOrd="0" presId="urn:microsoft.com/office/officeart/2005/8/layout/vList2"/>
    <dgm:cxn modelId="{169C1E7A-9EF4-4102-9623-A926F8EBD8FA}" type="presParOf" srcId="{2FC08214-2E1E-44C3-9743-EF484AB07844}" destId="{25909C92-52E1-4A16-AD33-AFE714BB6FFE}" srcOrd="1" destOrd="0" presId="urn:microsoft.com/office/officeart/2005/8/layout/vList2"/>
    <dgm:cxn modelId="{D431E6EE-2C2E-4537-9E63-E754CCAF15BA}" type="presParOf" srcId="{2FC08214-2E1E-44C3-9743-EF484AB07844}" destId="{50FEC28C-E78F-432C-8D79-89D221D0187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138EF8-DB5B-4631-A656-10A7DCB5DF6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9DEA50E2-6AA2-4BFE-9811-B00CFAB9FB9B}">
      <dgm:prSet/>
      <dgm:spPr/>
      <dgm:t>
        <a:bodyPr/>
        <a:lstStyle/>
        <a:p>
          <a:pPr rtl="0"/>
          <a:r>
            <a:rPr lang="id-ID" b="1" baseline="0" dirty="0" smtClean="0"/>
            <a:t>Langkah Persiapan </a:t>
          </a:r>
          <a:endParaRPr lang="en-US" b="1" baseline="0" dirty="0"/>
        </a:p>
      </dgm:t>
    </dgm:pt>
    <dgm:pt modelId="{CD44D2A9-4360-47FF-B4CC-5451ECF9C030}" type="parTrans" cxnId="{6DC5B292-AAF1-4970-9C1C-7BA6DD43A946}">
      <dgm:prSet/>
      <dgm:spPr/>
      <dgm:t>
        <a:bodyPr/>
        <a:lstStyle/>
        <a:p>
          <a:endParaRPr lang="id-ID"/>
        </a:p>
      </dgm:t>
    </dgm:pt>
    <dgm:pt modelId="{7FD6235E-2BC8-4FF3-830A-ACF9C236BD9D}" type="sibTrans" cxnId="{6DC5B292-AAF1-4970-9C1C-7BA6DD43A946}">
      <dgm:prSet/>
      <dgm:spPr/>
      <dgm:t>
        <a:bodyPr/>
        <a:lstStyle/>
        <a:p>
          <a:endParaRPr lang="id-ID"/>
        </a:p>
      </dgm:t>
    </dgm:pt>
    <dgm:pt modelId="{C5EE356D-B093-4256-B384-CBCA76F518F0}">
      <dgm:prSet/>
      <dgm:spPr/>
      <dgm:t>
        <a:bodyPr/>
        <a:lstStyle/>
        <a:p>
          <a:pPr rtl="0"/>
          <a:r>
            <a:rPr lang="x-none" smtClean="0"/>
            <a:t>1. Menentukan tujuan pembelajaran</a:t>
          </a:r>
          <a:endParaRPr lang="en-US" dirty="0"/>
        </a:p>
      </dgm:t>
    </dgm:pt>
    <dgm:pt modelId="{367F9EFB-86E0-4158-AAF9-8FA0BE608AB2}" type="parTrans" cxnId="{7315CCC3-B3F1-4114-82F8-23BD58618EAA}">
      <dgm:prSet/>
      <dgm:spPr/>
      <dgm:t>
        <a:bodyPr/>
        <a:lstStyle/>
        <a:p>
          <a:endParaRPr lang="id-ID"/>
        </a:p>
      </dgm:t>
    </dgm:pt>
    <dgm:pt modelId="{8C269362-9D2D-4C52-BF8A-87CB8B25F775}" type="sibTrans" cxnId="{7315CCC3-B3F1-4114-82F8-23BD58618EAA}">
      <dgm:prSet/>
      <dgm:spPr/>
      <dgm:t>
        <a:bodyPr/>
        <a:lstStyle/>
        <a:p>
          <a:endParaRPr lang="id-ID"/>
        </a:p>
      </dgm:t>
    </dgm:pt>
    <dgm:pt modelId="{BAFC0C51-6E77-44E7-8772-0AF2BC3C91D7}">
      <dgm:prSet/>
      <dgm:spPr/>
      <dgm:t>
        <a:bodyPr/>
        <a:lstStyle/>
        <a:p>
          <a:pPr rtl="0"/>
          <a:r>
            <a:rPr lang="x-none" smtClean="0"/>
            <a:t>2. Melakukan identifikasi karakteristik peserta didik</a:t>
          </a:r>
          <a:endParaRPr lang="en-US" dirty="0"/>
        </a:p>
      </dgm:t>
    </dgm:pt>
    <dgm:pt modelId="{BF5839E7-D671-40B1-89D9-C62917D0EC8C}" type="parTrans" cxnId="{F01316FC-D0B8-4FB9-B074-C9B15E67F69F}">
      <dgm:prSet/>
      <dgm:spPr/>
      <dgm:t>
        <a:bodyPr/>
        <a:lstStyle/>
        <a:p>
          <a:endParaRPr lang="id-ID"/>
        </a:p>
      </dgm:t>
    </dgm:pt>
    <dgm:pt modelId="{304951B8-4917-4478-A986-700153BEC848}" type="sibTrans" cxnId="{F01316FC-D0B8-4FB9-B074-C9B15E67F69F}">
      <dgm:prSet/>
      <dgm:spPr/>
      <dgm:t>
        <a:bodyPr/>
        <a:lstStyle/>
        <a:p>
          <a:endParaRPr lang="id-ID"/>
        </a:p>
      </dgm:t>
    </dgm:pt>
    <dgm:pt modelId="{7CEBBBB1-363B-4E58-8AC3-0D6DCDE333AA}">
      <dgm:prSet/>
      <dgm:spPr/>
      <dgm:t>
        <a:bodyPr/>
        <a:lstStyle/>
        <a:p>
          <a:pPr rtl="0"/>
          <a:r>
            <a:rPr lang="x-none" smtClean="0"/>
            <a:t>3. Memilih materi pelajaran.</a:t>
          </a:r>
          <a:endParaRPr lang="en-US" dirty="0"/>
        </a:p>
      </dgm:t>
    </dgm:pt>
    <dgm:pt modelId="{C5755B5F-C2F5-459A-9065-211CE5D7DE83}" type="parTrans" cxnId="{703159E6-3DFE-4E81-865B-6DB01FD0D7BB}">
      <dgm:prSet/>
      <dgm:spPr/>
      <dgm:t>
        <a:bodyPr/>
        <a:lstStyle/>
        <a:p>
          <a:endParaRPr lang="id-ID"/>
        </a:p>
      </dgm:t>
    </dgm:pt>
    <dgm:pt modelId="{008F5A3E-D426-4EC4-84AC-122233FFC14F}" type="sibTrans" cxnId="{703159E6-3DFE-4E81-865B-6DB01FD0D7BB}">
      <dgm:prSet/>
      <dgm:spPr/>
      <dgm:t>
        <a:bodyPr/>
        <a:lstStyle/>
        <a:p>
          <a:endParaRPr lang="id-ID"/>
        </a:p>
      </dgm:t>
    </dgm:pt>
    <dgm:pt modelId="{5EF2C806-DDD3-4377-92EE-6A831B929706}">
      <dgm:prSet/>
      <dgm:spPr/>
      <dgm:t>
        <a:bodyPr/>
        <a:lstStyle/>
        <a:p>
          <a:pPr rtl="0"/>
          <a:r>
            <a:rPr lang="x-none" smtClean="0"/>
            <a:t>4. Menentukan topik-topik yang harus dipelajari peserta</a:t>
          </a:r>
          <a:endParaRPr lang="en-US" dirty="0"/>
        </a:p>
      </dgm:t>
    </dgm:pt>
    <dgm:pt modelId="{0778F722-0AE2-453A-B70B-09168BB4A73F}" type="parTrans" cxnId="{E6E6A925-F38A-4932-8390-C538A59FFB00}">
      <dgm:prSet/>
      <dgm:spPr/>
      <dgm:t>
        <a:bodyPr/>
        <a:lstStyle/>
        <a:p>
          <a:endParaRPr lang="id-ID"/>
        </a:p>
      </dgm:t>
    </dgm:pt>
    <dgm:pt modelId="{90DDC8D4-886A-4339-BFB8-80EEB67DC3FA}" type="sibTrans" cxnId="{E6E6A925-F38A-4932-8390-C538A59FFB00}">
      <dgm:prSet/>
      <dgm:spPr/>
      <dgm:t>
        <a:bodyPr/>
        <a:lstStyle/>
        <a:p>
          <a:endParaRPr lang="id-ID"/>
        </a:p>
      </dgm:t>
    </dgm:pt>
    <dgm:pt modelId="{A25D0A86-5E9B-4CCB-AD54-BF5EE9DA7F7F}">
      <dgm:prSet/>
      <dgm:spPr/>
      <dgm:t>
        <a:bodyPr/>
        <a:lstStyle/>
        <a:p>
          <a:pPr rtl="0"/>
          <a:endParaRPr lang="en-US" dirty="0"/>
        </a:p>
      </dgm:t>
    </dgm:pt>
    <dgm:pt modelId="{35FBEB7B-2B3A-4027-B376-BF56F08B7319}" type="parTrans" cxnId="{314E6667-BA75-4FFD-BA2C-94FEA761DC97}">
      <dgm:prSet/>
      <dgm:spPr/>
      <dgm:t>
        <a:bodyPr/>
        <a:lstStyle/>
        <a:p>
          <a:endParaRPr lang="id-ID"/>
        </a:p>
      </dgm:t>
    </dgm:pt>
    <dgm:pt modelId="{ADB4CC88-8088-434E-B03E-FDD647E9C408}" type="sibTrans" cxnId="{314E6667-BA75-4FFD-BA2C-94FEA761DC97}">
      <dgm:prSet/>
      <dgm:spPr/>
      <dgm:t>
        <a:bodyPr/>
        <a:lstStyle/>
        <a:p>
          <a:endParaRPr lang="id-ID"/>
        </a:p>
      </dgm:t>
    </dgm:pt>
    <dgm:pt modelId="{6416E457-2171-49C2-83EA-883AC54D1F29}">
      <dgm:prSet/>
      <dgm:spPr/>
      <dgm:t>
        <a:bodyPr/>
        <a:lstStyle/>
        <a:p>
          <a:pPr rtl="0"/>
          <a:endParaRPr lang="en-US" dirty="0"/>
        </a:p>
      </dgm:t>
    </dgm:pt>
    <dgm:pt modelId="{C2D6F04B-89A4-45E8-82F8-461FFE08EE9A}" type="parTrans" cxnId="{B49E4D9A-1F86-4963-B7B7-90B70409F0FB}">
      <dgm:prSet/>
      <dgm:spPr/>
      <dgm:t>
        <a:bodyPr/>
        <a:lstStyle/>
        <a:p>
          <a:endParaRPr lang="id-ID"/>
        </a:p>
      </dgm:t>
    </dgm:pt>
    <dgm:pt modelId="{AD440CC6-A038-4D8C-BC2F-6672B4CC388A}" type="sibTrans" cxnId="{B49E4D9A-1F86-4963-B7B7-90B70409F0FB}">
      <dgm:prSet/>
      <dgm:spPr/>
      <dgm:t>
        <a:bodyPr/>
        <a:lstStyle/>
        <a:p>
          <a:endParaRPr lang="id-ID"/>
        </a:p>
      </dgm:t>
    </dgm:pt>
    <dgm:pt modelId="{6F969103-2515-4A44-A0F5-0A69EB3E3B47}">
      <dgm:prSet/>
      <dgm:spPr/>
      <dgm:t>
        <a:bodyPr/>
        <a:lstStyle/>
        <a:p>
          <a:pPr rtl="0"/>
          <a:endParaRPr lang="en-US" baseline="0" dirty="0"/>
        </a:p>
      </dgm:t>
    </dgm:pt>
    <dgm:pt modelId="{E4C9AC03-3632-4B45-8C91-D916B3626298}" type="parTrans" cxnId="{25417D26-768B-4BC5-A412-54D0150B9616}">
      <dgm:prSet/>
      <dgm:spPr/>
      <dgm:t>
        <a:bodyPr/>
        <a:lstStyle/>
        <a:p>
          <a:endParaRPr lang="id-ID"/>
        </a:p>
      </dgm:t>
    </dgm:pt>
    <dgm:pt modelId="{7F80C34A-88F9-4C37-B1A3-CD11F3CB8C8C}" type="sibTrans" cxnId="{25417D26-768B-4BC5-A412-54D0150B9616}">
      <dgm:prSet/>
      <dgm:spPr/>
      <dgm:t>
        <a:bodyPr/>
        <a:lstStyle/>
        <a:p>
          <a:endParaRPr lang="id-ID"/>
        </a:p>
      </dgm:t>
    </dgm:pt>
    <dgm:pt modelId="{016CB77B-6868-48B6-AD1A-A20762692AAC}">
      <dgm:prSet/>
      <dgm:spPr/>
      <dgm:t>
        <a:bodyPr/>
        <a:lstStyle/>
        <a:p>
          <a:pPr rtl="0"/>
          <a:r>
            <a:rPr lang="x-none" smtClean="0"/>
            <a:t>    (kemampuan awal, minat, gaya belajar, dan sebagainya)</a:t>
          </a:r>
          <a:endParaRPr lang="en-US" dirty="0"/>
        </a:p>
      </dgm:t>
    </dgm:pt>
    <dgm:pt modelId="{0D30901E-81E1-4DB8-B4EB-B629FC93CD2B}" type="parTrans" cxnId="{46A45A1D-75CB-4DF6-A4A0-9D273C2EBA79}">
      <dgm:prSet/>
      <dgm:spPr/>
      <dgm:t>
        <a:bodyPr/>
        <a:lstStyle/>
        <a:p>
          <a:endParaRPr lang="id-ID"/>
        </a:p>
      </dgm:t>
    </dgm:pt>
    <dgm:pt modelId="{CC9C23E6-AAD5-4080-A195-F9F2E0D4AF01}" type="sibTrans" cxnId="{46A45A1D-75CB-4DF6-A4A0-9D273C2EBA79}">
      <dgm:prSet/>
      <dgm:spPr/>
      <dgm:t>
        <a:bodyPr/>
        <a:lstStyle/>
        <a:p>
          <a:endParaRPr lang="id-ID"/>
        </a:p>
      </dgm:t>
    </dgm:pt>
    <dgm:pt modelId="{CA093459-8C9B-404E-85EC-924A4237A8DE}">
      <dgm:prSet/>
      <dgm:spPr/>
      <dgm:t>
        <a:bodyPr/>
        <a:lstStyle/>
        <a:p>
          <a:pPr rtl="0"/>
          <a:r>
            <a:rPr lang="x-none" smtClean="0"/>
            <a:t>     didik secara induktif (dari conto</a:t>
          </a:r>
          <a:r>
            <a:rPr lang="en-US" dirty="0" smtClean="0"/>
            <a:t>h-</a:t>
          </a:r>
          <a:r>
            <a:rPr lang="x-none" smtClean="0"/>
            <a:t>contoh generalisasi)</a:t>
          </a:r>
          <a:endParaRPr lang="en-US" dirty="0"/>
        </a:p>
      </dgm:t>
    </dgm:pt>
    <dgm:pt modelId="{74F352A7-4041-46A3-B546-1856B02B1E45}" type="parTrans" cxnId="{001FDB45-F980-40EB-B8E4-28EE667C3846}">
      <dgm:prSet/>
      <dgm:spPr/>
    </dgm:pt>
    <dgm:pt modelId="{B8FA7434-F39B-48B1-8758-C8EB038F030F}" type="sibTrans" cxnId="{001FDB45-F980-40EB-B8E4-28EE667C3846}">
      <dgm:prSet/>
      <dgm:spPr/>
    </dgm:pt>
    <dgm:pt modelId="{0052B788-F3FB-4021-9AAE-9C3D6B9261BF}" type="pres">
      <dgm:prSet presAssocID="{51138EF8-DB5B-4631-A656-10A7DCB5DF68}" presName="linear" presStyleCnt="0">
        <dgm:presLayoutVars>
          <dgm:animLvl val="lvl"/>
          <dgm:resizeHandles val="exact"/>
        </dgm:presLayoutVars>
      </dgm:prSet>
      <dgm:spPr/>
    </dgm:pt>
    <dgm:pt modelId="{DBCCC084-44A1-4E9B-9849-15B82B44C430}" type="pres">
      <dgm:prSet presAssocID="{9DEA50E2-6AA2-4BFE-9811-B00CFAB9FB9B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37079C30-DDD8-468C-89EC-43EEF9117E84}" type="pres">
      <dgm:prSet presAssocID="{9DEA50E2-6AA2-4BFE-9811-B00CFAB9FB9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F01316FC-D0B8-4FB9-B074-C9B15E67F69F}" srcId="{9DEA50E2-6AA2-4BFE-9811-B00CFAB9FB9B}" destId="{BAFC0C51-6E77-44E7-8772-0AF2BC3C91D7}" srcOrd="1" destOrd="0" parTransId="{BF5839E7-D671-40B1-89D9-C62917D0EC8C}" sibTransId="{304951B8-4917-4478-A986-700153BEC848}"/>
    <dgm:cxn modelId="{B64A772B-FEA0-4D50-8333-5ACA2962295C}" type="presOf" srcId="{51138EF8-DB5B-4631-A656-10A7DCB5DF68}" destId="{0052B788-F3FB-4021-9AAE-9C3D6B9261BF}" srcOrd="0" destOrd="0" presId="urn:microsoft.com/office/officeart/2005/8/layout/vList2"/>
    <dgm:cxn modelId="{365CC4D4-0018-4971-9551-6B37F7A3A31E}" type="presOf" srcId="{016CB77B-6868-48B6-AD1A-A20762692AAC}" destId="{37079C30-DDD8-468C-89EC-43EEF9117E84}" srcOrd="0" destOrd="2" presId="urn:microsoft.com/office/officeart/2005/8/layout/vList2"/>
    <dgm:cxn modelId="{A4D0DC98-AD25-4A99-9CD6-0508A4B14A61}" type="presOf" srcId="{9DEA50E2-6AA2-4BFE-9811-B00CFAB9FB9B}" destId="{DBCCC084-44A1-4E9B-9849-15B82B44C430}" srcOrd="0" destOrd="0" presId="urn:microsoft.com/office/officeart/2005/8/layout/vList2"/>
    <dgm:cxn modelId="{703159E6-3DFE-4E81-865B-6DB01FD0D7BB}" srcId="{9DEA50E2-6AA2-4BFE-9811-B00CFAB9FB9B}" destId="{7CEBBBB1-363B-4E58-8AC3-0D6DCDE333AA}" srcOrd="3" destOrd="0" parTransId="{C5755B5F-C2F5-459A-9065-211CE5D7DE83}" sibTransId="{008F5A3E-D426-4EC4-84AC-122233FFC14F}"/>
    <dgm:cxn modelId="{7315CCC3-B3F1-4114-82F8-23BD58618EAA}" srcId="{9DEA50E2-6AA2-4BFE-9811-B00CFAB9FB9B}" destId="{C5EE356D-B093-4256-B384-CBCA76F518F0}" srcOrd="0" destOrd="0" parTransId="{367F9EFB-86E0-4158-AAF9-8FA0BE608AB2}" sibTransId="{8C269362-9D2D-4C52-BF8A-87CB8B25F775}"/>
    <dgm:cxn modelId="{46A45A1D-75CB-4DF6-A4A0-9D273C2EBA79}" srcId="{9DEA50E2-6AA2-4BFE-9811-B00CFAB9FB9B}" destId="{016CB77B-6868-48B6-AD1A-A20762692AAC}" srcOrd="2" destOrd="0" parTransId="{0D30901E-81E1-4DB8-B4EB-B629FC93CD2B}" sibTransId="{CC9C23E6-AAD5-4080-A195-F9F2E0D4AF01}"/>
    <dgm:cxn modelId="{0A9AAA91-8252-40D6-8CEA-3702DA91E532}" type="presOf" srcId="{7CEBBBB1-363B-4E58-8AC3-0D6DCDE333AA}" destId="{37079C30-DDD8-468C-89EC-43EEF9117E84}" srcOrd="0" destOrd="3" presId="urn:microsoft.com/office/officeart/2005/8/layout/vList2"/>
    <dgm:cxn modelId="{5ADA0069-5D57-4177-9A7A-142FA091FC23}" type="presOf" srcId="{C5EE356D-B093-4256-B384-CBCA76F518F0}" destId="{37079C30-DDD8-468C-89EC-43EEF9117E84}" srcOrd="0" destOrd="0" presId="urn:microsoft.com/office/officeart/2005/8/layout/vList2"/>
    <dgm:cxn modelId="{89B11CCB-2C6C-4DAA-A601-A240F3EB99AE}" type="presOf" srcId="{6F969103-2515-4A44-A0F5-0A69EB3E3B47}" destId="{37079C30-DDD8-468C-89EC-43EEF9117E84}" srcOrd="0" destOrd="8" presId="urn:microsoft.com/office/officeart/2005/8/layout/vList2"/>
    <dgm:cxn modelId="{E1318A06-C49E-48B8-A67C-A6797A6EE280}" type="presOf" srcId="{BAFC0C51-6E77-44E7-8772-0AF2BC3C91D7}" destId="{37079C30-DDD8-468C-89EC-43EEF9117E84}" srcOrd="0" destOrd="1" presId="urn:microsoft.com/office/officeart/2005/8/layout/vList2"/>
    <dgm:cxn modelId="{6DC5B292-AAF1-4970-9C1C-7BA6DD43A946}" srcId="{51138EF8-DB5B-4631-A656-10A7DCB5DF68}" destId="{9DEA50E2-6AA2-4BFE-9811-B00CFAB9FB9B}" srcOrd="0" destOrd="0" parTransId="{CD44D2A9-4360-47FF-B4CC-5451ECF9C030}" sibTransId="{7FD6235E-2BC8-4FF3-830A-ACF9C236BD9D}"/>
    <dgm:cxn modelId="{E6E6A925-F38A-4932-8390-C538A59FFB00}" srcId="{9DEA50E2-6AA2-4BFE-9811-B00CFAB9FB9B}" destId="{5EF2C806-DDD3-4377-92EE-6A831B929706}" srcOrd="4" destOrd="0" parTransId="{0778F722-0AE2-453A-B70B-09168BB4A73F}" sibTransId="{90DDC8D4-886A-4339-BFB8-80EEB67DC3FA}"/>
    <dgm:cxn modelId="{267B4EE0-A0F7-4556-BC1D-E844EDEC338D}" type="presOf" srcId="{CA093459-8C9B-404E-85EC-924A4237A8DE}" destId="{37079C30-DDD8-468C-89EC-43EEF9117E84}" srcOrd="0" destOrd="5" presId="urn:microsoft.com/office/officeart/2005/8/layout/vList2"/>
    <dgm:cxn modelId="{50419194-4462-4E83-9DCF-B0EE4C6D7B71}" type="presOf" srcId="{5EF2C806-DDD3-4377-92EE-6A831B929706}" destId="{37079C30-DDD8-468C-89EC-43EEF9117E84}" srcOrd="0" destOrd="4" presId="urn:microsoft.com/office/officeart/2005/8/layout/vList2"/>
    <dgm:cxn modelId="{001FDB45-F980-40EB-B8E4-28EE667C3846}" srcId="{9DEA50E2-6AA2-4BFE-9811-B00CFAB9FB9B}" destId="{CA093459-8C9B-404E-85EC-924A4237A8DE}" srcOrd="5" destOrd="0" parTransId="{74F352A7-4041-46A3-B546-1856B02B1E45}" sibTransId="{B8FA7434-F39B-48B1-8758-C8EB038F030F}"/>
    <dgm:cxn modelId="{0B8C3672-AE28-4986-926C-BDE409D19F7A}" type="presOf" srcId="{A25D0A86-5E9B-4CCB-AD54-BF5EE9DA7F7F}" destId="{37079C30-DDD8-468C-89EC-43EEF9117E84}" srcOrd="0" destOrd="6" presId="urn:microsoft.com/office/officeart/2005/8/layout/vList2"/>
    <dgm:cxn modelId="{314E6667-BA75-4FFD-BA2C-94FEA761DC97}" srcId="{9DEA50E2-6AA2-4BFE-9811-B00CFAB9FB9B}" destId="{A25D0A86-5E9B-4CCB-AD54-BF5EE9DA7F7F}" srcOrd="6" destOrd="0" parTransId="{35FBEB7B-2B3A-4027-B376-BF56F08B7319}" sibTransId="{ADB4CC88-8088-434E-B03E-FDD647E9C408}"/>
    <dgm:cxn modelId="{25417D26-768B-4BC5-A412-54D0150B9616}" srcId="{9DEA50E2-6AA2-4BFE-9811-B00CFAB9FB9B}" destId="{6F969103-2515-4A44-A0F5-0A69EB3E3B47}" srcOrd="8" destOrd="0" parTransId="{E4C9AC03-3632-4B45-8C91-D916B3626298}" sibTransId="{7F80C34A-88F9-4C37-B1A3-CD11F3CB8C8C}"/>
    <dgm:cxn modelId="{B49E4D9A-1F86-4963-B7B7-90B70409F0FB}" srcId="{9DEA50E2-6AA2-4BFE-9811-B00CFAB9FB9B}" destId="{6416E457-2171-49C2-83EA-883AC54D1F29}" srcOrd="7" destOrd="0" parTransId="{C2D6F04B-89A4-45E8-82F8-461FFE08EE9A}" sibTransId="{AD440CC6-A038-4D8C-BC2F-6672B4CC388A}"/>
    <dgm:cxn modelId="{0BB20BCD-F691-45FA-92D2-6EC7AD892444}" type="presOf" srcId="{6416E457-2171-49C2-83EA-883AC54D1F29}" destId="{37079C30-DDD8-468C-89EC-43EEF9117E84}" srcOrd="0" destOrd="7" presId="urn:microsoft.com/office/officeart/2005/8/layout/vList2"/>
    <dgm:cxn modelId="{03605A3F-42C7-4DE1-A633-F5A6A9CFED0C}" type="presParOf" srcId="{0052B788-F3FB-4021-9AAE-9C3D6B9261BF}" destId="{DBCCC084-44A1-4E9B-9849-15B82B44C430}" srcOrd="0" destOrd="0" presId="urn:microsoft.com/office/officeart/2005/8/layout/vList2"/>
    <dgm:cxn modelId="{F02D9472-B6A2-405C-A950-EB5E5B0D32B4}" type="presParOf" srcId="{0052B788-F3FB-4021-9AAE-9C3D6B9261BF}" destId="{37079C30-DDD8-468C-89EC-43EEF9117E84}" srcOrd="1" destOrd="0" presId="urn:microsoft.com/office/officeart/2005/8/layout/vList2"/>
  </dgm:cxnLst>
  <dgm:bg>
    <a:blipFill>
      <a:blip xmlns:r="http://schemas.openxmlformats.org/officeDocument/2006/relationships" r:embed="rId1"/>
      <a:tile tx="0" ty="0" sx="100000" sy="100000" flip="none" algn="tl"/>
    </a:blip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A135DE-C814-4CFA-BB79-6E2A6EED630F}" type="doc">
      <dgm:prSet loTypeId="urn:microsoft.com/office/officeart/2005/8/layout/vList3" loCatId="list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id-ID"/>
        </a:p>
      </dgm:t>
    </dgm:pt>
    <dgm:pt modelId="{5E67458A-C654-420C-9365-4965791E3C4A}">
      <dgm:prSet/>
      <dgm:spPr/>
      <dgm:t>
        <a:bodyPr/>
        <a:lstStyle/>
        <a:p>
          <a:pPr rtl="0"/>
          <a:r>
            <a:rPr lang="en-US" baseline="0" dirty="0" smtClean="0"/>
            <a:t>P</a:t>
          </a:r>
          <a:r>
            <a:rPr lang="id-ID" baseline="0" dirty="0" smtClean="0"/>
            <a:t>enilaian dapat </a:t>
          </a:r>
          <a:r>
            <a:rPr lang="id-ID" b="1" baseline="0" dirty="0" smtClean="0"/>
            <a:t>dilakukan</a:t>
          </a:r>
          <a:r>
            <a:rPr lang="id-ID" baseline="0" dirty="0" smtClean="0"/>
            <a:t> dengan menggunakan </a:t>
          </a:r>
          <a:r>
            <a:rPr lang="id-ID" b="1" baseline="0" dirty="0" smtClean="0"/>
            <a:t>tes</a:t>
          </a:r>
          <a:r>
            <a:rPr lang="id-ID" baseline="0" dirty="0" smtClean="0"/>
            <a:t> maupun </a:t>
          </a:r>
          <a:r>
            <a:rPr lang="id-ID" b="1" baseline="0" dirty="0" smtClean="0"/>
            <a:t>non tes</a:t>
          </a:r>
          <a:endParaRPr lang="en-US" b="1" baseline="0" dirty="0"/>
        </a:p>
      </dgm:t>
    </dgm:pt>
    <dgm:pt modelId="{9F7B1B1D-EFE5-41EB-94A8-563C3AAECE5D}" type="parTrans" cxnId="{6F75EEF8-C46D-45DB-9297-097FC1A6E6E2}">
      <dgm:prSet/>
      <dgm:spPr/>
      <dgm:t>
        <a:bodyPr/>
        <a:lstStyle/>
        <a:p>
          <a:endParaRPr lang="id-ID"/>
        </a:p>
      </dgm:t>
    </dgm:pt>
    <dgm:pt modelId="{9BA6A434-D7DD-49AF-9A53-C1F10297A577}" type="sibTrans" cxnId="{6F75EEF8-C46D-45DB-9297-097FC1A6E6E2}">
      <dgm:prSet/>
      <dgm:spPr/>
      <dgm:t>
        <a:bodyPr/>
        <a:lstStyle/>
        <a:p>
          <a:endParaRPr lang="id-ID"/>
        </a:p>
      </dgm:t>
    </dgm:pt>
    <dgm:pt modelId="{D6470AB2-4A5D-41C3-875E-FB9353CE558D}">
      <dgm:prSet/>
      <dgm:spPr/>
      <dgm:t>
        <a:bodyPr/>
        <a:lstStyle/>
        <a:p>
          <a:pPr rtl="0"/>
          <a:r>
            <a:rPr lang="en-US" baseline="0" dirty="0" smtClean="0"/>
            <a:t>P</a:t>
          </a:r>
          <a:r>
            <a:rPr lang="id-ID" baseline="0" dirty="0" smtClean="0"/>
            <a:t>enilaian yang </a:t>
          </a:r>
          <a:r>
            <a:rPr lang="id-ID" b="1" baseline="0" dirty="0" smtClean="0"/>
            <a:t>digunakan</a:t>
          </a:r>
          <a:r>
            <a:rPr lang="id-ID" baseline="0" dirty="0" smtClean="0"/>
            <a:t> dapat berupa penilaian </a:t>
          </a:r>
          <a:r>
            <a:rPr lang="id-ID" b="1" baseline="0" dirty="0" smtClean="0"/>
            <a:t>kognitif, proses, sikap</a:t>
          </a:r>
          <a:r>
            <a:rPr lang="id-ID" baseline="0" dirty="0" smtClean="0"/>
            <a:t>, atau</a:t>
          </a:r>
          <a:r>
            <a:rPr lang="id-ID" b="1" baseline="0" dirty="0" smtClean="0"/>
            <a:t> penilaian hasil kerja</a:t>
          </a:r>
          <a:r>
            <a:rPr lang="id-ID" baseline="0" dirty="0" smtClean="0"/>
            <a:t> peserta didik</a:t>
          </a:r>
          <a:endParaRPr lang="en-US" baseline="0" dirty="0"/>
        </a:p>
      </dgm:t>
    </dgm:pt>
    <dgm:pt modelId="{AD734C2F-9299-4B5F-9557-1788DE1066A3}" type="parTrans" cxnId="{BEDABD76-C80C-4473-8516-BAFF3B6EE13C}">
      <dgm:prSet/>
      <dgm:spPr/>
      <dgm:t>
        <a:bodyPr/>
        <a:lstStyle/>
        <a:p>
          <a:endParaRPr lang="id-ID"/>
        </a:p>
      </dgm:t>
    </dgm:pt>
    <dgm:pt modelId="{55B1100C-4A70-40FB-AC66-4BECAE4AA22A}" type="sibTrans" cxnId="{BEDABD76-C80C-4473-8516-BAFF3B6EE13C}">
      <dgm:prSet/>
      <dgm:spPr/>
      <dgm:t>
        <a:bodyPr/>
        <a:lstStyle/>
        <a:p>
          <a:endParaRPr lang="id-ID"/>
        </a:p>
      </dgm:t>
    </dgm:pt>
    <dgm:pt modelId="{683532CD-20AF-4AF8-A3ED-5E115AB63089}" type="pres">
      <dgm:prSet presAssocID="{F9A135DE-C814-4CFA-BB79-6E2A6EED630F}" presName="linearFlow" presStyleCnt="0">
        <dgm:presLayoutVars>
          <dgm:dir/>
          <dgm:resizeHandles val="exact"/>
        </dgm:presLayoutVars>
      </dgm:prSet>
      <dgm:spPr/>
    </dgm:pt>
    <dgm:pt modelId="{2C40664E-4B2A-48E3-B1C3-C1D3052E1AC3}" type="pres">
      <dgm:prSet presAssocID="{5E67458A-C654-420C-9365-4965791E3C4A}" presName="composite" presStyleCnt="0"/>
      <dgm:spPr/>
    </dgm:pt>
    <dgm:pt modelId="{6A7F7E52-81D7-4754-957A-E40A16E63095}" type="pres">
      <dgm:prSet presAssocID="{5E67458A-C654-420C-9365-4965791E3C4A}" presName="imgShp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F718193-C42E-49AF-9B1C-F52521914CC3}" type="pres">
      <dgm:prSet presAssocID="{5E67458A-C654-420C-9365-4965791E3C4A}" presName="txShp" presStyleLbl="node1" presStyleIdx="0" presStyleCnt="2">
        <dgm:presLayoutVars>
          <dgm:bulletEnabled val="1"/>
        </dgm:presLayoutVars>
      </dgm:prSet>
      <dgm:spPr/>
    </dgm:pt>
    <dgm:pt modelId="{EDBEA094-84FB-4457-9A0D-0F153BB65B12}" type="pres">
      <dgm:prSet presAssocID="{9BA6A434-D7DD-49AF-9A53-C1F10297A577}" presName="spacing" presStyleCnt="0"/>
      <dgm:spPr/>
    </dgm:pt>
    <dgm:pt modelId="{C5C45B61-19B3-42A9-B5E2-77B34D65A8F0}" type="pres">
      <dgm:prSet presAssocID="{D6470AB2-4A5D-41C3-875E-FB9353CE558D}" presName="composite" presStyleCnt="0"/>
      <dgm:spPr/>
    </dgm:pt>
    <dgm:pt modelId="{56CDAC17-349A-4200-834E-81CAF9A64D51}" type="pres">
      <dgm:prSet presAssocID="{D6470AB2-4A5D-41C3-875E-FB9353CE558D}" presName="imgShp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502DDD52-5C29-4ED4-9FA9-6CF3B7CB4B4E}" type="pres">
      <dgm:prSet presAssocID="{D6470AB2-4A5D-41C3-875E-FB9353CE558D}" presName="txShp" presStyleLbl="node1" presStyleIdx="1" presStyleCnt="2">
        <dgm:presLayoutVars>
          <dgm:bulletEnabled val="1"/>
        </dgm:presLayoutVars>
      </dgm:prSet>
      <dgm:spPr/>
    </dgm:pt>
  </dgm:ptLst>
  <dgm:cxnLst>
    <dgm:cxn modelId="{15AC7ECD-55CC-4209-A4F6-B1CC58D2C860}" type="presOf" srcId="{D6470AB2-4A5D-41C3-875E-FB9353CE558D}" destId="{502DDD52-5C29-4ED4-9FA9-6CF3B7CB4B4E}" srcOrd="0" destOrd="0" presId="urn:microsoft.com/office/officeart/2005/8/layout/vList3"/>
    <dgm:cxn modelId="{BEDABD76-C80C-4473-8516-BAFF3B6EE13C}" srcId="{F9A135DE-C814-4CFA-BB79-6E2A6EED630F}" destId="{D6470AB2-4A5D-41C3-875E-FB9353CE558D}" srcOrd="1" destOrd="0" parTransId="{AD734C2F-9299-4B5F-9557-1788DE1066A3}" sibTransId="{55B1100C-4A70-40FB-AC66-4BECAE4AA22A}"/>
    <dgm:cxn modelId="{2AC29D7E-DFB6-43B4-895E-A57EA4DE88FF}" type="presOf" srcId="{5E67458A-C654-420C-9365-4965791E3C4A}" destId="{CF718193-C42E-49AF-9B1C-F52521914CC3}" srcOrd="0" destOrd="0" presId="urn:microsoft.com/office/officeart/2005/8/layout/vList3"/>
    <dgm:cxn modelId="{2ACDFA02-984D-4329-B172-968DDEEDF2F9}" type="presOf" srcId="{F9A135DE-C814-4CFA-BB79-6E2A6EED630F}" destId="{683532CD-20AF-4AF8-A3ED-5E115AB63089}" srcOrd="0" destOrd="0" presId="urn:microsoft.com/office/officeart/2005/8/layout/vList3"/>
    <dgm:cxn modelId="{6F75EEF8-C46D-45DB-9297-097FC1A6E6E2}" srcId="{F9A135DE-C814-4CFA-BB79-6E2A6EED630F}" destId="{5E67458A-C654-420C-9365-4965791E3C4A}" srcOrd="0" destOrd="0" parTransId="{9F7B1B1D-EFE5-41EB-94A8-563C3AAECE5D}" sibTransId="{9BA6A434-D7DD-49AF-9A53-C1F10297A577}"/>
    <dgm:cxn modelId="{9A4B59D2-F66A-4683-BF56-CF894554ADC4}" type="presParOf" srcId="{683532CD-20AF-4AF8-A3ED-5E115AB63089}" destId="{2C40664E-4B2A-48E3-B1C3-C1D3052E1AC3}" srcOrd="0" destOrd="0" presId="urn:microsoft.com/office/officeart/2005/8/layout/vList3"/>
    <dgm:cxn modelId="{EA0226FF-AF7F-421F-9C57-F14CD0D25FBD}" type="presParOf" srcId="{2C40664E-4B2A-48E3-B1C3-C1D3052E1AC3}" destId="{6A7F7E52-81D7-4754-957A-E40A16E63095}" srcOrd="0" destOrd="0" presId="urn:microsoft.com/office/officeart/2005/8/layout/vList3"/>
    <dgm:cxn modelId="{BCF8465B-B9E2-4D40-8124-10AB1B40D8F8}" type="presParOf" srcId="{2C40664E-4B2A-48E3-B1C3-C1D3052E1AC3}" destId="{CF718193-C42E-49AF-9B1C-F52521914CC3}" srcOrd="1" destOrd="0" presId="urn:microsoft.com/office/officeart/2005/8/layout/vList3"/>
    <dgm:cxn modelId="{7C8F3520-A567-4EC0-876B-C3223805C20D}" type="presParOf" srcId="{683532CD-20AF-4AF8-A3ED-5E115AB63089}" destId="{EDBEA094-84FB-4457-9A0D-0F153BB65B12}" srcOrd="1" destOrd="0" presId="urn:microsoft.com/office/officeart/2005/8/layout/vList3"/>
    <dgm:cxn modelId="{9433F72E-C946-4051-A689-6808DC358094}" type="presParOf" srcId="{683532CD-20AF-4AF8-A3ED-5E115AB63089}" destId="{C5C45B61-19B3-42A9-B5E2-77B34D65A8F0}" srcOrd="2" destOrd="0" presId="urn:microsoft.com/office/officeart/2005/8/layout/vList3"/>
    <dgm:cxn modelId="{DD24D238-0B62-4A1B-9B2A-088CAB32A671}" type="presParOf" srcId="{C5C45B61-19B3-42A9-B5E2-77B34D65A8F0}" destId="{56CDAC17-349A-4200-834E-81CAF9A64D51}" srcOrd="0" destOrd="0" presId="urn:microsoft.com/office/officeart/2005/8/layout/vList3"/>
    <dgm:cxn modelId="{F5B2109E-759B-4E29-A6B2-A56690DCB8A9}" type="presParOf" srcId="{C5C45B61-19B3-42A9-B5E2-77B34D65A8F0}" destId="{502DDD52-5C29-4ED4-9FA9-6CF3B7CB4B4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90AC63-03DB-460C-BFE0-E880603AAE7C}">
      <dsp:nvSpPr>
        <dsp:cNvPr id="0" name=""/>
        <dsp:cNvSpPr/>
      </dsp:nvSpPr>
      <dsp:spPr>
        <a:xfrm>
          <a:off x="0" y="460647"/>
          <a:ext cx="8229600" cy="128986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baseline="0" dirty="0" err="1" smtClean="0"/>
            <a:t>Strategi</a:t>
          </a:r>
          <a:r>
            <a:rPr lang="en-US" sz="2000" kern="1200" baseline="0" dirty="0" smtClean="0"/>
            <a:t> </a:t>
          </a:r>
          <a:r>
            <a:rPr lang="en-US" sz="2000" i="1" kern="1200" baseline="0" dirty="0" err="1" smtClean="0"/>
            <a:t>di</a:t>
          </a:r>
          <a:r>
            <a:rPr lang="id-ID" sz="2000" i="1" kern="1200" baseline="0" dirty="0" smtClean="0"/>
            <a:t>scovery </a:t>
          </a:r>
          <a:r>
            <a:rPr lang="en-US" sz="2000" i="1" kern="1200" baseline="0" dirty="0" smtClean="0"/>
            <a:t>l</a:t>
          </a:r>
          <a:r>
            <a:rPr lang="id-ID" sz="2000" i="1" kern="1200" baseline="0" dirty="0" smtClean="0"/>
            <a:t>earning </a:t>
          </a:r>
          <a:r>
            <a:rPr lang="id-ID" sz="2000" kern="1200" baseline="0" dirty="0" smtClean="0"/>
            <a:t>adalah teori belajar yang didefinisikan sebagai proses pembelajaran yang terjadi bila pelajar tidak disajikan dengan pelajaran dalam bentuk finalnya, tetapi diharapkan mengorganisasi sendiri.</a:t>
          </a:r>
          <a:endParaRPr lang="en-US" sz="2000" kern="1200" baseline="0" dirty="0"/>
        </a:p>
      </dsp:txBody>
      <dsp:txXfrm>
        <a:off x="0" y="460647"/>
        <a:ext cx="8229600" cy="1289867"/>
      </dsp:txXfrm>
    </dsp:sp>
    <dsp:sp modelId="{D49BF157-AB1C-4CCE-BAC8-924EC230CC1A}">
      <dsp:nvSpPr>
        <dsp:cNvPr id="0" name=""/>
        <dsp:cNvSpPr/>
      </dsp:nvSpPr>
      <dsp:spPr>
        <a:xfrm>
          <a:off x="0" y="1808115"/>
          <a:ext cx="8229600" cy="1099800"/>
        </a:xfrm>
        <a:prstGeom prst="roundRect">
          <a:avLst/>
        </a:prstGeom>
        <a:solidFill>
          <a:schemeClr val="accent4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b="1" i="1" kern="1200" baseline="0" dirty="0" smtClean="0"/>
            <a:t>Discovery</a:t>
          </a:r>
          <a:r>
            <a:rPr lang="id-ID" sz="2000" kern="1200" baseline="0" dirty="0" smtClean="0"/>
            <a:t> terjadi bila individu terlibat, terutama dalam penggunaan proses mentalnya untuk </a:t>
          </a:r>
          <a:r>
            <a:rPr lang="id-ID" sz="2000" b="1" kern="1200" baseline="0" dirty="0" smtClean="0"/>
            <a:t>menemukan</a:t>
          </a:r>
          <a:r>
            <a:rPr lang="id-ID" sz="2000" kern="1200" baseline="0" dirty="0" smtClean="0"/>
            <a:t> beberapa </a:t>
          </a:r>
          <a:r>
            <a:rPr lang="id-ID" sz="2000" b="1" kern="1200" baseline="0" dirty="0" smtClean="0"/>
            <a:t>konsep</a:t>
          </a:r>
          <a:r>
            <a:rPr lang="id-ID" sz="2000" kern="1200" baseline="0" dirty="0" smtClean="0"/>
            <a:t> dan </a:t>
          </a:r>
          <a:r>
            <a:rPr lang="id-ID" sz="2000" b="1" kern="1200" baseline="0" dirty="0" smtClean="0"/>
            <a:t>prinsip</a:t>
          </a:r>
          <a:r>
            <a:rPr lang="id-ID" sz="2000" kern="1200" baseline="0" dirty="0" smtClean="0"/>
            <a:t>.</a:t>
          </a:r>
          <a:endParaRPr lang="en-US" sz="2000" kern="1200" baseline="0" dirty="0"/>
        </a:p>
      </dsp:txBody>
      <dsp:txXfrm>
        <a:off x="0" y="1808115"/>
        <a:ext cx="8229600" cy="1099800"/>
      </dsp:txXfrm>
    </dsp:sp>
    <dsp:sp modelId="{AA446C39-546E-4C12-9BFA-78BF577D6FDC}">
      <dsp:nvSpPr>
        <dsp:cNvPr id="0" name=""/>
        <dsp:cNvSpPr/>
      </dsp:nvSpPr>
      <dsp:spPr>
        <a:xfrm>
          <a:off x="0" y="2965515"/>
          <a:ext cx="8229600" cy="1099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i="1" kern="1200" baseline="0" dirty="0" smtClean="0"/>
            <a:t>Discovery</a:t>
          </a:r>
          <a:r>
            <a:rPr lang="id-ID" sz="2000" kern="1200" baseline="0" dirty="0" smtClean="0"/>
            <a:t> dilakukan melalui observasi, klasifikasi, pengukuran, prediksi, penentuan</a:t>
          </a:r>
          <a:r>
            <a:rPr lang="en-US" sz="2000" kern="1200" baseline="0" dirty="0" smtClean="0"/>
            <a:t> </a:t>
          </a:r>
          <a:r>
            <a:rPr lang="en-US" sz="2000" kern="1200" baseline="0" dirty="0" err="1" smtClean="0"/>
            <a:t>dan</a:t>
          </a:r>
          <a:r>
            <a:rPr lang="en-US" sz="2000" kern="1200" baseline="0" dirty="0" smtClean="0"/>
            <a:t> </a:t>
          </a:r>
          <a:r>
            <a:rPr lang="en-US" sz="2000" i="1" kern="1200" baseline="0" dirty="0" err="1" smtClean="0"/>
            <a:t>inferi</a:t>
          </a:r>
          <a:r>
            <a:rPr lang="id-ID" sz="2000" kern="1200" baseline="0" dirty="0" smtClean="0"/>
            <a:t>.</a:t>
          </a:r>
          <a:endParaRPr lang="en-GB" sz="2000" kern="1200" baseline="0" dirty="0"/>
        </a:p>
      </dsp:txBody>
      <dsp:txXfrm>
        <a:off x="0" y="2965515"/>
        <a:ext cx="8229600" cy="10998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D49F91-FC76-4A0B-A36C-B9047B99A388}">
      <dsp:nvSpPr>
        <dsp:cNvPr id="0" name=""/>
        <dsp:cNvSpPr/>
      </dsp:nvSpPr>
      <dsp:spPr>
        <a:xfrm>
          <a:off x="0" y="28600"/>
          <a:ext cx="8229600" cy="2148046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i="1" kern="1200" baseline="0" dirty="0" smtClean="0"/>
            <a:t>D</a:t>
          </a:r>
          <a:r>
            <a:rPr lang="id-ID" sz="2500" i="1" kern="1200" baseline="0" dirty="0" smtClean="0"/>
            <a:t>iscovery </a:t>
          </a:r>
          <a:r>
            <a:rPr lang="en-US" sz="2500" i="1" kern="1200" baseline="0" dirty="0" smtClean="0"/>
            <a:t>l</a:t>
          </a:r>
          <a:r>
            <a:rPr lang="id-ID" sz="2500" i="1" kern="1200" baseline="0" dirty="0" smtClean="0"/>
            <a:t>earning</a:t>
          </a:r>
          <a:r>
            <a:rPr lang="id-ID" sz="2500" kern="1200" baseline="0" dirty="0" smtClean="0"/>
            <a:t> merupakan pembentukan kategori-kategori atau konsep-konsep, yang dapat memungkinkan terjadinya </a:t>
          </a:r>
          <a:r>
            <a:rPr lang="id-ID" sz="2500" b="1" kern="1200" baseline="0" dirty="0" smtClean="0"/>
            <a:t>generalisasi.</a:t>
          </a:r>
          <a:endParaRPr lang="en-US" sz="2500" b="1" kern="1200" baseline="0" dirty="0"/>
        </a:p>
      </dsp:txBody>
      <dsp:txXfrm>
        <a:off x="0" y="28600"/>
        <a:ext cx="8229600" cy="2148046"/>
      </dsp:txXfrm>
    </dsp:sp>
    <dsp:sp modelId="{50FEC28C-E78F-432C-8D79-89D221D0187C}">
      <dsp:nvSpPr>
        <dsp:cNvPr id="0" name=""/>
        <dsp:cNvSpPr/>
      </dsp:nvSpPr>
      <dsp:spPr>
        <a:xfrm>
          <a:off x="0" y="2298981"/>
          <a:ext cx="8229600" cy="2148046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baseline="0" dirty="0" smtClean="0"/>
            <a:t>P</a:t>
          </a:r>
          <a:r>
            <a:rPr lang="id-ID" sz="2500" kern="1200" baseline="0" dirty="0" smtClean="0"/>
            <a:t>eserta didik dikatakan memahami suatu konsep apabila mengetahui </a:t>
          </a:r>
          <a:r>
            <a:rPr lang="en-US" sz="2500" kern="1200" baseline="0" dirty="0" smtClean="0"/>
            <a:t>lima</a:t>
          </a:r>
          <a:r>
            <a:rPr lang="id-ID" sz="2500" kern="1200" baseline="0" dirty="0" smtClean="0"/>
            <a:t> unsur dari konsep itu, meliputi: 1) Nama; 2) Contoh-contoh baik yang positif maupun yang negati</a:t>
          </a:r>
          <a:r>
            <a:rPr lang="en-US" sz="2500" kern="1200" baseline="0" dirty="0" smtClean="0"/>
            <a:t>f</a:t>
          </a:r>
          <a:r>
            <a:rPr lang="id-ID" sz="2500" kern="1200" baseline="0" dirty="0" smtClean="0"/>
            <a:t>; 3) Karakteristik, baik yang pokok maupun tidak; 4) Rentangan karakteristik; 5) Kaidah </a:t>
          </a:r>
          <a:endParaRPr lang="en-US" sz="2500" kern="1200" baseline="0" dirty="0"/>
        </a:p>
      </dsp:txBody>
      <dsp:txXfrm>
        <a:off x="0" y="2298981"/>
        <a:ext cx="8229600" cy="214804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CCC084-44A1-4E9B-9849-15B82B44C430}">
      <dsp:nvSpPr>
        <dsp:cNvPr id="0" name=""/>
        <dsp:cNvSpPr/>
      </dsp:nvSpPr>
      <dsp:spPr>
        <a:xfrm>
          <a:off x="0" y="30283"/>
          <a:ext cx="82296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100" b="1" kern="1200" baseline="0" dirty="0" smtClean="0"/>
            <a:t>Langkah Persiapan </a:t>
          </a:r>
          <a:endParaRPr lang="en-US" sz="3100" b="1" kern="1200" baseline="0" dirty="0"/>
        </a:p>
      </dsp:txBody>
      <dsp:txXfrm>
        <a:off x="0" y="30283"/>
        <a:ext cx="8229600" cy="743535"/>
      </dsp:txXfrm>
    </dsp:sp>
    <dsp:sp modelId="{37079C30-DDD8-468C-89EC-43EEF9117E84}">
      <dsp:nvSpPr>
        <dsp:cNvPr id="0" name=""/>
        <dsp:cNvSpPr/>
      </dsp:nvSpPr>
      <dsp:spPr>
        <a:xfrm>
          <a:off x="0" y="773818"/>
          <a:ext cx="8229600" cy="3721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x-none" sz="2400" kern="1200" smtClean="0"/>
            <a:t>1. Menentukan tujuan pembelajaran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x-none" sz="2400" kern="1200" smtClean="0"/>
            <a:t>2. Melakukan identifikasi karakteristik peserta didik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x-none" sz="2400" kern="1200" smtClean="0"/>
            <a:t>    (kemampuan awal, minat, gaya belajar, dan sebagainya)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x-none" sz="2400" kern="1200" smtClean="0"/>
            <a:t>3. Memilih materi pelajaran.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x-none" sz="2400" kern="1200" smtClean="0"/>
            <a:t>4. Menentukan topik-topik yang harus dipelajari peserta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x-none" sz="2400" kern="1200" smtClean="0"/>
            <a:t>     didik secara induktif (dari conto</a:t>
          </a:r>
          <a:r>
            <a:rPr lang="en-US" sz="2400" kern="1200" dirty="0" smtClean="0"/>
            <a:t>h-</a:t>
          </a:r>
          <a:r>
            <a:rPr lang="x-none" sz="2400" kern="1200" smtClean="0"/>
            <a:t>contoh generalisasi)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400" kern="1200" baseline="0" dirty="0"/>
        </a:p>
      </dsp:txBody>
      <dsp:txXfrm>
        <a:off x="0" y="773818"/>
        <a:ext cx="8229600" cy="372186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718193-C42E-49AF-9B1C-F52521914CC3}">
      <dsp:nvSpPr>
        <dsp:cNvPr id="0" name=""/>
        <dsp:cNvSpPr/>
      </dsp:nvSpPr>
      <dsp:spPr>
        <a:xfrm rot="10800000">
          <a:off x="1857687" y="2812"/>
          <a:ext cx="5472684" cy="191691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5308" tIns="91440" rIns="170688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baseline="0" dirty="0" smtClean="0"/>
            <a:t>P</a:t>
          </a:r>
          <a:r>
            <a:rPr lang="id-ID" sz="2400" kern="1200" baseline="0" dirty="0" smtClean="0"/>
            <a:t>enilaian dapat </a:t>
          </a:r>
          <a:r>
            <a:rPr lang="id-ID" sz="2400" b="1" kern="1200" baseline="0" dirty="0" smtClean="0"/>
            <a:t>dilakukan</a:t>
          </a:r>
          <a:r>
            <a:rPr lang="id-ID" sz="2400" kern="1200" baseline="0" dirty="0" smtClean="0"/>
            <a:t> dengan menggunakan </a:t>
          </a:r>
          <a:r>
            <a:rPr lang="id-ID" sz="2400" b="1" kern="1200" baseline="0" dirty="0" smtClean="0"/>
            <a:t>tes</a:t>
          </a:r>
          <a:r>
            <a:rPr lang="id-ID" sz="2400" kern="1200" baseline="0" dirty="0" smtClean="0"/>
            <a:t> maupun </a:t>
          </a:r>
          <a:r>
            <a:rPr lang="id-ID" sz="2400" b="1" kern="1200" baseline="0" dirty="0" smtClean="0"/>
            <a:t>non tes</a:t>
          </a:r>
          <a:endParaRPr lang="en-US" sz="2400" b="1" kern="1200" baseline="0" dirty="0"/>
        </a:p>
      </dsp:txBody>
      <dsp:txXfrm rot="10800000">
        <a:off x="1857687" y="2812"/>
        <a:ext cx="5472684" cy="1916918"/>
      </dsp:txXfrm>
    </dsp:sp>
    <dsp:sp modelId="{6A7F7E52-81D7-4754-957A-E40A16E63095}">
      <dsp:nvSpPr>
        <dsp:cNvPr id="0" name=""/>
        <dsp:cNvSpPr/>
      </dsp:nvSpPr>
      <dsp:spPr>
        <a:xfrm>
          <a:off x="899228" y="2812"/>
          <a:ext cx="1916918" cy="191691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2DDD52-5C29-4ED4-9FA9-6CF3B7CB4B4E}">
      <dsp:nvSpPr>
        <dsp:cNvPr id="0" name=""/>
        <dsp:cNvSpPr/>
      </dsp:nvSpPr>
      <dsp:spPr>
        <a:xfrm rot="10800000">
          <a:off x="1857687" y="2491944"/>
          <a:ext cx="5472684" cy="191691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5308" tIns="91440" rIns="170688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baseline="0" dirty="0" smtClean="0"/>
            <a:t>P</a:t>
          </a:r>
          <a:r>
            <a:rPr lang="id-ID" sz="2400" kern="1200" baseline="0" dirty="0" smtClean="0"/>
            <a:t>enilaian yang </a:t>
          </a:r>
          <a:r>
            <a:rPr lang="id-ID" sz="2400" b="1" kern="1200" baseline="0" dirty="0" smtClean="0"/>
            <a:t>digunakan</a:t>
          </a:r>
          <a:r>
            <a:rPr lang="id-ID" sz="2400" kern="1200" baseline="0" dirty="0" smtClean="0"/>
            <a:t> dapat berupa penilaian </a:t>
          </a:r>
          <a:r>
            <a:rPr lang="id-ID" sz="2400" b="1" kern="1200" baseline="0" dirty="0" smtClean="0"/>
            <a:t>kognitif, proses, sikap</a:t>
          </a:r>
          <a:r>
            <a:rPr lang="id-ID" sz="2400" kern="1200" baseline="0" dirty="0" smtClean="0"/>
            <a:t>, atau</a:t>
          </a:r>
          <a:r>
            <a:rPr lang="id-ID" sz="2400" b="1" kern="1200" baseline="0" dirty="0" smtClean="0"/>
            <a:t> penilaian hasil kerja</a:t>
          </a:r>
          <a:r>
            <a:rPr lang="id-ID" sz="2400" kern="1200" baseline="0" dirty="0" smtClean="0"/>
            <a:t> peserta didik</a:t>
          </a:r>
          <a:endParaRPr lang="en-US" sz="2400" kern="1200" baseline="0" dirty="0"/>
        </a:p>
      </dsp:txBody>
      <dsp:txXfrm rot="10800000">
        <a:off x="1857687" y="2491944"/>
        <a:ext cx="5472684" cy="1916918"/>
      </dsp:txXfrm>
    </dsp:sp>
    <dsp:sp modelId="{56CDAC17-349A-4200-834E-81CAF9A64D51}">
      <dsp:nvSpPr>
        <dsp:cNvPr id="0" name=""/>
        <dsp:cNvSpPr/>
      </dsp:nvSpPr>
      <dsp:spPr>
        <a:xfrm>
          <a:off x="899228" y="2491944"/>
          <a:ext cx="1916918" cy="1916918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45E3A-C1C2-44FD-BE0C-CEB9A823FB2E}" type="datetimeFigureOut">
              <a:rPr lang="en-GB" smtClean="0"/>
              <a:pPr/>
              <a:t>20/09/2013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9F6D6-F385-4FE1-9ADE-13AD1ECE28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83061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B58EC-47B0-4D6E-BCA2-66EC4B22F61C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A9186-2D37-401C-AD2F-685E5D274A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6913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470194"/>
            <a:ext cx="7685411" cy="5387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ous-titre 11"/>
          <p:cNvSpPr txBox="1">
            <a:spLocks/>
          </p:cNvSpPr>
          <p:nvPr userDrawn="1"/>
        </p:nvSpPr>
        <p:spPr>
          <a:xfrm>
            <a:off x="0" y="5847836"/>
            <a:ext cx="9138809" cy="1010067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vert="horz" lIns="180000" tIns="45720" rIns="91440" bIns="45720" rtlCol="0" anchor="b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 smtClean="0">
                <a:solidFill>
                  <a:schemeClr val="accent4">
                    <a:lumMod val="50000"/>
                  </a:schemeClr>
                </a:solidFill>
              </a:rPr>
              <a:t>PUSAT PENGEMBANGAN TENAGA KEPENDIDIKAN</a:t>
            </a:r>
          </a:p>
          <a:p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</a:rPr>
              <a:t>KEMENTERIAN PENDIDIKAN DAN KEBUDAYAAN</a:t>
            </a:r>
          </a:p>
          <a:p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</a:rPr>
              <a:t>TAHUN</a:t>
            </a:r>
            <a:r>
              <a:rPr lang="en-GB" sz="1400" b="1" baseline="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</a:rPr>
              <a:t>2013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5949280"/>
            <a:ext cx="788128" cy="7920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8"/>
            <a:ext cx="1541410" cy="15414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22968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e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800" b="1" baseline="0">
                <a:solidFill>
                  <a:schemeClr val="accent1"/>
                </a:solidFill>
                <a:latin typeface="Arial Black" pitchFamily="34" charset="0"/>
              </a:defRPr>
            </a:lvl1pPr>
          </a:lstStyle>
          <a:p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mengganti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 sz="2400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mengedit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  <p:pic>
        <p:nvPicPr>
          <p:cNvPr id="47" name="Picture 3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143"/>
          <a:stretch/>
        </p:blipFill>
        <p:spPr bwMode="auto">
          <a:xfrm>
            <a:off x="0" y="188640"/>
            <a:ext cx="1410717" cy="162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8" y="6248254"/>
            <a:ext cx="554182" cy="554182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729270" y="6494659"/>
            <a:ext cx="37873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</a:rPr>
              <a:t>PUSAT PENGEMBANGAN</a:t>
            </a:r>
            <a:r>
              <a:rPr lang="en-GB" sz="1400" baseline="0" dirty="0" smtClean="0">
                <a:solidFill>
                  <a:schemeClr val="bg1">
                    <a:lumMod val="50000"/>
                  </a:schemeClr>
                </a:solidFill>
              </a:rPr>
              <a:t> TENAGA KEPENDIDIKAN</a:t>
            </a:r>
            <a:endParaRPr lang="en-GB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8424210" y="64946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42F1C4E2-7325-4CC5-A8CA-82E093F56AE0}" type="slidenum">
              <a:rPr lang="en-GB" sz="1400" smtClean="0">
                <a:solidFill>
                  <a:schemeClr val="bg1">
                    <a:lumMod val="50000"/>
                  </a:schemeClr>
                </a:solidFill>
              </a:rPr>
              <a:pPr/>
              <a:t>‹#›</a:t>
            </a:fld>
            <a:endParaRPr lang="en-GB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8420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e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800" b="1" baseline="0">
                <a:solidFill>
                  <a:schemeClr val="accent1"/>
                </a:solidFill>
                <a:latin typeface="Arial Black" pitchFamily="34" charset="0"/>
              </a:defRPr>
            </a:lvl1pPr>
          </a:lstStyle>
          <a:p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mengganti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mengedit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  <p:pic>
        <p:nvPicPr>
          <p:cNvPr id="47" name="Picture 3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143"/>
          <a:stretch/>
        </p:blipFill>
        <p:spPr bwMode="auto">
          <a:xfrm>
            <a:off x="0" y="188640"/>
            <a:ext cx="1410717" cy="162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79903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Your date here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Your footer here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84D34-C332-482D-81B3-2699B44368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5380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0"/>
          <p:cNvSpPr txBox="1">
            <a:spLocks/>
          </p:cNvSpPr>
          <p:nvPr/>
        </p:nvSpPr>
        <p:spPr>
          <a:xfrm>
            <a:off x="179512" y="2005978"/>
            <a:ext cx="8744619" cy="2065964"/>
          </a:xfrm>
          <a:prstGeom prst="rect">
            <a:avLst/>
          </a:prstGeom>
          <a:noFill/>
        </p:spPr>
        <p:txBody>
          <a:bodyPr vert="horz" lIns="91440" tIns="540000" rIns="216000" bIns="45720" rtlCol="0" anchor="t">
            <a:noAutofit/>
          </a:bodyPr>
          <a:lstStyle>
            <a:lvl1pPr marL="285750" indent="-285750" algn="l" defTabSz="914400" rtl="0" eaLnBrk="1" latinLnBrk="0" hangingPunct="1">
              <a:spcBef>
                <a:spcPct val="0"/>
              </a:spcBef>
              <a:buFont typeface="Arial" pitchFamily="34" charset="0"/>
              <a:buNone/>
              <a:defRPr lang="en-US" sz="1800" kern="1200">
                <a:solidFill>
                  <a:schemeClr val="accent2"/>
                </a:solidFill>
                <a:latin typeface="Arial Black" pitchFamily="34" charset="0"/>
                <a:ea typeface="+mn-ea"/>
                <a:cs typeface="+mn-cs"/>
              </a:defRPr>
            </a:lvl1pPr>
          </a:lstStyle>
          <a:p>
            <a:pPr algn="r">
              <a:lnSpc>
                <a:spcPct val="114000"/>
              </a:lnSpc>
            </a:pPr>
            <a:r>
              <a:rPr lang="en-GB" sz="4000" dirty="0" smtClean="0"/>
              <a:t>STRATEGI PEMBELAJARAN</a:t>
            </a:r>
          </a:p>
          <a:p>
            <a:pPr algn="r">
              <a:lnSpc>
                <a:spcPct val="114000"/>
              </a:lnSpc>
            </a:pPr>
            <a:r>
              <a:rPr lang="en-GB" sz="4000" i="1" dirty="0" smtClean="0"/>
              <a:t>DISCOVERY</a:t>
            </a:r>
            <a:endParaRPr lang="en-GB" sz="4000" i="1" dirty="0"/>
          </a:p>
        </p:txBody>
      </p:sp>
      <p:sp>
        <p:nvSpPr>
          <p:cNvPr id="3" name="Titre 10"/>
          <p:cNvSpPr txBox="1">
            <a:spLocks/>
          </p:cNvSpPr>
          <p:nvPr/>
        </p:nvSpPr>
        <p:spPr>
          <a:xfrm>
            <a:off x="2197080" y="131253"/>
            <a:ext cx="6727049" cy="1800200"/>
          </a:xfrm>
          <a:prstGeom prst="rect">
            <a:avLst/>
          </a:prstGeom>
          <a:noFill/>
        </p:spPr>
        <p:txBody>
          <a:bodyPr vert="horz" lIns="91440" tIns="540000" rIns="216000" bIns="45720" rtlCol="0" anchor="t">
            <a:noAutofit/>
          </a:bodyPr>
          <a:lstStyle>
            <a:lvl1pPr marL="285750" indent="-285750" algn="l" defTabSz="914400" rtl="0" eaLnBrk="1" latinLnBrk="0" hangingPunct="1">
              <a:spcBef>
                <a:spcPct val="0"/>
              </a:spcBef>
              <a:buFont typeface="Arial" pitchFamily="34" charset="0"/>
              <a:buNone/>
              <a:defRPr lang="en-US" sz="1800" kern="1200">
                <a:solidFill>
                  <a:schemeClr val="accent2"/>
                </a:solidFill>
                <a:latin typeface="Arial Black" pitchFamily="34" charset="0"/>
                <a:ea typeface="+mn-ea"/>
                <a:cs typeface="+mn-cs"/>
              </a:defRPr>
            </a:lvl1pPr>
          </a:lstStyle>
          <a:p>
            <a:pPr algn="r"/>
            <a:r>
              <a:rPr lang="en-GB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Pelatihan</a:t>
            </a:r>
            <a:r>
              <a:rPr lang="en-GB" sz="3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3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Pendampingan</a:t>
            </a:r>
            <a:r>
              <a:rPr lang="en-GB" sz="3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3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Kurikulum</a:t>
            </a:r>
            <a:r>
              <a:rPr lang="en-GB" sz="3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2013</a:t>
            </a:r>
            <a:endParaRPr lang="en-GB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43768" y="0"/>
            <a:ext cx="1714512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PPT 3a-2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212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9156" t="22266" r="19165" b="15719"/>
          <a:stretch>
            <a:fillRect/>
          </a:stretch>
        </p:blipFill>
        <p:spPr bwMode="auto">
          <a:xfrm>
            <a:off x="611560" y="260648"/>
            <a:ext cx="8136904" cy="640871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err="1" smtClean="0">
                <a:solidFill>
                  <a:srgbClr val="92D050"/>
                </a:solidFill>
              </a:rPr>
              <a:t>Sistem</a:t>
            </a:r>
            <a:r>
              <a:rPr lang="en-US" sz="4800" dirty="0" smtClean="0">
                <a:solidFill>
                  <a:srgbClr val="92D050"/>
                </a:solidFill>
              </a:rPr>
              <a:t> </a:t>
            </a:r>
            <a:r>
              <a:rPr lang="en-US" sz="4800" dirty="0" err="1" smtClean="0">
                <a:solidFill>
                  <a:srgbClr val="92D050"/>
                </a:solidFill>
              </a:rPr>
              <a:t>Penilaian</a:t>
            </a:r>
            <a:endParaRPr lang="en-US" sz="4800" dirty="0">
              <a:solidFill>
                <a:srgbClr val="92D05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14488"/>
          <a:ext cx="8229600" cy="4411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7143768" y="0"/>
            <a:ext cx="1714512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PPT 3a-2.10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429652" y="6429396"/>
            <a:ext cx="357190" cy="4286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857364"/>
            <a:ext cx="2417143" cy="385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929058" y="2571744"/>
            <a:ext cx="4714908" cy="28575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524000" marR="0" lvl="0" indent="-1524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id-ID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bout Sweet Memories" pitchFamily="2" charset="0"/>
                <a:ea typeface="+mn-ea"/>
                <a:cs typeface="Arial" charset="0"/>
              </a:rPr>
              <a:t>Terima Kasih</a:t>
            </a:r>
            <a:endParaRPr kumimoji="0" lang="id-ID" sz="80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About Sweet Memories" pitchFamily="2" charset="0"/>
              <a:ea typeface="+mn-ea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43768" y="0"/>
            <a:ext cx="1714512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PPT 3a-2.11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29652" y="6429396"/>
            <a:ext cx="357190" cy="4286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 smtClean="0"/>
              <a:t>DEFINISI</a:t>
            </a:r>
            <a:endParaRPr lang="en-GB" sz="4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7143768" y="0"/>
            <a:ext cx="1714512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PPT 3a-2.1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429652" y="6429396"/>
            <a:ext cx="357190" cy="4286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2638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solidFill>
                  <a:schemeClr val="accent1">
                    <a:lumMod val="50000"/>
                    <a:lumOff val="50000"/>
                  </a:schemeClr>
                </a:solidFill>
              </a:rPr>
              <a:t>KONSEP</a:t>
            </a:r>
            <a:endParaRPr lang="en-US" sz="4800" dirty="0">
              <a:solidFill>
                <a:schemeClr val="accent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7143768" y="0"/>
            <a:ext cx="1714512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PPT 3a-2.2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429652" y="6429396"/>
            <a:ext cx="357190" cy="4286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400948" cy="1368412"/>
          </a:xfrm>
        </p:spPr>
        <p:txBody>
          <a:bodyPr/>
          <a:lstStyle/>
          <a:p>
            <a:pPr algn="r">
              <a:lnSpc>
                <a:spcPct val="114000"/>
              </a:lnSpc>
            </a:pPr>
            <a:r>
              <a:rPr lang="en-US" dirty="0" smtClean="0">
                <a:solidFill>
                  <a:srgbClr val="00B050"/>
                </a:solidFill>
              </a:rPr>
              <a:t>KELEBIHAN PENERAPAN </a:t>
            </a:r>
            <a:r>
              <a:rPr lang="en-US" i="1" dirty="0" smtClean="0">
                <a:solidFill>
                  <a:srgbClr val="00B050"/>
                </a:solidFill>
              </a:rPr>
              <a:t>DISCOVERY LEARNING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457200" lvl="0" indent="-457200">
              <a:lnSpc>
                <a:spcPct val="114000"/>
              </a:lnSpc>
              <a:buFont typeface="+mj-lt"/>
              <a:buAutoNum type="arabicPeriod"/>
            </a:pPr>
            <a:r>
              <a:rPr lang="id-ID" dirty="0" smtClean="0"/>
              <a:t>Membantu peserta didik untuk memperbaiki dan meningkatkan keterampilan-keterampilan dan proses-proses kognitif. </a:t>
            </a:r>
            <a:endParaRPr lang="en-US" dirty="0" smtClean="0"/>
          </a:p>
          <a:p>
            <a:pPr marL="457200" lvl="0" indent="-457200">
              <a:lnSpc>
                <a:spcPct val="114000"/>
              </a:lnSpc>
              <a:buFont typeface="+mj-lt"/>
              <a:buAutoNum type="arabicPeriod"/>
            </a:pPr>
            <a:r>
              <a:rPr lang="id-ID" dirty="0" smtClean="0"/>
              <a:t>Pengetahuan yang diperoleh melalui metode ini sangat pribadi dan ampuh karena menguatkan pengertian, ingatan dan transfer.</a:t>
            </a:r>
            <a:endParaRPr lang="en-US" dirty="0" smtClean="0"/>
          </a:p>
          <a:p>
            <a:pPr marL="457200" lvl="0" indent="-457200">
              <a:lnSpc>
                <a:spcPct val="114000"/>
              </a:lnSpc>
              <a:buFont typeface="+mj-lt"/>
              <a:buAutoNum type="arabicPeriod"/>
            </a:pPr>
            <a:r>
              <a:rPr lang="id-ID" dirty="0" smtClean="0"/>
              <a:t>Menimbulkan rasa senang pada peserta didik, karena tumbuhnya rasa menyelidiki dan berhasil.</a:t>
            </a:r>
            <a:endParaRPr lang="en-US" dirty="0" smtClean="0"/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id-ID" dirty="0" smtClean="0"/>
              <a:t>Metode ini memungkinkan peserta didik berkembang dengan cepat dan sesuai dengan kecepatannya sendiri.</a:t>
            </a:r>
            <a:endParaRPr lang="en-US" dirty="0" smtClean="0"/>
          </a:p>
          <a:p>
            <a:pPr marL="457200" lvl="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143768" y="0"/>
            <a:ext cx="1714512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PPT 3a-2.3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429652" y="6429396"/>
            <a:ext cx="357190" cy="4286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B050"/>
                </a:solidFill>
              </a:rPr>
              <a:t>LANJUTAN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214422"/>
            <a:ext cx="7758138" cy="491174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lvl="0" indent="-457200">
              <a:lnSpc>
                <a:spcPct val="124000"/>
              </a:lnSpc>
              <a:buAutoNum type="arabicPeriod" startAt="5"/>
            </a:pPr>
            <a:r>
              <a:rPr lang="en-US" dirty="0" smtClean="0"/>
              <a:t>P</a:t>
            </a:r>
            <a:r>
              <a:rPr lang="id-ID" dirty="0" smtClean="0"/>
              <a:t>eserta didik mengarahkan kegiatan belajarnya sendiri dengan melibatkan akal dan motivasi</a:t>
            </a:r>
            <a:r>
              <a:rPr lang="en-US" dirty="0" err="1" smtClean="0"/>
              <a:t>nya</a:t>
            </a:r>
            <a:r>
              <a:rPr lang="id-ID" dirty="0" smtClean="0"/>
              <a:t>.</a:t>
            </a:r>
            <a:endParaRPr lang="id-ID" dirty="0" smtClean="0"/>
          </a:p>
          <a:p>
            <a:pPr marL="457200" lvl="0" indent="-457200">
              <a:lnSpc>
                <a:spcPct val="124000"/>
              </a:lnSpc>
              <a:buAutoNum type="arabicPeriod" startAt="5"/>
            </a:pPr>
            <a:r>
              <a:rPr lang="en-US" dirty="0" err="1" smtClean="0"/>
              <a:t>Strategi</a:t>
            </a:r>
            <a:r>
              <a:rPr lang="id-ID" dirty="0" smtClean="0"/>
              <a:t> </a:t>
            </a:r>
            <a:r>
              <a:rPr lang="id-ID" dirty="0" smtClean="0"/>
              <a:t>ini dapat membantu peserta didik memperkuat konsep dirinya, karena memperoleh kepercayaan bekerja sama dengan yang </a:t>
            </a:r>
            <a:r>
              <a:rPr lang="id-ID" dirty="0" smtClean="0"/>
              <a:t>lainnya.</a:t>
            </a:r>
            <a:endParaRPr lang="id-ID" dirty="0" smtClean="0"/>
          </a:p>
          <a:p>
            <a:pPr marL="457200" lvl="0" indent="-457200">
              <a:lnSpc>
                <a:spcPct val="124000"/>
              </a:lnSpc>
              <a:buAutoNum type="arabicPeriod" startAt="5"/>
            </a:pPr>
            <a:r>
              <a:rPr lang="id-ID" dirty="0" smtClean="0"/>
              <a:t>Berpusat </a:t>
            </a:r>
            <a:r>
              <a:rPr lang="id-ID" dirty="0" smtClean="0"/>
              <a:t>pada peserta didik dan guru </a:t>
            </a:r>
            <a:r>
              <a:rPr lang="en-US" dirty="0" smtClean="0"/>
              <a:t>yang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id-ID" dirty="0" smtClean="0"/>
              <a:t>berperan</a:t>
            </a:r>
            <a:r>
              <a:rPr lang="en-US" dirty="0" smtClean="0"/>
              <a:t> </a:t>
            </a:r>
            <a:r>
              <a:rPr lang="id-ID" dirty="0" smtClean="0"/>
              <a:t>aktif mengeluarkan gagasan</a:t>
            </a:r>
            <a:r>
              <a:rPr lang="en-US" dirty="0" smtClean="0"/>
              <a:t>-</a:t>
            </a:r>
            <a:r>
              <a:rPr lang="id-ID" dirty="0" smtClean="0"/>
              <a:t>gagasan. </a:t>
            </a:r>
            <a:endParaRPr lang="id-ID" dirty="0" smtClean="0"/>
          </a:p>
          <a:p>
            <a:pPr marL="457200" lvl="0" indent="-457200">
              <a:lnSpc>
                <a:spcPct val="124000"/>
              </a:lnSpc>
              <a:buAutoNum type="arabicPeriod" startAt="5"/>
            </a:pPr>
            <a:r>
              <a:rPr lang="id-ID" dirty="0" smtClean="0"/>
              <a:t>Membantu </a:t>
            </a:r>
            <a:r>
              <a:rPr lang="id-ID" dirty="0" smtClean="0"/>
              <a:t>peserta didik menghilangkan skeptisme (keragu-raguan) karena mengarah pada  kebenaran yang final dan tertentu atau pasti.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143768" y="0"/>
            <a:ext cx="1714512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PPT 3a-2.4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429652" y="6429396"/>
            <a:ext cx="357190" cy="4286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B050"/>
                </a:solidFill>
              </a:rPr>
              <a:t>LANJUTAN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357298"/>
            <a:ext cx="7972452" cy="476886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457200" lvl="0" indent="-457200">
              <a:lnSpc>
                <a:spcPct val="135000"/>
              </a:lnSpc>
              <a:buAutoNum type="arabicPeriod" startAt="9"/>
            </a:pPr>
            <a:r>
              <a:rPr lang="id-ID" dirty="0" smtClean="0"/>
              <a:t>Peserta </a:t>
            </a:r>
            <a:r>
              <a:rPr lang="id-ID" dirty="0" smtClean="0"/>
              <a:t>didik akan mengerti konsep dasar dan ide-ide lebih </a:t>
            </a:r>
            <a:r>
              <a:rPr lang="id-ID" dirty="0" smtClean="0"/>
              <a:t>baik;</a:t>
            </a:r>
            <a:endParaRPr lang="id-ID" dirty="0" smtClean="0"/>
          </a:p>
          <a:p>
            <a:pPr marL="457200" lvl="0" indent="-457200">
              <a:lnSpc>
                <a:spcPct val="135000"/>
              </a:lnSpc>
              <a:buAutoNum type="arabicPeriod" startAt="9"/>
            </a:pPr>
            <a:r>
              <a:rPr lang="en-US" dirty="0" smtClean="0"/>
              <a:t>M</a:t>
            </a:r>
            <a:r>
              <a:rPr lang="id-ID" dirty="0" smtClean="0"/>
              <a:t>embantu dan mengembangkan ingatan dan transfer kepada situasi proses belajar  yang </a:t>
            </a:r>
            <a:r>
              <a:rPr lang="id-ID" dirty="0" smtClean="0"/>
              <a:t>baru;</a:t>
            </a:r>
            <a:endParaRPr lang="id-ID" dirty="0" smtClean="0"/>
          </a:p>
          <a:p>
            <a:pPr marL="457200" lvl="0" indent="-457200">
              <a:lnSpc>
                <a:spcPct val="135000"/>
              </a:lnSpc>
              <a:buAutoNum type="arabicPeriod" startAt="9"/>
            </a:pPr>
            <a:r>
              <a:rPr lang="id-ID" dirty="0" smtClean="0"/>
              <a:t>Mendorong </a:t>
            </a:r>
            <a:r>
              <a:rPr lang="id-ID" dirty="0" smtClean="0"/>
              <a:t>peserta didik berfikir dan bekerja atas inisiatif </a:t>
            </a:r>
            <a:r>
              <a:rPr lang="id-ID" dirty="0" smtClean="0"/>
              <a:t>sendiri;</a:t>
            </a:r>
            <a:endParaRPr lang="id-ID" dirty="0" smtClean="0"/>
          </a:p>
          <a:p>
            <a:pPr marL="457200" lvl="0" indent="-457200">
              <a:lnSpc>
                <a:spcPct val="135000"/>
              </a:lnSpc>
              <a:buAutoNum type="arabicPeriod" startAt="9"/>
            </a:pPr>
            <a:r>
              <a:rPr lang="id-ID" dirty="0" smtClean="0"/>
              <a:t>Mendorong </a:t>
            </a:r>
            <a:r>
              <a:rPr lang="id-ID" dirty="0" smtClean="0"/>
              <a:t>peserta didik berfikir intuisi dan merumuskan hipotesis </a:t>
            </a:r>
            <a:r>
              <a:rPr lang="id-ID" dirty="0" smtClean="0"/>
              <a:t>sendiri;</a:t>
            </a:r>
            <a:endParaRPr lang="id-ID" dirty="0" smtClean="0"/>
          </a:p>
          <a:p>
            <a:pPr marL="457200" lvl="0" indent="-457200">
              <a:lnSpc>
                <a:spcPct val="135000"/>
              </a:lnSpc>
              <a:buAutoNum type="arabicPeriod" startAt="9"/>
            </a:pPr>
            <a:r>
              <a:rPr lang="id-ID" dirty="0" smtClean="0"/>
              <a:t>Memberikan </a:t>
            </a:r>
            <a:r>
              <a:rPr lang="id-ID" dirty="0" smtClean="0"/>
              <a:t>keputusan yang bersifat intrinsik; </a:t>
            </a:r>
            <a:endParaRPr lang="id-ID" dirty="0" smtClean="0"/>
          </a:p>
          <a:p>
            <a:pPr marL="457200" lvl="0" indent="-457200">
              <a:lnSpc>
                <a:spcPct val="135000"/>
              </a:lnSpc>
              <a:buAutoNum type="arabicPeriod" startAt="9"/>
            </a:pPr>
            <a:r>
              <a:rPr lang="id-ID" dirty="0" smtClean="0"/>
              <a:t>Situasi </a:t>
            </a:r>
            <a:r>
              <a:rPr lang="id-ID" dirty="0" smtClean="0"/>
              <a:t>proses belajar menjadi lebih terangsang;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143768" y="0"/>
            <a:ext cx="1714512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PPT 3a-2.5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429652" y="6429396"/>
            <a:ext cx="357190" cy="4286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B050"/>
                </a:solidFill>
              </a:rPr>
              <a:t>LANJUTAN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600200"/>
            <a:ext cx="8043890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457200" lvl="0" indent="-457200">
              <a:lnSpc>
                <a:spcPct val="135000"/>
              </a:lnSpc>
              <a:buNone/>
            </a:pPr>
            <a:r>
              <a:rPr lang="id-ID" dirty="0" smtClean="0"/>
              <a:t>15. Proses </a:t>
            </a:r>
            <a:r>
              <a:rPr lang="id-ID" dirty="0" smtClean="0"/>
              <a:t>belajar meliputi sesama aspeknya peserta didik menuju pada pembentukan manusia  seutuhnya</a:t>
            </a:r>
            <a:r>
              <a:rPr lang="en-US" dirty="0" smtClean="0"/>
              <a:t>,</a:t>
            </a:r>
            <a:endParaRPr lang="id-ID" dirty="0" smtClean="0"/>
          </a:p>
          <a:p>
            <a:pPr marL="457200" lvl="0" indent="-457200">
              <a:lnSpc>
                <a:spcPct val="135000"/>
              </a:lnSpc>
              <a:buNone/>
            </a:pPr>
            <a:r>
              <a:rPr lang="id-ID" dirty="0" smtClean="0"/>
              <a:t>16. </a:t>
            </a:r>
            <a:r>
              <a:rPr lang="id-ID" dirty="0" smtClean="0"/>
              <a:t>Meningkatkan </a:t>
            </a:r>
            <a:r>
              <a:rPr lang="id-ID" dirty="0" smtClean="0"/>
              <a:t>tingkat penghargaan pada peserta </a:t>
            </a:r>
            <a:r>
              <a:rPr lang="id-ID" dirty="0" smtClean="0"/>
              <a:t>didik</a:t>
            </a:r>
            <a:r>
              <a:rPr lang="id-ID" dirty="0" smtClean="0"/>
              <a:t>.</a:t>
            </a:r>
            <a:endParaRPr lang="id-ID" dirty="0" smtClean="0"/>
          </a:p>
          <a:p>
            <a:pPr marL="457200" lvl="0" indent="-457200">
              <a:lnSpc>
                <a:spcPct val="135000"/>
              </a:lnSpc>
              <a:buNone/>
            </a:pPr>
            <a:r>
              <a:rPr lang="id-ID" dirty="0" smtClean="0"/>
              <a:t>17. </a:t>
            </a:r>
            <a:r>
              <a:rPr lang="id-ID" dirty="0" smtClean="0"/>
              <a:t>Kemungkinan </a:t>
            </a:r>
            <a:r>
              <a:rPr lang="id-ID" dirty="0" smtClean="0"/>
              <a:t>peserta didik belajar dengan memanfaatkan berbagai jenis sumber </a:t>
            </a:r>
            <a:r>
              <a:rPr lang="id-ID" dirty="0" smtClean="0"/>
              <a:t>belajar.</a:t>
            </a:r>
          </a:p>
          <a:p>
            <a:pPr marL="457200" lvl="0" indent="-457200">
              <a:lnSpc>
                <a:spcPct val="135000"/>
              </a:lnSpc>
              <a:buNone/>
            </a:pPr>
            <a:r>
              <a:rPr lang="id-ID" dirty="0" smtClean="0"/>
              <a:t>18, </a:t>
            </a:r>
            <a:r>
              <a:rPr lang="id-ID" dirty="0" smtClean="0"/>
              <a:t>Dapat </a:t>
            </a:r>
            <a:r>
              <a:rPr lang="id-ID" dirty="0" smtClean="0"/>
              <a:t>mengembangkan bakat dan kecakapan individu.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143768" y="0"/>
            <a:ext cx="1714512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PPT 3a-2.6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429652" y="6429396"/>
            <a:ext cx="357190" cy="4286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7758138" cy="1143000"/>
          </a:xfrm>
        </p:spPr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Langkah-langkah Operasional </a:t>
            </a:r>
            <a:r>
              <a:rPr lang="en-US" dirty="0" err="1" smtClean="0">
                <a:solidFill>
                  <a:srgbClr val="FF0000"/>
                </a:solidFill>
              </a:rPr>
              <a:t>Implementasi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Discovery Learning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7143768" y="0"/>
            <a:ext cx="1714512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PPT 3a-2.7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429652" y="6429396"/>
            <a:ext cx="357190" cy="4286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algn="r"/>
            <a:r>
              <a:rPr lang="en-US" sz="3200" dirty="0" err="1" smtClean="0">
                <a:solidFill>
                  <a:srgbClr val="FF0000"/>
                </a:solidFill>
              </a:rPr>
              <a:t>Lanjutan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285860"/>
            <a:ext cx="8115328" cy="4840303"/>
          </a:xfrm>
        </p:spPr>
        <p:txBody>
          <a:bodyPr>
            <a:normAutofit fontScale="92500" lnSpcReduction="10000"/>
          </a:bodyPr>
          <a:lstStyle/>
          <a:p>
            <a:pPr marL="342900" lvl="2" indent="-342900">
              <a:lnSpc>
                <a:spcPct val="150000"/>
              </a:lnSpc>
              <a:buAutoNum type="arabicPeriod" startAt="5"/>
            </a:pPr>
            <a:r>
              <a:rPr lang="x-none" sz="2800" smtClean="0"/>
              <a:t>Mengembangkan bahan-bahan belajar yang berupa contoh-contoh, ilustrasi, tugas dan sebagainya untuk dipelajari peserta didik</a:t>
            </a:r>
            <a:endParaRPr lang="en-US" sz="2800" dirty="0" smtClean="0"/>
          </a:p>
          <a:p>
            <a:pPr marL="342900" lvl="2" indent="-342900">
              <a:lnSpc>
                <a:spcPct val="150000"/>
              </a:lnSpc>
              <a:buAutoNum type="arabicPeriod" startAt="5"/>
            </a:pPr>
            <a:r>
              <a:rPr lang="x-none" sz="2800" smtClean="0"/>
              <a:t>Mengatur topik-topik pelajaran dari yang sederhana ke kompleks, dari yang konkret ke abstrak, atau dari tahap enaktif, ikonik sampai ke simbolik</a:t>
            </a:r>
            <a:endParaRPr lang="en-US" sz="2800" dirty="0" smtClean="0"/>
          </a:p>
          <a:p>
            <a:pPr marL="342900" lvl="2" indent="-342900">
              <a:lnSpc>
                <a:spcPct val="150000"/>
              </a:lnSpc>
              <a:buFont typeface="Arial" pitchFamily="34" charset="0"/>
              <a:buAutoNum type="arabicPeriod" startAt="5"/>
            </a:pPr>
            <a:r>
              <a:rPr lang="x-none" sz="2800" smtClean="0"/>
              <a:t>Melakukan penilaian proses dan hasil belajar peserta didik </a:t>
            </a:r>
            <a:endParaRPr lang="en-US" sz="2800" dirty="0" smtClean="0"/>
          </a:p>
          <a:p>
            <a:pPr marL="342900" lvl="2" indent="-342900">
              <a:buNone/>
            </a:pPr>
            <a:endParaRPr lang="en-US" dirty="0" smtClean="0"/>
          </a:p>
          <a:p>
            <a:pPr marL="342900" lvl="2" indent="-342900">
              <a:buAutoNum type="arabicPeriod" startAt="5"/>
            </a:pPr>
            <a:endParaRPr lang="en-US" dirty="0" smtClean="0"/>
          </a:p>
          <a:p>
            <a:pPr marL="342900" lvl="2" indent="-342900">
              <a:buNone/>
            </a:pPr>
            <a:endParaRPr lang="en-US" sz="1200" dirty="0" smtClean="0"/>
          </a:p>
          <a:p>
            <a:pPr marL="342900" lvl="2" indent="-342900">
              <a:buNone/>
            </a:pPr>
            <a:endParaRPr lang="en-US" sz="12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143768" y="0"/>
            <a:ext cx="1714512" cy="500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PPT 3a-2.8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429652" y="6429396"/>
            <a:ext cx="357190" cy="4286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.::Showeet::. Arrow">
      <a:dk1>
        <a:sysClr val="windowText" lastClr="000000"/>
      </a:dk1>
      <a:lt1>
        <a:sysClr val="window" lastClr="FFFFFF"/>
      </a:lt1>
      <a:dk2>
        <a:srgbClr val="2B0D26"/>
      </a:dk2>
      <a:lt2>
        <a:srgbClr val="EEECE1"/>
      </a:lt2>
      <a:accent1>
        <a:srgbClr val="2B0D26"/>
      </a:accent1>
      <a:accent2>
        <a:srgbClr val="A9272C"/>
      </a:accent2>
      <a:accent3>
        <a:srgbClr val="F2921D"/>
      </a:accent3>
      <a:accent4>
        <a:srgbClr val="F6E3A7"/>
      </a:accent4>
      <a:accent5>
        <a:srgbClr val="789675"/>
      </a:accent5>
      <a:accent6>
        <a:srgbClr val="7F7F7F"/>
      </a:accent6>
      <a:hlink>
        <a:srgbClr val="00007F"/>
      </a:hlink>
      <a:folHlink>
        <a:srgbClr val="0000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849</TotalTime>
  <Words>535</Words>
  <Application>Microsoft Office PowerPoint</Application>
  <PresentationFormat>On-screen Show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Thème Office</vt:lpstr>
      <vt:lpstr>Slide 1</vt:lpstr>
      <vt:lpstr>DEFINISI</vt:lpstr>
      <vt:lpstr>KONSEP</vt:lpstr>
      <vt:lpstr>KELEBIHAN PENERAPAN DISCOVERY LEARNING</vt:lpstr>
      <vt:lpstr>LANJUTAN</vt:lpstr>
      <vt:lpstr>LANJUTAN</vt:lpstr>
      <vt:lpstr>LANJUTAN</vt:lpstr>
      <vt:lpstr>Langkah-langkah Operasional Implementasi Discovery Learning</vt:lpstr>
      <vt:lpstr>Lanjutan</vt:lpstr>
      <vt:lpstr>Slide 10</vt:lpstr>
      <vt:lpstr>Sistem Penilaian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1-006 - Template - Arrows</dc:title>
  <dc:creator>Showeet.com</dc:creator>
  <dc:description>Free template released by Showeet.com</dc:description>
  <cp:lastModifiedBy>TOSHIBA</cp:lastModifiedBy>
  <cp:revision>48</cp:revision>
  <dcterms:created xsi:type="dcterms:W3CDTF">2011-07-08T11:03:43Z</dcterms:created>
  <dcterms:modified xsi:type="dcterms:W3CDTF">2013-09-20T13:41:01Z</dcterms:modified>
  <cp:category>Templates</cp:category>
</cp:coreProperties>
</file>