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  <a:srgbClr val="00007F"/>
    <a:srgbClr val="0000BF"/>
    <a:srgbClr val="CC0000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 autoAdjust="0"/>
  </p:normalViewPr>
  <p:slideViewPr>
    <p:cSldViewPr showGuides="1"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45E3A-C1C2-44FD-BE0C-CEB9A823FB2E}" type="datetimeFigureOut">
              <a:rPr lang="en-GB" smtClean="0"/>
              <a:pPr/>
              <a:t>20/09/2013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9F6D6-F385-4FE1-9ADE-13AD1ECE28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830616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B58EC-47B0-4D6E-BCA2-66EC4B22F61C}" type="datetimeFigureOut">
              <a:rPr lang="en-US" smtClean="0"/>
              <a:pPr/>
              <a:t>9/20/2013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A9186-2D37-401C-AD2F-685E5D274A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69131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1470194"/>
            <a:ext cx="7685411" cy="5387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ous-titre 11"/>
          <p:cNvSpPr txBox="1">
            <a:spLocks/>
          </p:cNvSpPr>
          <p:nvPr userDrawn="1"/>
        </p:nvSpPr>
        <p:spPr>
          <a:xfrm>
            <a:off x="0" y="5847836"/>
            <a:ext cx="9138809" cy="1010067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vert="horz" lIns="180000" tIns="45720" rIns="91440" bIns="45720" rtlCol="0" anchor="b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 smtClean="0">
                <a:solidFill>
                  <a:schemeClr val="accent4">
                    <a:lumMod val="50000"/>
                  </a:schemeClr>
                </a:solidFill>
              </a:rPr>
              <a:t>PUSAT PENGEMBANGAN TENAGA KEPENDIDIKAN</a:t>
            </a:r>
          </a:p>
          <a:p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KEMENTERIAN PENDIDIKAN DAN KEBUDAYAAN</a:t>
            </a:r>
          </a:p>
          <a:p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TAHUN</a:t>
            </a:r>
            <a:r>
              <a:rPr lang="en-GB" sz="1400" b="1" baseline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2013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28384" y="5949280"/>
            <a:ext cx="788128" cy="792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60648"/>
            <a:ext cx="1541410" cy="154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2968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 baseline="0">
                <a:solidFill>
                  <a:schemeClr val="accent1"/>
                </a:solidFill>
                <a:latin typeface="Arial Black" pitchFamily="34" charset="0"/>
              </a:defRPr>
            </a:lvl1pPr>
          </a:lstStyle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400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mengedit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pic>
        <p:nvPicPr>
          <p:cNvPr id="47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43"/>
          <a:stretch/>
        </p:blipFill>
        <p:spPr bwMode="auto">
          <a:xfrm>
            <a:off x="0" y="188640"/>
            <a:ext cx="1410717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378" y="6248254"/>
            <a:ext cx="554182" cy="554182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729270" y="6494659"/>
            <a:ext cx="3787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50000"/>
                  </a:schemeClr>
                </a:solidFill>
              </a:rPr>
              <a:t>PUSAT PENGEMBANGAN</a:t>
            </a:r>
            <a:r>
              <a:rPr lang="en-GB" sz="1400" baseline="0" dirty="0" smtClean="0">
                <a:solidFill>
                  <a:schemeClr val="bg1">
                    <a:lumMod val="50000"/>
                  </a:schemeClr>
                </a:solidFill>
              </a:rPr>
              <a:t> TENAGA KEPENDIDIKAN</a:t>
            </a:r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24210" y="64946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2F1C4E2-7325-4CC5-A8CA-82E093F56AE0}" type="slidenum">
              <a:rPr lang="en-GB" sz="14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GB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420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 b="1" baseline="0">
                <a:solidFill>
                  <a:schemeClr val="accent1"/>
                </a:solidFill>
                <a:latin typeface="Arial Black" pitchFamily="34" charset="0"/>
              </a:defRPr>
            </a:lvl1pPr>
          </a:lstStyle>
          <a:p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mengedit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pic>
        <p:nvPicPr>
          <p:cNvPr id="47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43"/>
          <a:stretch/>
        </p:blipFill>
        <p:spPr bwMode="auto">
          <a:xfrm>
            <a:off x="0" y="188640"/>
            <a:ext cx="1410717" cy="162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79903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84D34-C332-482D-81B3-2699B44368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380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0"/>
          <p:cNvSpPr txBox="1">
            <a:spLocks/>
          </p:cNvSpPr>
          <p:nvPr/>
        </p:nvSpPr>
        <p:spPr>
          <a:xfrm>
            <a:off x="152400" y="1828800"/>
            <a:ext cx="8744619" cy="2057400"/>
          </a:xfrm>
          <a:prstGeom prst="rect">
            <a:avLst/>
          </a:prstGeom>
          <a:noFill/>
        </p:spPr>
        <p:txBody>
          <a:bodyPr vert="horz" lIns="91440" tIns="540000" rIns="216000" bIns="45720" rtlCol="0" anchor="t">
            <a:noAutofit/>
          </a:bodyPr>
          <a:lstStyle>
            <a:lvl1pPr marL="285750" indent="-28575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1800" kern="1200">
                <a:solidFill>
                  <a:schemeClr val="accent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pPr algn="r"/>
            <a:r>
              <a:rPr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BF"/>
                </a:soli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STRATEGI PEMBELAJARAN </a:t>
            </a:r>
            <a:endParaRPr lang="id-ID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BF"/>
              </a:soli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  <a:p>
            <a:pPr algn="r"/>
            <a:r>
              <a:rPr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BF"/>
                </a:soli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BERBASIS MASALAH</a:t>
            </a:r>
          </a:p>
          <a:p>
            <a:pPr algn="r"/>
            <a:r>
              <a:rPr sz="3200"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BF"/>
                </a:soli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(PROBLEM BASE</a:t>
            </a:r>
            <a:r>
              <a:rPr lang="id-ID" sz="3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BF"/>
                </a:soli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D</a:t>
            </a:r>
            <a:r>
              <a:rPr sz="3200"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BF"/>
                </a:soli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 LEARNING)</a:t>
            </a:r>
            <a:endParaRPr lang="en-GB" sz="3200" dirty="0">
              <a:solidFill>
                <a:srgbClr val="0000BF"/>
              </a:solidFill>
            </a:endParaRPr>
          </a:p>
        </p:txBody>
      </p:sp>
      <p:sp>
        <p:nvSpPr>
          <p:cNvPr id="3" name="Titre 10"/>
          <p:cNvSpPr txBox="1">
            <a:spLocks/>
          </p:cNvSpPr>
          <p:nvPr/>
        </p:nvSpPr>
        <p:spPr>
          <a:xfrm>
            <a:off x="2209800" y="0"/>
            <a:ext cx="6727049" cy="1800200"/>
          </a:xfrm>
          <a:prstGeom prst="rect">
            <a:avLst/>
          </a:prstGeom>
          <a:noFill/>
        </p:spPr>
        <p:txBody>
          <a:bodyPr vert="horz" lIns="91440" tIns="540000" rIns="216000" bIns="45720" rtlCol="0" anchor="t">
            <a:noAutofit/>
          </a:bodyPr>
          <a:lstStyle>
            <a:lvl1pPr marL="285750" indent="-28575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lang="en-US" sz="1800" kern="1200">
                <a:solidFill>
                  <a:schemeClr val="accent2"/>
                </a:solidFill>
                <a:latin typeface="Arial Black" pitchFamily="34" charset="0"/>
                <a:ea typeface="+mn-ea"/>
                <a:cs typeface="+mn-cs"/>
              </a:defRPr>
            </a:lvl1pPr>
          </a:lstStyle>
          <a:p>
            <a:pPr algn="r"/>
            <a:r>
              <a:rPr lang="en-GB" sz="32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Pelatihan</a:t>
            </a:r>
            <a:r>
              <a:rPr lang="en-GB" sz="3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Pendampingan</a:t>
            </a:r>
            <a:r>
              <a:rPr lang="en-GB" sz="3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3200" baseline="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Kurikulum</a:t>
            </a:r>
            <a:r>
              <a:rPr lang="en-GB" sz="3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2013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0" y="15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83212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239000" cy="1143000"/>
          </a:xfr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660033"/>
                </a:solidFill>
              </a:rPr>
              <a:t>CIRI-CIRI PBM</a:t>
            </a:r>
            <a:endParaRPr lang="id-ID" sz="3600" dirty="0">
              <a:solidFill>
                <a:srgbClr val="6600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/>
          </a:bodyPr>
          <a:lstStyle/>
          <a:p>
            <a:pPr marL="457200" indent="-457200" algn="just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Merupakan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aktivitas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pembelajaran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tidak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hanya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sekedar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mengharapkan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peserta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didik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mendengarkan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mencatat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kemudian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menghapal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materi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pembelajaran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melainkan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harus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aktif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berpikir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,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berkomunikasi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,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mencari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dan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mengolah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data,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dan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akhirnya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menyimpulkan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. 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Aktivitas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pembelajaran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harus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diarahkan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untuk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menyelesaikan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masalah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. PBM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menempatkan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masalah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sebagai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fokus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pembelajaran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tanpa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masalah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tidak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mungkin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terjadi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proses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pembelajaran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. 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Pemecahan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masalah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dilakukan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menggunakan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pendekatan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berpikir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err="1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ilmiah</a:t>
            </a:r>
            <a:r>
              <a:rPr lang="en-US" dirty="0" smtClean="0">
                <a:solidFill>
                  <a:srgbClr val="0000BF"/>
                </a:solidFill>
                <a:latin typeface="Trebuchet MS" pitchFamily="34" charset="0"/>
                <a:ea typeface="AngelToes" pitchFamily="2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deduktif-induktif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;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sistematik-empirik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AngelToes" pitchFamily="2" charset="0"/>
              </a:rPr>
              <a:t>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3a-4.9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00007F"/>
                </a:solidFill>
              </a:rPr>
              <a:t>LANGKAH-LANGKAH PBM</a:t>
            </a:r>
            <a:endParaRPr lang="id-ID" dirty="0">
              <a:solidFill>
                <a:srgbClr val="00007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3a-4.10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6" name="Group 5"/>
          <p:cNvGrpSpPr/>
          <p:nvPr/>
        </p:nvGrpSpPr>
        <p:grpSpPr>
          <a:xfrm>
            <a:off x="642910" y="1285860"/>
            <a:ext cx="8143932" cy="5188715"/>
            <a:chOff x="642910" y="1285860"/>
            <a:chExt cx="8143932" cy="5188715"/>
          </a:xfrm>
        </p:grpSpPr>
        <p:sp>
          <p:nvSpPr>
            <p:cNvPr id="7" name="Rounded Rectangle 6"/>
            <p:cNvSpPr/>
            <p:nvPr/>
          </p:nvSpPr>
          <p:spPr>
            <a:xfrm>
              <a:off x="642910" y="1285860"/>
              <a:ext cx="2000264" cy="7143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TAHAP 1</a:t>
              </a:r>
              <a:endParaRPr lang="en-US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42910" y="2428868"/>
              <a:ext cx="2000264" cy="7143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TAHAP 2</a:t>
              </a:r>
              <a:endParaRPr lang="en-US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42910" y="3571876"/>
              <a:ext cx="2000264" cy="642942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TAHAP 3</a:t>
              </a:r>
              <a:endParaRPr lang="en-US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42910" y="4500570"/>
              <a:ext cx="2000264" cy="7143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TAHAP 4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42910" y="5572140"/>
              <a:ext cx="2000264" cy="714380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TAHAP 5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3071802" y="1428736"/>
              <a:ext cx="978408" cy="428628"/>
            </a:xfrm>
            <a:prstGeom prst="rightArrow">
              <a:avLst>
                <a:gd name="adj1" fmla="val 100000"/>
                <a:gd name="adj2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3071802" y="2643182"/>
              <a:ext cx="978408" cy="428628"/>
            </a:xfrm>
            <a:prstGeom prst="rightArrow">
              <a:avLst>
                <a:gd name="adj1" fmla="val 100000"/>
                <a:gd name="adj2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3071802" y="3643314"/>
              <a:ext cx="978408" cy="428628"/>
            </a:xfrm>
            <a:prstGeom prst="rightArrow">
              <a:avLst>
                <a:gd name="adj1" fmla="val 100000"/>
                <a:gd name="adj2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3071802" y="4643446"/>
              <a:ext cx="978408" cy="428628"/>
            </a:xfrm>
            <a:prstGeom prst="rightArrow">
              <a:avLst>
                <a:gd name="adj1" fmla="val 100000"/>
                <a:gd name="adj2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3071802" y="5643578"/>
              <a:ext cx="978408" cy="428628"/>
            </a:xfrm>
            <a:prstGeom prst="rightArrow">
              <a:avLst>
                <a:gd name="adj1" fmla="val 100000"/>
                <a:gd name="adj2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429124" y="1285860"/>
              <a:ext cx="4286280" cy="830997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id-ID" sz="2400" b="1" dirty="0" smtClean="0">
                  <a:solidFill>
                    <a:schemeClr val="tx1"/>
                  </a:solidFill>
                </a:rPr>
                <a:t>Mengo</a:t>
              </a:r>
              <a:r>
                <a:rPr lang="en-US" sz="2400" b="1" dirty="0" smtClean="0">
                  <a:solidFill>
                    <a:schemeClr val="tx1"/>
                  </a:solidFill>
                </a:rPr>
                <a:t>rientasi</a:t>
              </a:r>
              <a:r>
                <a:rPr lang="id-ID" sz="2400" b="1" dirty="0" smtClean="0">
                  <a:solidFill>
                    <a:schemeClr val="tx1"/>
                  </a:solidFill>
                </a:rPr>
                <a:t>kan</a:t>
              </a:r>
              <a:r>
                <a:rPr lang="en-US" sz="2400" b="1" dirty="0" smtClean="0">
                  <a:solidFill>
                    <a:schemeClr val="tx1"/>
                  </a:solidFill>
                </a:rPr>
                <a:t> peserta didik </a:t>
              </a:r>
              <a:r>
                <a:rPr lang="id-ID" sz="2400" b="1" dirty="0" smtClean="0">
                  <a:solidFill>
                    <a:schemeClr val="tx1"/>
                  </a:solidFill>
                </a:rPr>
                <a:t>terhadap</a:t>
              </a:r>
              <a:r>
                <a:rPr lang="en-US" sz="2400" b="1" dirty="0" smtClean="0">
                  <a:solidFill>
                    <a:schemeClr val="tx1"/>
                  </a:solidFill>
                </a:rPr>
                <a:t> masalah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429124" y="2500306"/>
              <a:ext cx="4286280" cy="830997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</a:rPr>
                <a:t>Mengorganisasi peserta didik untuk belajar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29124" y="3571876"/>
              <a:ext cx="4357718" cy="830997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400" b="1" dirty="0" smtClean="0"/>
                <a:t>Membimbing penyelidikan individual maupun kelomp</a:t>
              </a:r>
              <a:r>
                <a:rPr lang="en-US" sz="2400" dirty="0" smtClean="0"/>
                <a:t>ok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29124" y="4643446"/>
              <a:ext cx="4286280" cy="830997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</a:rPr>
                <a:t>Mengembangkan dan menyajikan hasil karya</a:t>
              </a:r>
              <a:endParaRPr lang="en-US" sz="2400" b="1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29124" y="5643578"/>
              <a:ext cx="4286280" cy="830997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tx1"/>
                  </a:solidFill>
                </a:rPr>
                <a:t>Menganalisis dan mengevaluasi proses pemecahan masalah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BF"/>
                </a:solidFill>
                <a:ea typeface="AngelToes" pitchFamily="2" charset="0"/>
              </a:rPr>
              <a:t>PENILAIAN</a:t>
            </a:r>
            <a:r>
              <a:rPr lang="id-ID" sz="3600" dirty="0" smtClean="0">
                <a:solidFill>
                  <a:srgbClr val="0000BF"/>
                </a:solidFill>
                <a:ea typeface="AngelToes" pitchFamily="2" charset="0"/>
              </a:rPr>
              <a:t> PBM</a:t>
            </a:r>
            <a:endParaRPr lang="id-ID" sz="3600" dirty="0">
              <a:solidFill>
                <a:srgbClr val="0000B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3a-4.11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ounded Rectangle 6"/>
          <p:cNvSpPr/>
          <p:nvPr/>
        </p:nvSpPr>
        <p:spPr>
          <a:xfrm>
            <a:off x="914400" y="2209800"/>
            <a:ext cx="7696200" cy="266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71472" y="2438400"/>
            <a:ext cx="8286808" cy="2457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d-ID" sz="4000" dirty="0" smtClean="0">
                <a:solidFill>
                  <a:schemeClr val="bg1"/>
                </a:solidFill>
                <a:cs typeface="Arial" pitchFamily="34" charset="0"/>
              </a:rPr>
              <a:t>d</a:t>
            </a:r>
            <a:r>
              <a:rPr kumimoji="0" lang="id-ID" sz="40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itekankan penilaian </a:t>
            </a:r>
            <a:endParaRPr kumimoji="0" lang="id-ID" sz="4000" b="0" i="0" u="none" strike="noStrike" kern="1200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d-ID" sz="4000" b="0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pemecahan masalah dalam bentuk </a:t>
            </a:r>
            <a:r>
              <a:rPr kumimoji="0" lang="id-ID" sz="44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pitchFamily="34" charset="0"/>
              </a:rPr>
              <a:t>penilaian kinerja </a:t>
            </a:r>
            <a:endParaRPr kumimoji="0" lang="id-ID" sz="40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5626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id-ID" sz="4000" dirty="0" smtClean="0">
                <a:solidFill>
                  <a:srgbClr val="0000BF"/>
                </a:solidFill>
                <a:latin typeface="Bradley Hand ITC" pitchFamily="66" charset="0"/>
              </a:rPr>
              <a:t>TERIMA KASIH </a:t>
            </a:r>
            <a:br>
              <a:rPr lang="id-ID" sz="4000" dirty="0" smtClean="0">
                <a:solidFill>
                  <a:srgbClr val="0000BF"/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rgbClr val="C00000"/>
                </a:solidFill>
                <a:latin typeface="Bradley Hand ITC" pitchFamily="66" charset="0"/>
              </a:rPr>
              <a:t>MATURNUWUN</a:t>
            </a:r>
            <a:br>
              <a:rPr lang="id-ID" sz="3600" dirty="0" smtClean="0">
                <a:solidFill>
                  <a:srgbClr val="C00000"/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rgbClr val="00007F"/>
                </a:solidFill>
                <a:latin typeface="Bradley Hand ITC" pitchFamily="66" charset="0"/>
              </a:rPr>
              <a:t>HATURNUHUN</a:t>
            </a:r>
            <a:br>
              <a:rPr lang="id-ID" sz="3600" dirty="0" smtClean="0">
                <a:solidFill>
                  <a:srgbClr val="00007F"/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rgbClr val="009900"/>
                </a:solidFill>
                <a:latin typeface="Bradley Hand ITC" pitchFamily="66" charset="0"/>
              </a:rPr>
              <a:t> THANK YOU </a:t>
            </a:r>
            <a: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  <a:t/>
            </a:r>
            <a:b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Bradley Hand ITC" pitchFamily="66" charset="0"/>
              </a:rPr>
              <a:t>MAULIATE</a:t>
            </a:r>
            <a: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  <a:t/>
            </a:r>
            <a:b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  <a:t> </a:t>
            </a:r>
            <a:r>
              <a:rPr lang="id-ID" sz="3600" dirty="0" smtClean="0">
                <a:solidFill>
                  <a:schemeClr val="tx1"/>
                </a:solidFill>
                <a:latin typeface="Bradley Hand ITC" pitchFamily="66" charset="0"/>
              </a:rPr>
              <a:t>SYUKRON</a:t>
            </a:r>
            <a: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  <a:t/>
            </a:r>
            <a:b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  <a:t> </a:t>
            </a:r>
            <a:r>
              <a:rPr lang="id-ID" sz="3600" dirty="0" smtClean="0">
                <a:solidFill>
                  <a:srgbClr val="FF0066"/>
                </a:solidFill>
                <a:latin typeface="Bradley Hand ITC" pitchFamily="66" charset="0"/>
              </a:rPr>
              <a:t>DANKE</a:t>
            </a:r>
            <a: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  <a:t/>
            </a:r>
            <a:br>
              <a:rPr lang="id-ID" sz="3600" dirty="0" smtClean="0">
                <a:solidFill>
                  <a:srgbClr val="0000BF"/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MERCI</a:t>
            </a:r>
            <a:br>
              <a:rPr lang="id-ID" sz="3600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</a:br>
            <a:r>
              <a:rPr lang="id-ID" sz="3600" dirty="0" smtClean="0">
                <a:solidFill>
                  <a:srgbClr val="00B0F0"/>
                </a:solidFill>
                <a:latin typeface="Bradley Hand ITC" pitchFamily="66" charset="0"/>
              </a:rPr>
              <a:t> XIE XIE </a:t>
            </a:r>
            <a:endParaRPr lang="id-ID" sz="3600" dirty="0">
              <a:solidFill>
                <a:schemeClr val="accent3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3a-4.12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itchFamily="66" charset="0"/>
              </a:rPr>
              <a:t>KONDISI EMPIRIS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354013" algn="just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Banyak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peserta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didik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hanya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mampu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 </a:t>
            </a:r>
            <a:r>
              <a:rPr lang="id-ID" sz="2800" dirty="0" smtClean="0">
                <a:solidFill>
                  <a:srgbClr val="000000"/>
                </a:solidFill>
                <a:latin typeface="+mn-lt"/>
              </a:rPr>
              <a:t>meng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hapal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materi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id-ID" sz="2800" dirty="0" smtClean="0">
                <a:solidFill>
                  <a:srgbClr val="000000"/>
                </a:solidFill>
                <a:latin typeface="+mn-lt"/>
              </a:rPr>
              <a:t>pelajaran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yang 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diterimanya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tetapi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tidak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memahaminya</a:t>
            </a:r>
            <a:r>
              <a:rPr lang="id-ID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id-ID" sz="2800" dirty="0" smtClean="0">
                <a:solidFill>
                  <a:srgbClr val="000000"/>
                </a:solidFill>
                <a:latin typeface="+mn-lt"/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mereka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biasa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diajarkan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dengan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menggunakan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sesuatu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yang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abstrak</a:t>
            </a:r>
            <a:r>
              <a:rPr lang="id-ID" sz="2800" dirty="0" smtClean="0">
                <a:solidFill>
                  <a:srgbClr val="000000"/>
                </a:solidFill>
                <a:latin typeface="+mn-lt"/>
              </a:rPr>
              <a:t>.</a:t>
            </a:r>
            <a:endParaRPr lang="en-US" sz="2800" dirty="0" smtClean="0">
              <a:solidFill>
                <a:srgbClr val="000000"/>
              </a:solidFill>
              <a:latin typeface="+mn-lt"/>
            </a:endParaRPr>
          </a:p>
          <a:p>
            <a:pPr marL="354013" indent="-354013" algn="just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Sebagian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besar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dari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peserta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didik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tidak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mampu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menghubungkan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antara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apa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yang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mereka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pelajari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dengan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bagaimana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pengetahuan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tersebut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akan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dipergunakan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/</a:t>
            </a:r>
            <a:r>
              <a:rPr lang="en-US" sz="2800" dirty="0" err="1" smtClean="0">
                <a:solidFill>
                  <a:srgbClr val="000000"/>
                </a:solidFill>
                <a:latin typeface="+mn-lt"/>
              </a:rPr>
              <a:t>dimanfaatkan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.</a:t>
            </a:r>
            <a:endParaRPr lang="en-GB" sz="28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3a-4.1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2638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PERMASALAHANNYA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1600200"/>
            <a:ext cx="5791200" cy="4525963"/>
          </a:xfrm>
        </p:spPr>
        <p:txBody>
          <a:bodyPr/>
          <a:lstStyle/>
          <a:p>
            <a:pPr marL="471488" indent="-457200" algn="just">
              <a:buFont typeface="+mj-lt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+mn-lt"/>
              </a:rPr>
              <a:t>Bagaimana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menemukan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cara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terbaik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untuk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menyampaikan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id-ID" dirty="0" smtClean="0">
                <a:solidFill>
                  <a:srgbClr val="000000"/>
                </a:solidFill>
                <a:latin typeface="+mn-lt"/>
              </a:rPr>
              <a:t>sebuah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konsep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sehingga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peserta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didik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dapat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menggunakan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dan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mengingatnya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lebih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lama</a:t>
            </a:r>
            <a:r>
              <a:rPr lang="id-ID" dirty="0" smtClean="0">
                <a:solidFill>
                  <a:srgbClr val="000000"/>
                </a:solidFill>
                <a:latin typeface="+mn-lt"/>
              </a:rPr>
              <a:t>?</a:t>
            </a:r>
          </a:p>
          <a:p>
            <a:pPr marL="471488" indent="-457200" algn="just">
              <a:buFont typeface="+mj-lt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+mn-lt"/>
              </a:rPr>
              <a:t>Bagaimana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setiap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mata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pelajaran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id-ID" dirty="0" smtClean="0">
                <a:solidFill>
                  <a:srgbClr val="000000"/>
                </a:solidFill>
                <a:latin typeface="+mn-lt"/>
              </a:rPr>
              <a:t>dapat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dipahami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sebagai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bagian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yang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saling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berhubungan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dan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membentuk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satu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pemahaman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 yang 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utuh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?</a:t>
            </a:r>
            <a:endParaRPr lang="id-ID" dirty="0">
              <a:latin typeface="+mn-lt"/>
            </a:endParaRPr>
          </a:p>
        </p:txBody>
      </p:sp>
      <p:pic>
        <p:nvPicPr>
          <p:cNvPr id="4" name="Content Placeholder 4" descr="question-mar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28600" y="1524000"/>
            <a:ext cx="3543312" cy="35433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3a-4.2</a:t>
            </a:r>
            <a:endParaRPr lang="id-ID" dirty="0"/>
          </a:p>
        </p:txBody>
      </p:sp>
      <p:sp>
        <p:nvSpPr>
          <p:cNvPr id="6" name="Rectangle 5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43174" y="928670"/>
            <a:ext cx="5743588" cy="50006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 startAt="4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Bagaimana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siswa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membuka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wawasan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berpikir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yang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beragam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sehingga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mereka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mempelajari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berbagai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konsep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mampu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mengkaitkannya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dengan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kehidupan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nyata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?</a:t>
            </a:r>
            <a:endParaRPr kumimoji="0" lang="id-ID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" pitchFamily="2" charset="2"/>
              <a:buAutoNum type="arabicPeriod" startAt="4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Bagaimana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seorang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guru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dapat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berkomunikasi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secara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efektif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dengan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peserta didik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yang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selalu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bertanya-tanya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tentang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alasan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dari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sesuatu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arti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dari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sesuatu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hubungan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dari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apa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yang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mereka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pelajari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 ?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itchFamily="34" charset="0"/>
              </a:rPr>
              <a:t>	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  <p:pic>
        <p:nvPicPr>
          <p:cNvPr id="5" name="Content Placeholder 4" descr="question-mar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4800" y="1371600"/>
            <a:ext cx="3543312" cy="35433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3a-4.3</a:t>
            </a:r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STRATEGI PEMBELAJARAN </a:t>
            </a:r>
            <a:b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BERBASIS MASALAH</a:t>
            </a:r>
            <a:b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(PBM)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34591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600" dirty="0" smtClean="0">
                <a:solidFill>
                  <a:schemeClr val="bg1"/>
                </a:solidFill>
                <a:latin typeface="Maiandra GD" pitchFamily="34" charset="0"/>
              </a:rPr>
              <a:t>1.</a:t>
            </a:r>
            <a:r>
              <a:rPr lang="id-ID" sz="2600" dirty="0" smtClean="0">
                <a:solidFill>
                  <a:schemeClr val="bg1"/>
                </a:solidFill>
                <a:latin typeface="Maiandra GD" pitchFamily="34" charset="0"/>
              </a:rPr>
              <a:t> INDIKATOR PEMBELAJARAN</a:t>
            </a:r>
            <a:endParaRPr lang="en-US" sz="2600" dirty="0" smtClean="0">
              <a:solidFill>
                <a:schemeClr val="bg1"/>
              </a:solidFill>
              <a:latin typeface="Maiandra GD" pitchFamily="34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en-US" sz="2600" dirty="0" smtClean="0">
                <a:solidFill>
                  <a:schemeClr val="bg1"/>
                </a:solidFill>
                <a:latin typeface="Maiandra GD" pitchFamily="34" charset="0"/>
              </a:rPr>
              <a:t>2.</a:t>
            </a:r>
            <a:r>
              <a:rPr lang="id-ID" sz="2600" dirty="0" smtClean="0">
                <a:solidFill>
                  <a:schemeClr val="bg1"/>
                </a:solidFill>
                <a:latin typeface="Maiandra GD" pitchFamily="34" charset="0"/>
              </a:rPr>
              <a:t> PENGERTIAN PBM</a:t>
            </a:r>
            <a:endParaRPr lang="en-US" sz="2600" dirty="0" smtClean="0">
              <a:solidFill>
                <a:schemeClr val="bg1"/>
              </a:solidFill>
              <a:latin typeface="Maiandra GD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2600" dirty="0" smtClean="0">
                <a:solidFill>
                  <a:schemeClr val="bg1"/>
                </a:solidFill>
                <a:latin typeface="Maiandra GD" pitchFamily="34" charset="0"/>
              </a:rPr>
              <a:t>3.</a:t>
            </a:r>
            <a:r>
              <a:rPr lang="id-ID" sz="2600" dirty="0" smtClean="0">
                <a:solidFill>
                  <a:schemeClr val="bg1"/>
                </a:solidFill>
                <a:latin typeface="Maiandra GD" pitchFamily="34" charset="0"/>
              </a:rPr>
              <a:t> TUJUAN PBM</a:t>
            </a:r>
            <a:endParaRPr lang="en-US" sz="2600" dirty="0" smtClean="0">
              <a:solidFill>
                <a:schemeClr val="bg1"/>
              </a:solidFill>
              <a:latin typeface="Maiandra GD" pitchFamily="34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en-US" sz="2600" dirty="0" smtClean="0">
                <a:solidFill>
                  <a:schemeClr val="bg1"/>
                </a:solidFill>
                <a:latin typeface="Maiandra GD" pitchFamily="34" charset="0"/>
              </a:rPr>
              <a:t>4.</a:t>
            </a:r>
            <a:r>
              <a:rPr lang="id-ID" sz="2600" dirty="0" smtClean="0">
                <a:solidFill>
                  <a:schemeClr val="bg1"/>
                </a:solidFill>
                <a:latin typeface="Maiandra GD" pitchFamily="34" charset="0"/>
              </a:rPr>
              <a:t> PRINSIP-PRINSIP PBM </a:t>
            </a:r>
            <a:endParaRPr lang="en-US" sz="2600" dirty="0" smtClean="0">
              <a:solidFill>
                <a:schemeClr val="bg1"/>
              </a:solidFill>
              <a:latin typeface="Maiandra GD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2600" dirty="0" smtClean="0">
                <a:solidFill>
                  <a:schemeClr val="bg1"/>
                </a:solidFill>
                <a:latin typeface="Maiandra GD" pitchFamily="34" charset="0"/>
              </a:rPr>
              <a:t>5.</a:t>
            </a:r>
            <a:r>
              <a:rPr lang="id-ID" sz="2600" dirty="0" smtClean="0">
                <a:solidFill>
                  <a:schemeClr val="bg1"/>
                </a:solidFill>
                <a:latin typeface="Maiandra GD" pitchFamily="34" charset="0"/>
              </a:rPr>
              <a:t> LANGKAH-LANGKAH PBM</a:t>
            </a:r>
            <a:endParaRPr lang="en-US" sz="2600" dirty="0" smtClean="0">
              <a:solidFill>
                <a:schemeClr val="bg1"/>
              </a:solidFill>
              <a:latin typeface="Maiandra GD" pitchFamily="34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en-US" sz="2600" dirty="0" smtClean="0">
                <a:solidFill>
                  <a:schemeClr val="bg1"/>
                </a:solidFill>
                <a:latin typeface="Maiandra GD" pitchFamily="34" charset="0"/>
              </a:rPr>
              <a:t>6.</a:t>
            </a:r>
            <a:r>
              <a:rPr lang="id-ID" sz="2600" dirty="0" smtClean="0">
                <a:solidFill>
                  <a:schemeClr val="bg1"/>
                </a:solidFill>
                <a:latin typeface="Maiandra GD" pitchFamily="34" charset="0"/>
              </a:rPr>
              <a:t> TEKNIK PENILAIAN DALAM PBM</a:t>
            </a:r>
            <a:endParaRPr lang="en-US" sz="2600" dirty="0" smtClean="0">
              <a:solidFill>
                <a:schemeClr val="bg1"/>
              </a:solidFill>
              <a:latin typeface="Maiandra GD" pitchFamily="34" charset="0"/>
            </a:endParaRPr>
          </a:p>
          <a:p>
            <a:pPr algn="ctr"/>
            <a:endParaRPr lang="id-ID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3a-4.4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star-great-job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91200" y="3352800"/>
            <a:ext cx="3352800" cy="320344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INDIKATOR</a:t>
            </a:r>
            <a:r>
              <a:rPr lang="en-US" sz="2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id-ID" sz="24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KEBERHASILAN</a:t>
            </a:r>
            <a:endParaRPr lang="id-ID" sz="2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6764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x-none" sz="3200" smtClean="0"/>
              <a:t>Men</a:t>
            </a:r>
            <a:r>
              <a:rPr lang="id-ID" sz="3200" dirty="0" smtClean="0"/>
              <a:t>jelaskan konsep dasar</a:t>
            </a:r>
            <a:r>
              <a:rPr lang="x-none" sz="3200" smtClean="0"/>
              <a:t>  strateg</a:t>
            </a:r>
            <a:r>
              <a:rPr lang="id-ID" sz="3200" dirty="0" smtClean="0"/>
              <a:t>i  </a:t>
            </a:r>
            <a:r>
              <a:rPr lang="id-ID" sz="3200" i="1" dirty="0" smtClean="0"/>
              <a:t>problem based learning</a:t>
            </a:r>
          </a:p>
          <a:p>
            <a:pPr marL="742950" indent="-742950">
              <a:buFont typeface="+mj-lt"/>
              <a:buAutoNum type="arabicPeriod"/>
            </a:pPr>
            <a:r>
              <a:rPr lang="x-none" sz="3200" smtClean="0"/>
              <a:t>Merancang </a:t>
            </a:r>
            <a:r>
              <a:rPr lang="id-ID" sz="3200" dirty="0" smtClean="0"/>
              <a:t>langkah-langkah strategi </a:t>
            </a:r>
            <a:r>
              <a:rPr lang="id-ID" sz="3200" i="1" dirty="0" smtClean="0"/>
              <a:t>problem based learning </a:t>
            </a:r>
            <a:r>
              <a:rPr lang="id-ID" sz="3200" dirty="0" smtClean="0"/>
              <a:t>dalam </a:t>
            </a:r>
            <a:r>
              <a:rPr lang="x-none" sz="3200" smtClean="0"/>
              <a:t>pembelajaran</a:t>
            </a:r>
            <a:endParaRPr lang="id-ID" sz="32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143000" y="1371600"/>
            <a:ext cx="7772400" cy="1588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3a-4.5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0000BF"/>
                </a:solidFill>
              </a:rPr>
              <a:t>PENGERTIAN</a:t>
            </a:r>
            <a:endParaRPr lang="id-ID" sz="3600" dirty="0">
              <a:solidFill>
                <a:srgbClr val="0000B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PBM adalah pembelajaran yang menggunakan masalah nyata (autentik) yang tidak terstruktur (</a:t>
            </a:r>
            <a:r>
              <a:rPr lang="id-ID" sz="2800" i="1" dirty="0" smtClean="0">
                <a:solidFill>
                  <a:schemeClr val="tx1"/>
                </a:solidFill>
                <a:latin typeface="+mn-lt"/>
              </a:rPr>
              <a:t>ill-structured</a:t>
            </a:r>
            <a:r>
              <a:rPr lang="id-ID" sz="2800" dirty="0" smtClean="0">
                <a:solidFill>
                  <a:schemeClr val="tx1"/>
                </a:solidFill>
                <a:latin typeface="+mn-lt"/>
              </a:rPr>
              <a:t>) dan bersifat terbuka sebagai konteks bagi peserta didik untuk mengembangkan keterampilan menyelesaikan masalah dan berpikir kritis serta sekaligus membangun pengetahuan baru</a:t>
            </a:r>
            <a:endParaRPr lang="en-US" sz="2800" dirty="0" smtClean="0">
              <a:solidFill>
                <a:schemeClr val="tx1"/>
              </a:solidFill>
              <a:latin typeface="+mn-lt"/>
            </a:endParaRPr>
          </a:p>
          <a:p>
            <a:pPr algn="just">
              <a:lnSpc>
                <a:spcPct val="150000"/>
              </a:lnSpc>
              <a:buNone/>
            </a:pPr>
            <a:endParaRPr lang="id-ID" sz="2800" dirty="0"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143000" y="1371600"/>
            <a:ext cx="7772400" cy="1588"/>
          </a:xfrm>
          <a:prstGeom prst="line">
            <a:avLst/>
          </a:prstGeom>
          <a:ln>
            <a:headEnd type="oval" w="med" len="med"/>
            <a:tailEnd type="oval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3a-4.6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solidFill>
                  <a:srgbClr val="C00000"/>
                </a:solidFill>
              </a:rPr>
              <a:t>TUJUAN PBM</a:t>
            </a:r>
            <a:endParaRPr lang="id-ID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7543800" cy="3962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tx1"/>
                </a:solidFill>
                <a:latin typeface="Trebuchet MS" pitchFamily="34" charset="0"/>
              </a:rPr>
              <a:t>M</a:t>
            </a:r>
            <a:r>
              <a:rPr lang="id-ID" sz="2800" dirty="0" smtClean="0">
                <a:solidFill>
                  <a:schemeClr val="tx1"/>
                </a:solidFill>
                <a:latin typeface="Trebuchet MS" pitchFamily="34" charset="0"/>
              </a:rPr>
              <a:t>engembangan kemampuan </a:t>
            </a:r>
            <a:r>
              <a:rPr lang="id-ID" sz="2800" b="1" dirty="0" smtClean="0">
                <a:solidFill>
                  <a:srgbClr val="FF0000"/>
                </a:solidFill>
                <a:latin typeface="Trebuchet MS" pitchFamily="34" charset="0"/>
              </a:rPr>
              <a:t>berpikir kritis </a:t>
            </a:r>
            <a:r>
              <a:rPr lang="id-ID" sz="2800" dirty="0" smtClean="0">
                <a:solidFill>
                  <a:schemeClr val="tx1"/>
                </a:solidFill>
                <a:latin typeface="Trebuchet MS" pitchFamily="34" charset="0"/>
              </a:rPr>
              <a:t>dan kemampuan </a:t>
            </a:r>
            <a:r>
              <a:rPr lang="id-ID" sz="2800" b="1" dirty="0" smtClean="0">
                <a:solidFill>
                  <a:srgbClr val="FF0000"/>
                </a:solidFill>
                <a:latin typeface="Trebuchet MS" pitchFamily="34" charset="0"/>
              </a:rPr>
              <a:t>pemecahan masalah </a:t>
            </a:r>
            <a:r>
              <a:rPr lang="id-ID" sz="2800" dirty="0" smtClean="0">
                <a:solidFill>
                  <a:schemeClr val="tx1"/>
                </a:solidFill>
                <a:latin typeface="Trebuchet MS" pitchFamily="34" charset="0"/>
              </a:rPr>
              <a:t>dan sekaligus mengembangkan kemampuan peserta didik untuk secara aktif </a:t>
            </a:r>
            <a:r>
              <a:rPr lang="id-ID" sz="2800" b="1" dirty="0" smtClean="0">
                <a:solidFill>
                  <a:srgbClr val="FF0000"/>
                </a:solidFill>
                <a:latin typeface="Trebuchet MS" pitchFamily="34" charset="0"/>
              </a:rPr>
              <a:t>membangun pengetahuan sendiri</a:t>
            </a:r>
            <a:endParaRPr lang="en-US" sz="2800" b="1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>
              <a:lnSpc>
                <a:spcPct val="150000"/>
              </a:lnSpc>
            </a:pPr>
            <a:endParaRPr lang="id-ID" sz="2800" dirty="0">
              <a:latin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3a-4.7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9900"/>
                </a:solidFill>
              </a:rPr>
              <a:t>PRINSIP PBM</a:t>
            </a:r>
            <a:endParaRPr lang="id-ID" sz="5400" dirty="0">
              <a:solidFill>
                <a:srgbClr val="00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  <a:prstGeom prst="round2Diag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Menggunakan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</a:rPr>
              <a:t> masalah nyata sebagai  untuk mengembangkan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</a:rPr>
              <a:t>pengetahuan  kemampuan berpikir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</a:rPr>
              <a:t>kritis dan 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m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</a:rPr>
              <a:t>emecahan masalah.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latin typeface="Calibri" pitchFamily="34" charset="0"/>
              </a:rPr>
              <a:t>Masalah itu bersifat t</a:t>
            </a: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erbuka (</a:t>
            </a:r>
            <a:r>
              <a:rPr lang="de-DE" i="1" dirty="0" smtClean="0">
                <a:solidFill>
                  <a:schemeClr val="tx1"/>
                </a:solidFill>
                <a:latin typeface="Calibri" pitchFamily="34" charset="0"/>
              </a:rPr>
              <a:t>open-ended problem</a:t>
            </a: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id-ID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B</a:t>
            </a:r>
            <a:r>
              <a:rPr lang="id-ID" dirty="0" smtClean="0">
                <a:solidFill>
                  <a:schemeClr val="tx1"/>
                </a:solidFill>
                <a:latin typeface="Calibri" pitchFamily="34" charset="0"/>
              </a:rPr>
              <a:t>erpusat pada peserta didik </a:t>
            </a:r>
            <a:r>
              <a:rPr lang="id-ID" i="1" dirty="0" smtClean="0">
                <a:solidFill>
                  <a:schemeClr val="tx1"/>
                </a:solidFill>
                <a:latin typeface="Calibri" pitchFamily="34" charset="0"/>
              </a:rPr>
              <a:t>(student-centered)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latin typeface="Calibri" pitchFamily="34" charset="0"/>
              </a:rPr>
              <a:t>Kolaborasi antarpeserta didik sangat diperlukan</a:t>
            </a: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7696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PPT 3a-4.8</a:t>
            </a:r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8458200" y="6477000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.::Showeet::. Arrow">
      <a:dk1>
        <a:sysClr val="windowText" lastClr="000000"/>
      </a:dk1>
      <a:lt1>
        <a:sysClr val="window" lastClr="FFFFFF"/>
      </a:lt1>
      <a:dk2>
        <a:srgbClr val="2B0D26"/>
      </a:dk2>
      <a:lt2>
        <a:srgbClr val="EEECE1"/>
      </a:lt2>
      <a:accent1>
        <a:srgbClr val="2B0D26"/>
      </a:accent1>
      <a:accent2>
        <a:srgbClr val="A9272C"/>
      </a:accent2>
      <a:accent3>
        <a:srgbClr val="F2921D"/>
      </a:accent3>
      <a:accent4>
        <a:srgbClr val="F6E3A7"/>
      </a:accent4>
      <a:accent5>
        <a:srgbClr val="789675"/>
      </a:accent5>
      <a:accent6>
        <a:srgbClr val="7F7F7F"/>
      </a:accent6>
      <a:hlink>
        <a:srgbClr val="00007F"/>
      </a:hlink>
      <a:folHlink>
        <a:srgbClr val="0000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445</Words>
  <Application>Microsoft Office PowerPoint</Application>
  <PresentationFormat>On-screen Show (4:3)</PresentationFormat>
  <Paragraphs>65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Thème Office</vt:lpstr>
      <vt:lpstr>Slide 1</vt:lpstr>
      <vt:lpstr>KONDISI EMPIRIS</vt:lpstr>
      <vt:lpstr>PERMASALAHANNYA</vt:lpstr>
      <vt:lpstr>Slide 4</vt:lpstr>
      <vt:lpstr>STRATEGI PEMBELAJARAN  BERBASIS MASALAH (PBM)</vt:lpstr>
      <vt:lpstr>INDIKATOR KEBERHASILAN</vt:lpstr>
      <vt:lpstr>PENGERTIAN</vt:lpstr>
      <vt:lpstr>TUJUAN PBM</vt:lpstr>
      <vt:lpstr>PRINSIP PBM</vt:lpstr>
      <vt:lpstr>CIRI-CIRI PBM</vt:lpstr>
      <vt:lpstr>LANGKAH-LANGKAH PBM</vt:lpstr>
      <vt:lpstr>PENILAIAN PBM</vt:lpstr>
      <vt:lpstr>TERIMA KASIH  MATURNUWUN HATURNUHUN  THANK YOU  MAULIATE  SYUKRON  DANKE MERCI  XIE XIE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1-006 - Template - Arrows</dc:title>
  <dc:creator>Showeet.com</dc:creator>
  <dc:description>Free template released by Showeet.com</dc:description>
  <cp:lastModifiedBy>TOSHIBA</cp:lastModifiedBy>
  <cp:revision>39</cp:revision>
  <dcterms:created xsi:type="dcterms:W3CDTF">2011-07-08T11:03:43Z</dcterms:created>
  <dcterms:modified xsi:type="dcterms:W3CDTF">2013-09-20T14:36:06Z</dcterms:modified>
  <cp:category>Templates</cp:category>
</cp:coreProperties>
</file>