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2"/>
  </p:notesMasterIdLst>
  <p:sldIdLst>
    <p:sldId id="256" r:id="rId2"/>
    <p:sldId id="257" r:id="rId3"/>
    <p:sldId id="259" r:id="rId4"/>
    <p:sldId id="258" r:id="rId5"/>
    <p:sldId id="260" r:id="rId6"/>
    <p:sldId id="288" r:id="rId7"/>
    <p:sldId id="289" r:id="rId8"/>
    <p:sldId id="290" r:id="rId9"/>
    <p:sldId id="291" r:id="rId10"/>
    <p:sldId id="268" r:id="rId11"/>
    <p:sldId id="292" r:id="rId12"/>
    <p:sldId id="269" r:id="rId13"/>
    <p:sldId id="293" r:id="rId14"/>
    <p:sldId id="294" r:id="rId15"/>
    <p:sldId id="295" r:id="rId16"/>
    <p:sldId id="270" r:id="rId17"/>
    <p:sldId id="296" r:id="rId18"/>
    <p:sldId id="334" r:id="rId19"/>
    <p:sldId id="335" r:id="rId20"/>
    <p:sldId id="336" r:id="rId21"/>
    <p:sldId id="337" r:id="rId22"/>
    <p:sldId id="297" r:id="rId23"/>
    <p:sldId id="298" r:id="rId24"/>
    <p:sldId id="299" r:id="rId25"/>
    <p:sldId id="300" r:id="rId26"/>
    <p:sldId id="301" r:id="rId27"/>
    <p:sldId id="302" r:id="rId28"/>
    <p:sldId id="271" r:id="rId29"/>
    <p:sldId id="303" r:id="rId30"/>
    <p:sldId id="304" r:id="rId31"/>
    <p:sldId id="305" r:id="rId32"/>
    <p:sldId id="306" r:id="rId33"/>
    <p:sldId id="338" r:id="rId34"/>
    <p:sldId id="272" r:id="rId35"/>
    <p:sldId id="273" r:id="rId36"/>
    <p:sldId id="274" r:id="rId37"/>
    <p:sldId id="277" r:id="rId38"/>
    <p:sldId id="307" r:id="rId39"/>
    <p:sldId id="308" r:id="rId40"/>
    <p:sldId id="309" r:id="rId41"/>
    <p:sldId id="310" r:id="rId42"/>
    <p:sldId id="311" r:id="rId43"/>
    <p:sldId id="312" r:id="rId44"/>
    <p:sldId id="313" r:id="rId45"/>
    <p:sldId id="314" r:id="rId46"/>
    <p:sldId id="315" r:id="rId47"/>
    <p:sldId id="275" r:id="rId48"/>
    <p:sldId id="316" r:id="rId49"/>
    <p:sldId id="317" r:id="rId50"/>
    <p:sldId id="318" r:id="rId51"/>
    <p:sldId id="276" r:id="rId52"/>
    <p:sldId id="319" r:id="rId53"/>
    <p:sldId id="320" r:id="rId54"/>
    <p:sldId id="321" r:id="rId55"/>
    <p:sldId id="322" r:id="rId56"/>
    <p:sldId id="323" r:id="rId57"/>
    <p:sldId id="324" r:id="rId58"/>
    <p:sldId id="325" r:id="rId59"/>
    <p:sldId id="326" r:id="rId60"/>
    <p:sldId id="327" r:id="rId61"/>
    <p:sldId id="328" r:id="rId62"/>
    <p:sldId id="280" r:id="rId63"/>
    <p:sldId id="282" r:id="rId64"/>
    <p:sldId id="283" r:id="rId65"/>
    <p:sldId id="286" r:id="rId66"/>
    <p:sldId id="329" r:id="rId67"/>
    <p:sldId id="331" r:id="rId68"/>
    <p:sldId id="332" r:id="rId69"/>
    <p:sldId id="333" r:id="rId70"/>
    <p:sldId id="28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F54EF-9962-4A84-9371-25A61471BB21}" type="datetimeFigureOut">
              <a:rPr lang="en-US" smtClean="0"/>
              <a:pPr/>
              <a:t>2/21/2020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84527-97E1-449D-899D-B8150E003AC1}" type="slidenum">
              <a:rPr lang="en-US" smtClean="0"/>
              <a:pPr/>
              <a:t>‹#›</a:t>
            </a:fld>
            <a:endParaRPr lang="en-US"/>
          </a:p>
        </p:txBody>
      </p:sp>
    </p:spTree>
    <p:extLst>
      <p:ext uri="{BB962C8B-B14F-4D97-AF65-F5344CB8AC3E}">
        <p14:creationId xmlns:p14="http://schemas.microsoft.com/office/powerpoint/2010/main" xmlns="" val="152490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84527-97E1-449D-899D-B8150E003AC1}" type="slidenum">
              <a:rPr lang="en-US" smtClean="0"/>
              <a:pPr/>
              <a:t>1</a:t>
            </a:fld>
            <a:endParaRPr lang="en-US"/>
          </a:p>
        </p:txBody>
      </p:sp>
    </p:spTree>
    <p:extLst>
      <p:ext uri="{BB962C8B-B14F-4D97-AF65-F5344CB8AC3E}">
        <p14:creationId xmlns:p14="http://schemas.microsoft.com/office/powerpoint/2010/main" xmlns="" val="404521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C350DC-FCC0-4339-9018-835DAA5AA941}" type="slidenum">
              <a:rPr lang="en-US"/>
              <a:pPr eaLnBrk="1" hangingPunct="1"/>
              <a:t>54</a:t>
            </a:fld>
            <a:endParaRPr lang="en-US"/>
          </a:p>
        </p:txBody>
      </p:sp>
    </p:spTree>
    <p:extLst>
      <p:ext uri="{BB962C8B-B14F-4D97-AF65-F5344CB8AC3E}">
        <p14:creationId xmlns:p14="http://schemas.microsoft.com/office/powerpoint/2010/main" xmlns="" val="91257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F47316-312A-42BA-92BD-5B6F65056D87}" type="slidenum">
              <a:rPr lang="en-US"/>
              <a:pPr eaLnBrk="1" hangingPunct="1"/>
              <a:t>55</a:t>
            </a:fld>
            <a:endParaRPr lang="en-US"/>
          </a:p>
        </p:txBody>
      </p:sp>
    </p:spTree>
    <p:extLst>
      <p:ext uri="{BB962C8B-B14F-4D97-AF65-F5344CB8AC3E}">
        <p14:creationId xmlns:p14="http://schemas.microsoft.com/office/powerpoint/2010/main" xmlns="" val="111878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E0DEEA-816B-406A-97C6-433CE4AF7246}" type="slidenum">
              <a:rPr lang="en-US"/>
              <a:pPr eaLnBrk="1" hangingPunct="1"/>
              <a:t>56</a:t>
            </a:fld>
            <a:endParaRPr lang="en-US"/>
          </a:p>
        </p:txBody>
      </p:sp>
    </p:spTree>
    <p:extLst>
      <p:ext uri="{BB962C8B-B14F-4D97-AF65-F5344CB8AC3E}">
        <p14:creationId xmlns:p14="http://schemas.microsoft.com/office/powerpoint/2010/main" xmlns="" val="1918008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E2E217-8389-4230-BE93-4641AAE2F976}" type="slidenum">
              <a:rPr lang="en-US"/>
              <a:pPr eaLnBrk="1" hangingPunct="1"/>
              <a:t>57</a:t>
            </a:fld>
            <a:endParaRPr lang="en-US"/>
          </a:p>
        </p:txBody>
      </p:sp>
    </p:spTree>
    <p:extLst>
      <p:ext uri="{BB962C8B-B14F-4D97-AF65-F5344CB8AC3E}">
        <p14:creationId xmlns:p14="http://schemas.microsoft.com/office/powerpoint/2010/main" xmlns="" val="261759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374"/>
          <p:cNvSpPr txBox="1">
            <a:spLocks noGrp="1"/>
          </p:cNvSpPr>
          <p:nvPr>
            <p:ph type="body" idx="1"/>
          </p:nvPr>
        </p:nvSpPr>
        <p:spPr bwMode="auto">
          <a:noFill/>
        </p:spPr>
        <p:txBody>
          <a:bodyPr/>
          <a:lstStyle/>
          <a:p>
            <a:pPr>
              <a:spcBef>
                <a:spcPct val="0"/>
              </a:spcBef>
            </a:pPr>
            <a:endParaRPr lang="en-US" sz="1800" smtClean="0"/>
          </a:p>
        </p:txBody>
      </p:sp>
      <p:sp>
        <p:nvSpPr>
          <p:cNvPr id="106499" name="Shape 375"/>
          <p:cNvSpPr>
            <a:spLocks noGrp="1" noRot="1" noChangeAspect="1" noTextEdit="1"/>
          </p:cNvSpPr>
          <p:nvPr>
            <p:ph type="sldImg" idx="2"/>
          </p:nvPr>
        </p:nvSpPr>
        <p:spPr>
          <a:noFill/>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381"/>
          <p:cNvSpPr txBox="1">
            <a:spLocks noGrp="1"/>
          </p:cNvSpPr>
          <p:nvPr>
            <p:ph type="body" idx="1"/>
          </p:nvPr>
        </p:nvSpPr>
        <p:spPr bwMode="auto">
          <a:noFill/>
        </p:spPr>
        <p:txBody>
          <a:bodyPr/>
          <a:lstStyle/>
          <a:p>
            <a:pPr>
              <a:spcBef>
                <a:spcPct val="0"/>
              </a:spcBef>
            </a:pPr>
            <a:endParaRPr lang="en-US" sz="1800" smtClean="0"/>
          </a:p>
        </p:txBody>
      </p:sp>
      <p:sp>
        <p:nvSpPr>
          <p:cNvPr id="107523" name="Shape 382"/>
          <p:cNvSpPr>
            <a:spLocks noGrp="1" noRot="1" noChangeAspect="1" noTextEdit="1"/>
          </p:cNvSpPr>
          <p:nvPr>
            <p:ph type="sldImg" idx="2"/>
          </p:nvPr>
        </p:nvSpPr>
        <p:spPr>
          <a:noFill/>
          <a:ln>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88"/>
          <p:cNvSpPr txBox="1">
            <a:spLocks noGrp="1"/>
          </p:cNvSpPr>
          <p:nvPr>
            <p:ph type="body" idx="1"/>
          </p:nvPr>
        </p:nvSpPr>
        <p:spPr bwMode="auto">
          <a:noFill/>
        </p:spPr>
        <p:txBody>
          <a:bodyPr/>
          <a:lstStyle/>
          <a:p>
            <a:pPr>
              <a:spcBef>
                <a:spcPct val="0"/>
              </a:spcBef>
            </a:pPr>
            <a:endParaRPr lang="en-US" sz="1800" smtClean="0"/>
          </a:p>
        </p:txBody>
      </p:sp>
      <p:sp>
        <p:nvSpPr>
          <p:cNvPr id="108547" name="Shape 389"/>
          <p:cNvSpPr>
            <a:spLocks noGrp="1" noRot="1" noChangeAspect="1" noTextEdit="1"/>
          </p:cNvSpPr>
          <p:nvPr>
            <p:ph type="sldImg" idx="2"/>
          </p:nvPr>
        </p:nvSpPr>
        <p:spPr>
          <a:noFill/>
          <a:ln>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95"/>
          <p:cNvSpPr txBox="1">
            <a:spLocks noGrp="1"/>
          </p:cNvSpPr>
          <p:nvPr>
            <p:ph type="body" idx="1"/>
          </p:nvPr>
        </p:nvSpPr>
        <p:spPr bwMode="auto">
          <a:noFill/>
        </p:spPr>
        <p:txBody>
          <a:bodyPr/>
          <a:lstStyle/>
          <a:p>
            <a:pPr>
              <a:spcBef>
                <a:spcPct val="0"/>
              </a:spcBef>
            </a:pPr>
            <a:endParaRPr lang="en-US" sz="1800" smtClean="0"/>
          </a:p>
        </p:txBody>
      </p:sp>
      <p:sp>
        <p:nvSpPr>
          <p:cNvPr id="109571" name="Shape 396"/>
          <p:cNvSpPr>
            <a:spLocks noGrp="1" noRot="1" noChangeAspect="1" noTextEdit="1"/>
          </p:cNvSpPr>
          <p:nvPr>
            <p:ph type="sldImg" idx="2"/>
          </p:nvPr>
        </p:nvSpPr>
        <p:spPr>
          <a:noFill/>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51FC38-9D02-499F-B75B-4A3A679B55A3}" type="slidenum">
              <a:rPr lang="en-US"/>
              <a:pPr eaLnBrk="1" hangingPunct="1"/>
              <a:t>30</a:t>
            </a:fld>
            <a:endParaRPr lang="en-US"/>
          </a:p>
        </p:txBody>
      </p:sp>
    </p:spTree>
    <p:extLst>
      <p:ext uri="{BB962C8B-B14F-4D97-AF65-F5344CB8AC3E}">
        <p14:creationId xmlns:p14="http://schemas.microsoft.com/office/powerpoint/2010/main" xmlns="" val="370247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Shape 602"/>
          <p:cNvSpPr txBox="1">
            <a:spLocks noGrp="1"/>
          </p:cNvSpPr>
          <p:nvPr>
            <p:ph type="body" idx="1"/>
          </p:nvPr>
        </p:nvSpPr>
        <p:spPr bwMode="auto">
          <a:noFill/>
        </p:spPr>
        <p:txBody>
          <a:bodyPr/>
          <a:lstStyle/>
          <a:p>
            <a:pPr>
              <a:spcBef>
                <a:spcPct val="0"/>
              </a:spcBef>
            </a:pPr>
            <a:endParaRPr lang="en-US" sz="1800" smtClean="0"/>
          </a:p>
        </p:txBody>
      </p:sp>
      <p:sp>
        <p:nvSpPr>
          <p:cNvPr id="121859" name="Shape 603"/>
          <p:cNvSpPr>
            <a:spLocks noGrp="1" noRot="1" noChangeAspect="1" noTextEdit="1"/>
          </p:cNvSpPr>
          <p:nvPr>
            <p:ph type="sldImg" idx="2"/>
          </p:nvPr>
        </p:nvSpPr>
        <p:spPr>
          <a:noFill/>
          <a:ln>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B17568-E15E-4D66-A496-167EE01A15AD}" type="slidenum">
              <a:rPr lang="en-US"/>
              <a:pPr eaLnBrk="1" hangingPunct="1"/>
              <a:t>52</a:t>
            </a:fld>
            <a:endParaRPr lang="en-US"/>
          </a:p>
        </p:txBody>
      </p:sp>
    </p:spTree>
    <p:extLst>
      <p:ext uri="{BB962C8B-B14F-4D97-AF65-F5344CB8AC3E}">
        <p14:creationId xmlns:p14="http://schemas.microsoft.com/office/powerpoint/2010/main" xmlns="" val="382309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9324AD-BED1-4399-853A-D600EC6208F6}" type="slidenum">
              <a:rPr lang="en-US"/>
              <a:pPr eaLnBrk="1" hangingPunct="1"/>
              <a:t>53</a:t>
            </a:fld>
            <a:endParaRPr lang="en-US"/>
          </a:p>
        </p:txBody>
      </p:sp>
    </p:spTree>
    <p:extLst>
      <p:ext uri="{BB962C8B-B14F-4D97-AF65-F5344CB8AC3E}">
        <p14:creationId xmlns:p14="http://schemas.microsoft.com/office/powerpoint/2010/main" xmlns="" val="358422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40766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0D1AE-2214-4646-B9F5-4BB5F5E91D5D}"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218212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03890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00647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37176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420362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50741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75420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1980192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684213"/>
            <a:ext cx="3922712" cy="579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684213"/>
            <a:ext cx="3922713" cy="579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46333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0" y="0"/>
            <a:ext cx="9144000" cy="685799"/>
          </a:xfrm>
          <a:prstGeom prst="rect">
            <a:avLst/>
          </a:prstGeom>
          <a:noFill/>
          <a:ln>
            <a:noFill/>
          </a:ln>
        </p:spPr>
        <p:txBody>
          <a:bodyPr/>
          <a:lstStyle>
            <a:lvl1pPr marL="0" marR="0" lvl="0" indent="0" algn="l" rtl="0">
              <a:spcBef>
                <a:spcPts val="0"/>
              </a:spcBef>
              <a:spcAft>
                <a:spcPts val="0"/>
              </a:spcAft>
              <a:buNone/>
              <a:defRPr sz="50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None/>
              <a:defRPr sz="5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None/>
              <a:defRPr sz="5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None/>
              <a:defRPr sz="5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None/>
              <a:defRPr sz="5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None/>
              <a:defRPr sz="5000" b="0" i="0" u="none" strike="noStrike" cap="none">
                <a:solidFill>
                  <a:schemeClr val="dk2"/>
                </a:solidFill>
                <a:latin typeface="Calibri"/>
                <a:ea typeface="Calibri"/>
                <a:cs typeface="Calibri"/>
                <a:sym typeface="Calibri"/>
              </a:defRPr>
            </a:lvl9pPr>
          </a:lstStyle>
          <a:p>
            <a:endParaRPr/>
          </a:p>
        </p:txBody>
      </p:sp>
      <p:sp>
        <p:nvSpPr>
          <p:cNvPr id="125" name="Shape 125"/>
          <p:cNvSpPr txBox="1">
            <a:spLocks noGrp="1"/>
          </p:cNvSpPr>
          <p:nvPr>
            <p:ph type="body" idx="1"/>
          </p:nvPr>
        </p:nvSpPr>
        <p:spPr>
          <a:xfrm>
            <a:off x="455612" y="684212"/>
            <a:ext cx="7997825" cy="2819400"/>
          </a:xfrm>
          <a:prstGeom prst="rect">
            <a:avLst/>
          </a:prstGeom>
          <a:noFill/>
          <a:ln>
            <a:noFill/>
          </a:ln>
        </p:spPr>
        <p:txBody>
          <a:bodyPr/>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26" name="Shape 126"/>
          <p:cNvSpPr txBox="1">
            <a:spLocks noGrp="1"/>
          </p:cNvSpPr>
          <p:nvPr>
            <p:ph type="body" idx="2"/>
          </p:nvPr>
        </p:nvSpPr>
        <p:spPr>
          <a:xfrm>
            <a:off x="455612" y="3656012"/>
            <a:ext cx="7997825" cy="2820987"/>
          </a:xfrm>
          <a:prstGeom prst="rect">
            <a:avLst/>
          </a:prstGeom>
          <a:noFill/>
          <a:ln>
            <a:noFill/>
          </a:ln>
        </p:spPr>
        <p:txBody>
          <a:bodyPr/>
          <a:lstStyle>
            <a:lvl1pPr marL="273050" marR="0" lvl="0" indent="-116204" algn="l" rtl="0">
              <a:spcBef>
                <a:spcPts val="520"/>
              </a:spcBef>
              <a:spcAft>
                <a:spcPts val="0"/>
              </a:spcAft>
              <a:buClr>
                <a:srgbClr val="0BD0D9"/>
              </a:buClr>
              <a:buSzPct val="95000"/>
              <a:buFont typeface="Noto Sans Symbols"/>
              <a:buChar char="●"/>
              <a:defRPr sz="2600" b="0" i="0" u="none" strike="noStrike" cap="none">
                <a:solidFill>
                  <a:schemeClr val="dk1"/>
                </a:solidFill>
                <a:latin typeface="Constantia"/>
                <a:ea typeface="Constantia"/>
                <a:cs typeface="Constantia"/>
                <a:sym typeface="Constantia"/>
              </a:defRPr>
            </a:lvl1pPr>
            <a:lvl2pPr marL="639763" marR="0" lvl="1" indent="-116522" algn="l" rtl="0">
              <a:spcBef>
                <a:spcPts val="480"/>
              </a:spcBef>
              <a:spcAft>
                <a:spcPts val="0"/>
              </a:spcAft>
              <a:buClr>
                <a:schemeClr val="accent1"/>
              </a:buClr>
              <a:buSzPct val="8500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160655" algn="l" rtl="0">
              <a:spcBef>
                <a:spcPts val="420"/>
              </a:spcBef>
              <a:spcAft>
                <a:spcPts val="0"/>
              </a:spcAft>
              <a:buClr>
                <a:schemeClr val="accent2"/>
              </a:buClr>
              <a:buSzPct val="70000"/>
              <a:buFont typeface="Noto Sans Symbols"/>
              <a:buChar char="●"/>
              <a:defRPr sz="2100" b="0" i="0" u="none" strike="noStrike" cap="none">
                <a:solidFill>
                  <a:schemeClr val="dk1"/>
                </a:solidFill>
                <a:latin typeface="Constantia"/>
                <a:ea typeface="Constantia"/>
                <a:cs typeface="Constantia"/>
                <a:sym typeface="Constantia"/>
              </a:defRPr>
            </a:lvl3pPr>
            <a:lvl4pPr marL="1187450" marR="0" lvl="3" indent="-127000" algn="l" rtl="0">
              <a:spcBef>
                <a:spcPts val="400"/>
              </a:spcBef>
              <a:spcAft>
                <a:spcPts val="0"/>
              </a:spcAft>
              <a:buClr>
                <a:srgbClr val="0BD0D9"/>
              </a:buClr>
              <a:buSzPct val="64999"/>
              <a:buFont typeface="Noto Sans Symbols"/>
              <a:buChar char="●"/>
              <a:defRPr sz="2000" b="0" i="0" u="none" strike="noStrike" cap="none">
                <a:solidFill>
                  <a:schemeClr val="dk1"/>
                </a:solidFill>
                <a:latin typeface="Constantia"/>
                <a:ea typeface="Constantia"/>
                <a:cs typeface="Constantia"/>
                <a:sym typeface="Constantia"/>
              </a:defRPr>
            </a:lvl4pPr>
            <a:lvl5pPr marL="1462088" marR="0" lvl="4" indent="-134937" algn="l" rtl="0">
              <a:spcBef>
                <a:spcPts val="400"/>
              </a:spcBef>
              <a:spcAft>
                <a:spcPts val="0"/>
              </a:spcAft>
              <a:buClr>
                <a:srgbClr val="10CF9B"/>
              </a:buClr>
              <a:buSzPct val="64999"/>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121920" algn="l" rtl="0">
              <a:spcBef>
                <a:spcPts val="360"/>
              </a:spcBef>
              <a:buClr>
                <a:schemeClr val="accent5"/>
              </a:buClr>
              <a:buSzPct val="79999"/>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11760" algn="l" rtl="0">
              <a:spcBef>
                <a:spcPts val="320"/>
              </a:spcBef>
              <a:buClr>
                <a:schemeClr val="accent6"/>
              </a:buClr>
              <a:buSzPct val="8000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86360" algn="l" rtl="0">
              <a:spcBef>
                <a:spcPts val="320"/>
              </a:spcBef>
              <a:buClr>
                <a:schemeClr val="dk2"/>
              </a:buClr>
              <a:buSzPct val="1000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93979" algn="l" rtl="0">
              <a:spcBef>
                <a:spcPts val="280"/>
              </a:spcBef>
              <a:buClr>
                <a:schemeClr val="dk2"/>
              </a:buClr>
              <a:buSzPct val="1000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57705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07583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A0D1AE-2214-4646-B9F5-4BB5F5E91D5D}"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44442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A0D1AE-2214-4646-B9F5-4BB5F5E91D5D}"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90256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12098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255761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4A0D1AE-2214-4646-B9F5-4BB5F5E91D5D}" type="datetimeFigureOut">
              <a:rPr lang="en-US" smtClean="0"/>
              <a:pPr/>
              <a:t>2/21/2020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68966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0D1AE-2214-4646-B9F5-4BB5F5E91D5D}"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231008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A0D1AE-2214-4646-B9F5-4BB5F5E91D5D}" type="datetimeFigureOut">
              <a:rPr lang="en-US" smtClean="0"/>
              <a:pPr/>
              <a:t>2/21/2020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47468C3-BED4-46D5-98D1-9693243A2C58}" type="slidenum">
              <a:rPr lang="en-US" smtClean="0"/>
              <a:pPr/>
              <a:t>‹#›</a:t>
            </a:fld>
            <a:endParaRPr lang="en-US"/>
          </a:p>
        </p:txBody>
      </p:sp>
    </p:spTree>
    <p:extLst>
      <p:ext uri="{BB962C8B-B14F-4D97-AF65-F5344CB8AC3E}">
        <p14:creationId xmlns:p14="http://schemas.microsoft.com/office/powerpoint/2010/main" xmlns="" val="39736223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4303455"/>
            <a:ext cx="59436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 </a:t>
            </a:r>
          </a:p>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EKSKRESI</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a:srcRect/>
          <a:stretch>
            <a:fillRect/>
          </a:stretch>
        </p:blipFill>
        <p:spPr bwMode="auto">
          <a:xfrm>
            <a:off x="0" y="838200"/>
            <a:ext cx="4496766" cy="3505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343400" y="762000"/>
            <a:ext cx="4800600" cy="3661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ubtitle 2"/>
          <p:cNvSpPr txBox="1">
            <a:spLocks/>
          </p:cNvSpPr>
          <p:nvPr/>
        </p:nvSpPr>
        <p:spPr>
          <a:xfrm>
            <a:off x="2428860" y="428604"/>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effectLst/>
                <a:uLnTx/>
                <a:uFillTx/>
                <a:latin typeface="Book Antiqua" pitchFamily="18" charset="0"/>
                <a:ea typeface="+mn-ea"/>
                <a:cs typeface="+mn-cs"/>
              </a:rPr>
              <a:t>	</a:t>
            </a:r>
            <a:r>
              <a:rPr kumimoji="0" lang="en-US" sz="3200" b="1" i="0" u="none" strike="noStrike" kern="1200" cap="none" spc="0" normalizeH="0" baseline="0" noProof="0" dirty="0" err="1" smtClean="0">
                <a:ln>
                  <a:noFill/>
                </a:ln>
                <a:effectLst/>
                <a:uLnTx/>
                <a:uFillTx/>
                <a:latin typeface="Book Antiqua" pitchFamily="18" charset="0"/>
                <a:ea typeface="+mn-ea"/>
                <a:cs typeface="+mn-cs"/>
              </a:rPr>
              <a:t>Ginjal</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5" name="Rectangle 4"/>
          <p:cNvSpPr/>
          <p:nvPr/>
        </p:nvSpPr>
        <p:spPr>
          <a:xfrm>
            <a:off x="0" y="428604"/>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pic>
        <p:nvPicPr>
          <p:cNvPr id="1026" name="Picture 2" descr="D:\SM TOWN\Snapshot_22.png"/>
          <p:cNvPicPr>
            <a:picLocks noChangeAspect="1" noChangeArrowheads="1"/>
          </p:cNvPicPr>
          <p:nvPr/>
        </p:nvPicPr>
        <p:blipFill>
          <a:blip r:embed="rId2"/>
          <a:srcRect/>
          <a:stretch>
            <a:fillRect/>
          </a:stretch>
        </p:blipFill>
        <p:spPr bwMode="auto">
          <a:xfrm>
            <a:off x="228600" y="2590800"/>
            <a:ext cx="2960005" cy="3886200"/>
          </a:xfrm>
          <a:prstGeom prst="rect">
            <a:avLst/>
          </a:prstGeom>
          <a:noFill/>
        </p:spPr>
      </p:pic>
      <p:sp>
        <p:nvSpPr>
          <p:cNvPr id="7" name="Rectangle 6"/>
          <p:cNvSpPr/>
          <p:nvPr/>
        </p:nvSpPr>
        <p:spPr>
          <a:xfrm>
            <a:off x="0" y="1219200"/>
            <a:ext cx="91440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en-US" sz="2000" dirty="0" err="1" smtClean="0">
                <a:solidFill>
                  <a:schemeClr val="bg1"/>
                </a:solidFill>
              </a:rPr>
              <a:t>Manusia</a:t>
            </a:r>
            <a:r>
              <a:rPr lang="en-US" sz="2000" dirty="0" smtClean="0">
                <a:solidFill>
                  <a:schemeClr val="bg1"/>
                </a:solidFill>
              </a:rPr>
              <a:t> </a:t>
            </a:r>
            <a:r>
              <a:rPr lang="en-US" sz="2000" dirty="0" err="1" smtClean="0">
                <a:solidFill>
                  <a:schemeClr val="bg1"/>
                </a:solidFill>
              </a:rPr>
              <a:t>memiliki</a:t>
            </a:r>
            <a:r>
              <a:rPr lang="en-US" sz="2000" dirty="0" smtClean="0">
                <a:solidFill>
                  <a:schemeClr val="bg1"/>
                </a:solidFill>
              </a:rPr>
              <a:t> </a:t>
            </a:r>
            <a:r>
              <a:rPr lang="en-US" sz="2000" dirty="0" err="1" smtClean="0">
                <a:solidFill>
                  <a:schemeClr val="bg1"/>
                </a:solidFill>
              </a:rPr>
              <a:t>sepasang</a:t>
            </a:r>
            <a:r>
              <a:rPr lang="en-US" sz="2000" dirty="0" smtClean="0">
                <a:solidFill>
                  <a:schemeClr val="bg1"/>
                </a:solidFill>
              </a:rPr>
              <a:t> </a:t>
            </a:r>
            <a:r>
              <a:rPr lang="en-US" sz="2000" dirty="0" err="1" smtClean="0">
                <a:solidFill>
                  <a:schemeClr val="bg1"/>
                </a:solidFill>
              </a:rPr>
              <a:t>ginjal</a:t>
            </a:r>
            <a:r>
              <a:rPr lang="en-US" sz="2000" dirty="0" smtClean="0">
                <a:solidFill>
                  <a:schemeClr val="bg1"/>
                </a:solidFill>
              </a:rPr>
              <a:t> </a:t>
            </a:r>
            <a:r>
              <a:rPr lang="en-US" sz="2000" dirty="0" err="1" smtClean="0">
                <a:solidFill>
                  <a:schemeClr val="bg1"/>
                </a:solidFill>
              </a:rPr>
              <a:t>yg</a:t>
            </a:r>
            <a:r>
              <a:rPr lang="en-US" sz="2000" dirty="0" smtClean="0">
                <a:solidFill>
                  <a:schemeClr val="bg1"/>
                </a:solidFill>
              </a:rPr>
              <a:t> </a:t>
            </a:r>
            <a:r>
              <a:rPr lang="en-US" sz="2000" dirty="0" err="1" smtClean="0">
                <a:solidFill>
                  <a:schemeClr val="bg1"/>
                </a:solidFill>
              </a:rPr>
              <a:t>terletak</a:t>
            </a:r>
            <a:r>
              <a:rPr lang="en-US" sz="2000" dirty="0" smtClean="0">
                <a:solidFill>
                  <a:schemeClr val="bg1"/>
                </a:solidFill>
              </a:rPr>
              <a:t> di </a:t>
            </a:r>
            <a:r>
              <a:rPr lang="en-US" sz="2000" dirty="0" err="1" smtClean="0">
                <a:solidFill>
                  <a:schemeClr val="bg1"/>
                </a:solidFill>
              </a:rPr>
              <a:t>dekat</a:t>
            </a:r>
            <a:r>
              <a:rPr lang="en-US" sz="2000" dirty="0" smtClean="0">
                <a:solidFill>
                  <a:schemeClr val="bg1"/>
                </a:solidFill>
              </a:rPr>
              <a:t> </a:t>
            </a:r>
            <a:r>
              <a:rPr lang="en-US" sz="2000" dirty="0" err="1" smtClean="0">
                <a:solidFill>
                  <a:schemeClr val="bg1"/>
                </a:solidFill>
              </a:rPr>
              <a:t>tulang</a:t>
            </a:r>
            <a:r>
              <a:rPr lang="en-US" sz="2000" dirty="0" smtClean="0">
                <a:solidFill>
                  <a:schemeClr val="bg1"/>
                </a:solidFill>
              </a:rPr>
              <a:t> </a:t>
            </a:r>
            <a:r>
              <a:rPr lang="en-US" sz="2000" dirty="0" err="1" smtClean="0">
                <a:solidFill>
                  <a:schemeClr val="bg1"/>
                </a:solidFill>
              </a:rPr>
              <a:t>pinggang</a:t>
            </a:r>
            <a:r>
              <a:rPr lang="en-US" sz="2000" dirty="0" smtClean="0">
                <a:solidFill>
                  <a:schemeClr val="bg1"/>
                </a:solidFill>
              </a:rPr>
              <a:t>.</a:t>
            </a:r>
          </a:p>
          <a:p>
            <a:pPr>
              <a:buFont typeface="Wingdings" pitchFamily="2" charset="2"/>
              <a:buChar char="q"/>
            </a:pPr>
            <a:r>
              <a:rPr lang="en-US" sz="2000" dirty="0" err="1" smtClean="0">
                <a:solidFill>
                  <a:schemeClr val="bg1"/>
                </a:solidFill>
              </a:rPr>
              <a:t>Ginjal</a:t>
            </a:r>
            <a:r>
              <a:rPr lang="en-US" sz="2000" dirty="0" smtClean="0">
                <a:solidFill>
                  <a:schemeClr val="bg1"/>
                </a:solidFill>
              </a:rPr>
              <a:t> </a:t>
            </a:r>
            <a:r>
              <a:rPr lang="en-US" sz="2000" dirty="0" err="1" smtClean="0">
                <a:solidFill>
                  <a:schemeClr val="bg1"/>
                </a:solidFill>
              </a:rPr>
              <a:t>menghasilkan</a:t>
            </a:r>
            <a:r>
              <a:rPr lang="en-US" sz="2000" dirty="0" smtClean="0">
                <a:solidFill>
                  <a:schemeClr val="bg1"/>
                </a:solidFill>
              </a:rPr>
              <a:t> </a:t>
            </a:r>
            <a:r>
              <a:rPr lang="en-US" sz="2000" dirty="0" err="1" smtClean="0">
                <a:solidFill>
                  <a:schemeClr val="bg1"/>
                </a:solidFill>
              </a:rPr>
              <a:t>zat</a:t>
            </a:r>
            <a:r>
              <a:rPr lang="en-US" sz="2000" dirty="0" smtClean="0">
                <a:solidFill>
                  <a:schemeClr val="bg1"/>
                </a:solidFill>
              </a:rPr>
              <a:t> </a:t>
            </a:r>
            <a:r>
              <a:rPr lang="en-US" sz="2000" dirty="0" err="1" smtClean="0">
                <a:solidFill>
                  <a:schemeClr val="bg1"/>
                </a:solidFill>
              </a:rPr>
              <a:t>sisa</a:t>
            </a:r>
            <a:r>
              <a:rPr lang="en-US" sz="2000" dirty="0" smtClean="0">
                <a:solidFill>
                  <a:schemeClr val="bg1"/>
                </a:solidFill>
              </a:rPr>
              <a:t> </a:t>
            </a:r>
            <a:r>
              <a:rPr lang="en-US" sz="2000" dirty="0" err="1" smtClean="0">
                <a:solidFill>
                  <a:schemeClr val="bg1"/>
                </a:solidFill>
              </a:rPr>
              <a:t>metabolisme</a:t>
            </a:r>
            <a:r>
              <a:rPr lang="en-US" sz="2000" dirty="0" smtClean="0">
                <a:solidFill>
                  <a:schemeClr val="bg1"/>
                </a:solidFill>
              </a:rPr>
              <a:t> </a:t>
            </a:r>
            <a:r>
              <a:rPr lang="en-US" sz="2000" dirty="0" err="1" smtClean="0">
                <a:solidFill>
                  <a:schemeClr val="bg1"/>
                </a:solidFill>
              </a:rPr>
              <a:t>yaitu</a:t>
            </a:r>
            <a:r>
              <a:rPr lang="en-US" sz="2000" dirty="0" smtClean="0">
                <a:solidFill>
                  <a:schemeClr val="bg1"/>
                </a:solidFill>
              </a:rPr>
              <a:t> URINE.</a:t>
            </a:r>
            <a:endParaRPr lang="en-US" sz="2000" dirty="0">
              <a:solidFill>
                <a:schemeClr val="bg1"/>
              </a:solidFill>
            </a:endParaRPr>
          </a:p>
        </p:txBody>
      </p:sp>
      <p:cxnSp>
        <p:nvCxnSpPr>
          <p:cNvPr id="9" name="Straight Connector 8"/>
          <p:cNvCxnSpPr/>
          <p:nvPr/>
        </p:nvCxnSpPr>
        <p:spPr>
          <a:xfrm>
            <a:off x="2438400" y="3275012"/>
            <a:ext cx="1447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33600" y="3962400"/>
            <a:ext cx="1828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00" y="5715000"/>
            <a:ext cx="19812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52600" y="6400800"/>
            <a:ext cx="20574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57400" y="4646612"/>
            <a:ext cx="14478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09800" y="5105400"/>
            <a:ext cx="12954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962400" y="3048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GINJAL</a:t>
            </a:r>
            <a:endParaRPr lang="en-US" sz="2000" b="1">
              <a:solidFill>
                <a:srgbClr val="0000CC"/>
              </a:solidFill>
            </a:endParaRPr>
          </a:p>
        </p:txBody>
      </p:sp>
      <p:sp>
        <p:nvSpPr>
          <p:cNvPr id="40" name="Rectangle 39"/>
          <p:cNvSpPr/>
          <p:nvPr/>
        </p:nvSpPr>
        <p:spPr>
          <a:xfrm>
            <a:off x="3962400" y="3810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URETER</a:t>
            </a:r>
            <a:endParaRPr lang="en-US" sz="2000" b="1">
              <a:solidFill>
                <a:srgbClr val="0000CC"/>
              </a:solidFill>
            </a:endParaRPr>
          </a:p>
        </p:txBody>
      </p:sp>
      <p:sp>
        <p:nvSpPr>
          <p:cNvPr id="41" name="Rectangle 40"/>
          <p:cNvSpPr/>
          <p:nvPr/>
        </p:nvSpPr>
        <p:spPr>
          <a:xfrm>
            <a:off x="3886200" y="54102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KANDUNG KEMIH</a:t>
            </a:r>
            <a:endParaRPr lang="en-US" sz="2000" b="1">
              <a:solidFill>
                <a:srgbClr val="0000CC"/>
              </a:solidFill>
            </a:endParaRPr>
          </a:p>
        </p:txBody>
      </p:sp>
      <p:sp>
        <p:nvSpPr>
          <p:cNvPr id="42" name="Rectangle 41"/>
          <p:cNvSpPr/>
          <p:nvPr/>
        </p:nvSpPr>
        <p:spPr>
          <a:xfrm>
            <a:off x="3886200" y="6096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URETRA</a:t>
            </a:r>
            <a:endParaRPr lang="en-US" sz="2000" b="1">
              <a:solidFill>
                <a:srgbClr val="0000CC"/>
              </a:solidFill>
            </a:endParaRPr>
          </a:p>
        </p:txBody>
      </p:sp>
      <p:sp>
        <p:nvSpPr>
          <p:cNvPr id="43" name="Rectangle 42"/>
          <p:cNvSpPr/>
          <p:nvPr/>
        </p:nvSpPr>
        <p:spPr>
          <a:xfrm>
            <a:off x="3581400" y="4495800"/>
            <a:ext cx="121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arteri</a:t>
            </a:r>
            <a:endParaRPr lang="en-US" sz="2000" b="1">
              <a:solidFill>
                <a:schemeClr val="tx1"/>
              </a:solidFill>
            </a:endParaRPr>
          </a:p>
        </p:txBody>
      </p:sp>
      <p:sp>
        <p:nvSpPr>
          <p:cNvPr id="44" name="Rectangle 43"/>
          <p:cNvSpPr/>
          <p:nvPr/>
        </p:nvSpPr>
        <p:spPr>
          <a:xfrm>
            <a:off x="3581400" y="4953000"/>
            <a:ext cx="121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vena</a:t>
            </a:r>
            <a:endParaRPr lang="en-US" sz="2000" b="1">
              <a:solidFill>
                <a:schemeClr val="tx1"/>
              </a:solidFill>
            </a:endParaRPr>
          </a:p>
        </p:txBody>
      </p:sp>
      <p:pic>
        <p:nvPicPr>
          <p:cNvPr id="1027" name="Picture 3" descr="D:\SM TOWN\Snapshot_24.png"/>
          <p:cNvPicPr>
            <a:picLocks noChangeAspect="1" noChangeArrowheads="1"/>
          </p:cNvPicPr>
          <p:nvPr/>
        </p:nvPicPr>
        <p:blipFill>
          <a:blip r:embed="rId3"/>
          <a:srcRect/>
          <a:stretch>
            <a:fillRect/>
          </a:stretch>
        </p:blipFill>
        <p:spPr bwMode="auto">
          <a:xfrm>
            <a:off x="6096000" y="2971800"/>
            <a:ext cx="2823715" cy="3124200"/>
          </a:xfrm>
          <a:prstGeom prst="rect">
            <a:avLst/>
          </a:prstGeom>
          <a:noFill/>
        </p:spPr>
      </p:pic>
      <p:sp>
        <p:nvSpPr>
          <p:cNvPr id="46" name="Curved Down Arrow 45"/>
          <p:cNvSpPr/>
          <p:nvPr/>
        </p:nvSpPr>
        <p:spPr>
          <a:xfrm>
            <a:off x="2286000" y="2209800"/>
            <a:ext cx="4648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52400"/>
            <a:ext cx="8659290" cy="1400530"/>
          </a:xfrm>
        </p:spPr>
        <p:txBody>
          <a:bodyPr/>
          <a:lstStyle/>
          <a:p>
            <a:pPr eaLnBrk="1" hangingPunct="1"/>
            <a:r>
              <a:rPr lang="en-US" sz="6000" dirty="0" err="1" smtClean="0"/>
              <a:t>Bagian-Bagian</a:t>
            </a:r>
            <a:r>
              <a:rPr lang="en-US" sz="6000" dirty="0" smtClean="0"/>
              <a:t> </a:t>
            </a:r>
            <a:r>
              <a:rPr lang="en-US" sz="6000" dirty="0" err="1" smtClean="0"/>
              <a:t>Ginjal</a:t>
            </a:r>
            <a:endParaRPr lang="en-US" sz="6000" dirty="0" smtClean="0"/>
          </a:p>
        </p:txBody>
      </p:sp>
      <p:sp>
        <p:nvSpPr>
          <p:cNvPr id="32771" name="Content Placeholder 2"/>
          <p:cNvSpPr>
            <a:spLocks noGrp="1"/>
          </p:cNvSpPr>
          <p:nvPr>
            <p:ph idx="1"/>
          </p:nvPr>
        </p:nvSpPr>
        <p:spPr>
          <a:xfrm>
            <a:off x="1066800" y="2743200"/>
            <a:ext cx="6472554" cy="3505206"/>
          </a:xfrm>
        </p:spPr>
        <p:txBody>
          <a:bodyPr>
            <a:normAutofit fontScale="92500" lnSpcReduction="10000"/>
          </a:bodyPr>
          <a:lstStyle/>
          <a:p>
            <a:pPr eaLnBrk="1" hangingPunct="1"/>
            <a:r>
              <a:rPr lang="en-US" sz="4800" dirty="0" err="1" smtClean="0"/>
              <a:t>Kulit</a:t>
            </a:r>
            <a:r>
              <a:rPr lang="en-US" sz="4800" dirty="0" smtClean="0"/>
              <a:t> </a:t>
            </a:r>
            <a:r>
              <a:rPr lang="en-US" sz="4800" dirty="0" err="1" smtClean="0"/>
              <a:t>ginjal</a:t>
            </a:r>
            <a:r>
              <a:rPr lang="en-US" sz="4800" dirty="0" smtClean="0"/>
              <a:t> (</a:t>
            </a:r>
            <a:r>
              <a:rPr lang="en-US" sz="4800" dirty="0" err="1" smtClean="0"/>
              <a:t>korteks</a:t>
            </a:r>
            <a:r>
              <a:rPr lang="en-US" sz="4800" dirty="0" smtClean="0"/>
              <a:t>)</a:t>
            </a:r>
          </a:p>
          <a:p>
            <a:pPr eaLnBrk="1" hangingPunct="1"/>
            <a:r>
              <a:rPr lang="en-US" sz="4800" dirty="0" err="1" smtClean="0"/>
              <a:t>Sumsum</a:t>
            </a:r>
            <a:r>
              <a:rPr lang="en-US" sz="4800" dirty="0" smtClean="0"/>
              <a:t> </a:t>
            </a:r>
            <a:r>
              <a:rPr lang="en-US" sz="4800" dirty="0" err="1" smtClean="0"/>
              <a:t>ginjal</a:t>
            </a:r>
            <a:r>
              <a:rPr lang="en-US" sz="4800" dirty="0" smtClean="0"/>
              <a:t> (</a:t>
            </a:r>
            <a:r>
              <a:rPr lang="en-US" sz="4800" dirty="0" err="1" smtClean="0"/>
              <a:t>Medula</a:t>
            </a:r>
            <a:r>
              <a:rPr lang="en-US" sz="4800" dirty="0" smtClean="0"/>
              <a:t>)</a:t>
            </a:r>
          </a:p>
          <a:p>
            <a:pPr eaLnBrk="1" hangingPunct="1"/>
            <a:r>
              <a:rPr lang="en-US" sz="4800" dirty="0" err="1" smtClean="0"/>
              <a:t>Rongga</a:t>
            </a:r>
            <a:r>
              <a:rPr lang="en-US" sz="4800" dirty="0" smtClean="0"/>
              <a:t> </a:t>
            </a:r>
            <a:r>
              <a:rPr lang="en-US" sz="4800" dirty="0" err="1" smtClean="0"/>
              <a:t>ginjal</a:t>
            </a:r>
            <a:r>
              <a:rPr lang="en-US" sz="4800" dirty="0" smtClean="0"/>
              <a:t> (Pelvis </a:t>
            </a:r>
            <a:r>
              <a:rPr lang="en-US" sz="4800" dirty="0" err="1" smtClean="0"/>
              <a:t>renalis</a:t>
            </a:r>
            <a:r>
              <a:rPr lang="en-US" sz="4800" dirty="0" smtClean="0"/>
              <a:t>)</a:t>
            </a:r>
          </a:p>
        </p:txBody>
      </p:sp>
    </p:spTree>
    <p:extLst>
      <p:ext uri="{BB962C8B-B14F-4D97-AF65-F5344CB8AC3E}">
        <p14:creationId xmlns:p14="http://schemas.microsoft.com/office/powerpoint/2010/main" xmlns="" val="1850880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M TOWN\Snapshot_24.png"/>
          <p:cNvPicPr>
            <a:picLocks noChangeAspect="1" noChangeArrowheads="1"/>
          </p:cNvPicPr>
          <p:nvPr/>
        </p:nvPicPr>
        <p:blipFill>
          <a:blip r:embed="rId2"/>
          <a:srcRect/>
          <a:stretch>
            <a:fillRect/>
          </a:stretch>
        </p:blipFill>
        <p:spPr bwMode="auto">
          <a:xfrm>
            <a:off x="1143000" y="1752600"/>
            <a:ext cx="3733800" cy="4131131"/>
          </a:xfrm>
          <a:prstGeom prst="rect">
            <a:avLst/>
          </a:prstGeom>
          <a:noFill/>
        </p:spPr>
      </p:pic>
      <p:sp>
        <p:nvSpPr>
          <p:cNvPr id="5" name="Subtitle 2"/>
          <p:cNvSpPr txBox="1">
            <a:spLocks/>
          </p:cNvSpPr>
          <p:nvPr/>
        </p:nvSpPr>
        <p:spPr>
          <a:xfrm>
            <a:off x="2428860" y="228600"/>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effectLst/>
                <a:uLnTx/>
                <a:uFillTx/>
                <a:latin typeface="Book Antiqua" pitchFamily="18" charset="0"/>
                <a:ea typeface="+mn-ea"/>
                <a:cs typeface="+mn-cs"/>
              </a:rPr>
              <a:t>	</a:t>
            </a:r>
            <a:r>
              <a:rPr kumimoji="0" lang="en-US" sz="3200" b="1" i="0" u="none" strike="noStrike" kern="1200" cap="none" spc="0" normalizeH="0" baseline="0" noProof="0" dirty="0" err="1" smtClean="0">
                <a:ln>
                  <a:noFill/>
                </a:ln>
                <a:effectLst/>
                <a:uLnTx/>
                <a:uFillTx/>
                <a:latin typeface="Book Antiqua" pitchFamily="18" charset="0"/>
                <a:ea typeface="+mn-ea"/>
                <a:cs typeface="+mn-cs"/>
              </a:rPr>
              <a:t>Struktur</a:t>
            </a:r>
            <a:r>
              <a:rPr kumimoji="0" lang="en-US" sz="3200" b="1" i="0" u="none" strike="noStrike" kern="1200" cap="none" spc="0" normalizeH="0" baseline="0" noProof="0" dirty="0" smtClean="0">
                <a:ln>
                  <a:noFill/>
                </a:ln>
                <a:effectLst/>
                <a:uLnTx/>
                <a:uFillTx/>
                <a:latin typeface="Book Antiqua" pitchFamily="18" charset="0"/>
                <a:ea typeface="+mn-ea"/>
                <a:cs typeface="+mn-cs"/>
              </a:rPr>
              <a:t> </a:t>
            </a:r>
            <a:r>
              <a:rPr kumimoji="0" lang="en-US" sz="3200" b="1" i="0" u="none" strike="noStrike" kern="1200" cap="none" spc="0" normalizeH="0" baseline="0" noProof="0" dirty="0" err="1" smtClean="0">
                <a:ln>
                  <a:noFill/>
                </a:ln>
                <a:effectLst/>
                <a:uLnTx/>
                <a:uFillTx/>
                <a:latin typeface="Book Antiqua" pitchFamily="18" charset="0"/>
                <a:ea typeface="+mn-ea"/>
                <a:cs typeface="+mn-cs"/>
              </a:rPr>
              <a:t>Ginjal</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6" name="Rectangle 5"/>
          <p:cNvSpPr/>
          <p:nvPr/>
        </p:nvSpPr>
        <p:spPr>
          <a:xfrm>
            <a:off x="0" y="228600"/>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cxnSp>
        <p:nvCxnSpPr>
          <p:cNvPr id="8" name="Straight Connector 7"/>
          <p:cNvCxnSpPr/>
          <p:nvPr/>
        </p:nvCxnSpPr>
        <p:spPr>
          <a:xfrm rot="10800000">
            <a:off x="1143000" y="2286000"/>
            <a:ext cx="1066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990600" y="3808411"/>
            <a:ext cx="1066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990600" y="4343400"/>
            <a:ext cx="20574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 y="20574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rPr>
              <a:t>KORTEKS</a:t>
            </a:r>
            <a:endParaRPr lang="en-US" sz="2000" b="1">
              <a:solidFill>
                <a:schemeClr val="bg1"/>
              </a:solidFill>
            </a:endParaRPr>
          </a:p>
        </p:txBody>
      </p:sp>
      <p:sp>
        <p:nvSpPr>
          <p:cNvPr id="24" name="Rectangle 23"/>
          <p:cNvSpPr/>
          <p:nvPr/>
        </p:nvSpPr>
        <p:spPr>
          <a:xfrm>
            <a:off x="-76200" y="35814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MEDULA</a:t>
            </a:r>
            <a:endParaRPr lang="en-US" b="1" dirty="0">
              <a:solidFill>
                <a:schemeClr val="bg1"/>
              </a:solidFill>
            </a:endParaRPr>
          </a:p>
        </p:txBody>
      </p:sp>
      <p:sp>
        <p:nvSpPr>
          <p:cNvPr id="25" name="Rectangle 24"/>
          <p:cNvSpPr/>
          <p:nvPr/>
        </p:nvSpPr>
        <p:spPr>
          <a:xfrm>
            <a:off x="0" y="4191000"/>
            <a:ext cx="99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PELVIS</a:t>
            </a:r>
            <a:endParaRPr lang="en-US" sz="2000" b="1" dirty="0">
              <a:solidFill>
                <a:schemeClr val="bg1"/>
              </a:solidFill>
            </a:endParaRPr>
          </a:p>
        </p:txBody>
      </p:sp>
      <p:sp>
        <p:nvSpPr>
          <p:cNvPr id="28" name="Content Placeholder 27"/>
          <p:cNvSpPr>
            <a:spLocks noGrp="1"/>
          </p:cNvSpPr>
          <p:nvPr>
            <p:ph idx="1"/>
          </p:nvPr>
        </p:nvSpPr>
        <p:spPr>
          <a:xfrm>
            <a:off x="4800600" y="1066801"/>
            <a:ext cx="3886200" cy="2362200"/>
          </a:xfrm>
        </p:spPr>
        <p:txBody>
          <a:bodyPr>
            <a:normAutofit fontScale="92500" lnSpcReduction="20000"/>
          </a:bodyPr>
          <a:lstStyle/>
          <a:p>
            <a:pPr marL="53975" indent="-53975">
              <a:buNone/>
            </a:pPr>
            <a:r>
              <a:rPr lang="en-US" b="1" dirty="0" err="1" smtClean="0">
                <a:solidFill>
                  <a:srgbClr val="0000CC"/>
                </a:solidFill>
              </a:rPr>
              <a:t>Korteks</a:t>
            </a:r>
            <a:r>
              <a:rPr lang="en-US" dirty="0" smtClean="0"/>
              <a:t> : </a:t>
            </a:r>
            <a:r>
              <a:rPr lang="en-US" dirty="0" err="1" smtClean="0"/>
              <a:t>banyak</a:t>
            </a:r>
            <a:r>
              <a:rPr lang="en-US" dirty="0" smtClean="0"/>
              <a:t> </a:t>
            </a:r>
            <a:r>
              <a:rPr lang="en-US" dirty="0" err="1" smtClean="0"/>
              <a:t>mengandung</a:t>
            </a:r>
            <a:r>
              <a:rPr lang="en-US" dirty="0" smtClean="0"/>
              <a:t> </a:t>
            </a:r>
            <a:r>
              <a:rPr lang="en-US" b="1" i="1" dirty="0" err="1" smtClean="0">
                <a:solidFill>
                  <a:srgbClr val="FF0000"/>
                </a:solidFill>
              </a:rPr>
              <a:t>nefron</a:t>
            </a:r>
            <a:r>
              <a:rPr lang="en-US" dirty="0" smtClean="0"/>
              <a:t> </a:t>
            </a:r>
            <a:r>
              <a:rPr lang="en-US" dirty="0" err="1" smtClean="0"/>
              <a:t>yg</a:t>
            </a:r>
            <a:r>
              <a:rPr lang="en-US" dirty="0" smtClean="0"/>
              <a:t> </a:t>
            </a:r>
            <a:r>
              <a:rPr lang="en-US" dirty="0" err="1" smtClean="0"/>
              <a:t>terdiri</a:t>
            </a:r>
            <a:r>
              <a:rPr lang="en-US" dirty="0" smtClean="0"/>
              <a:t> </a:t>
            </a:r>
            <a:r>
              <a:rPr lang="en-US" dirty="0" err="1" smtClean="0"/>
              <a:t>dari</a:t>
            </a:r>
            <a:r>
              <a:rPr lang="en-US" dirty="0" smtClean="0"/>
              <a:t> :</a:t>
            </a:r>
          </a:p>
          <a:p>
            <a:pPr marL="0" indent="0">
              <a:buFont typeface="Wingdings" pitchFamily="2" charset="2"/>
              <a:buChar char="q"/>
            </a:pPr>
            <a:r>
              <a:rPr lang="en-US" b="1" dirty="0" err="1" smtClean="0"/>
              <a:t>Badan</a:t>
            </a:r>
            <a:r>
              <a:rPr lang="en-US" b="1" dirty="0" smtClean="0"/>
              <a:t> </a:t>
            </a:r>
            <a:r>
              <a:rPr lang="en-US" b="1" dirty="0" err="1" smtClean="0"/>
              <a:t>malpighi</a:t>
            </a:r>
            <a:r>
              <a:rPr lang="en-US" b="1" dirty="0" smtClean="0"/>
              <a:t> </a:t>
            </a:r>
            <a:r>
              <a:rPr lang="en-US" dirty="0" smtClean="0"/>
              <a:t>(</a:t>
            </a:r>
            <a:r>
              <a:rPr lang="en-US" dirty="0" smtClean="0">
                <a:solidFill>
                  <a:srgbClr val="FF0000"/>
                </a:solidFill>
              </a:rPr>
              <a:t>Glomerulus + </a:t>
            </a:r>
            <a:r>
              <a:rPr lang="en-US" dirty="0" err="1" smtClean="0">
                <a:solidFill>
                  <a:srgbClr val="FF0000"/>
                </a:solidFill>
              </a:rPr>
              <a:t>Kapsula</a:t>
            </a:r>
            <a:r>
              <a:rPr lang="en-US" dirty="0" smtClean="0">
                <a:solidFill>
                  <a:srgbClr val="FF0000"/>
                </a:solidFill>
              </a:rPr>
              <a:t> bowman</a:t>
            </a:r>
            <a:r>
              <a:rPr lang="en-US" dirty="0" smtClean="0"/>
              <a:t>)</a:t>
            </a:r>
          </a:p>
          <a:p>
            <a:pPr>
              <a:buFont typeface="Wingdings" pitchFamily="2" charset="2"/>
              <a:buChar char="q"/>
            </a:pPr>
            <a:r>
              <a:rPr lang="en-US" b="1" dirty="0" err="1" smtClean="0"/>
              <a:t>Tubulus</a:t>
            </a:r>
            <a:r>
              <a:rPr lang="en-US" b="1" dirty="0" smtClean="0"/>
              <a:t> </a:t>
            </a:r>
            <a:r>
              <a:rPr lang="en-US" b="1" dirty="0" err="1" smtClean="0"/>
              <a:t>Kontortus</a:t>
            </a:r>
            <a:r>
              <a:rPr lang="en-US" b="1" dirty="0" smtClean="0"/>
              <a:t> </a:t>
            </a:r>
            <a:r>
              <a:rPr lang="en-US" b="1" dirty="0" err="1" smtClean="0"/>
              <a:t>Proksimal</a:t>
            </a:r>
            <a:r>
              <a:rPr lang="en-US" b="1" dirty="0" smtClean="0"/>
              <a:t> </a:t>
            </a:r>
          </a:p>
          <a:p>
            <a:pPr>
              <a:buFont typeface="Wingdings" pitchFamily="2" charset="2"/>
              <a:buChar char="q"/>
            </a:pPr>
            <a:r>
              <a:rPr lang="en-US" b="1" dirty="0" err="1" smtClean="0"/>
              <a:t>Lengkung</a:t>
            </a:r>
            <a:r>
              <a:rPr lang="en-US" b="1" dirty="0" smtClean="0"/>
              <a:t> </a:t>
            </a:r>
            <a:r>
              <a:rPr lang="en-US" b="1" dirty="0" err="1" smtClean="0"/>
              <a:t>Henle</a:t>
            </a:r>
            <a:endParaRPr lang="en-US" b="1" dirty="0" smtClean="0"/>
          </a:p>
          <a:p>
            <a:pPr>
              <a:buFont typeface="Wingdings" pitchFamily="2" charset="2"/>
              <a:buChar char="q"/>
            </a:pPr>
            <a:r>
              <a:rPr lang="en-US" b="1" dirty="0" err="1" smtClean="0"/>
              <a:t>Tubulus</a:t>
            </a:r>
            <a:r>
              <a:rPr lang="en-US" b="1" dirty="0" smtClean="0"/>
              <a:t> </a:t>
            </a:r>
            <a:r>
              <a:rPr lang="en-US" b="1" dirty="0" err="1" smtClean="0"/>
              <a:t>Kontortus</a:t>
            </a:r>
            <a:r>
              <a:rPr lang="en-US" b="1" dirty="0" smtClean="0"/>
              <a:t> Distal</a:t>
            </a:r>
          </a:p>
          <a:p>
            <a:pPr>
              <a:buNone/>
            </a:pPr>
            <a:endParaRPr lang="en-US" dirty="0" smtClean="0"/>
          </a:p>
          <a:p>
            <a:pPr>
              <a:buNone/>
            </a:pPr>
            <a:endParaRPr lang="en-US" dirty="0"/>
          </a:p>
        </p:txBody>
      </p:sp>
      <p:sp>
        <p:nvSpPr>
          <p:cNvPr id="29" name="Content Placeholder 27"/>
          <p:cNvSpPr txBox="1">
            <a:spLocks/>
          </p:cNvSpPr>
          <p:nvPr/>
        </p:nvSpPr>
        <p:spPr>
          <a:xfrm>
            <a:off x="4876800" y="3429001"/>
            <a:ext cx="3886200" cy="1219199"/>
          </a:xfrm>
          <a:prstGeom prst="rect">
            <a:avLst/>
          </a:prstGeom>
        </p:spPr>
        <p:txBody>
          <a:bodyPr vert="horz" lIns="91440" tIns="45720" rIns="91440" bIns="45720" rtlCol="0">
            <a:normAutofit fontScale="92500"/>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smtClean="0">
                <a:ln>
                  <a:noFill/>
                </a:ln>
                <a:solidFill>
                  <a:srgbClr val="0000CC"/>
                </a:solidFill>
                <a:effectLst/>
                <a:uLnTx/>
                <a:uFillTx/>
                <a:latin typeface="+mn-lt"/>
                <a:ea typeface="+mn-ea"/>
                <a:cs typeface="+mn-cs"/>
              </a:rPr>
              <a:t>Medula </a:t>
            </a:r>
            <a:r>
              <a:rPr kumimoji="0" lang="en-US" sz="2200" b="0" i="0" u="none" strike="noStrike" kern="1200" cap="none" spc="0" normalizeH="0" baseline="0" noProof="0" smtClean="0">
                <a:ln>
                  <a:noFill/>
                </a:ln>
                <a:solidFill>
                  <a:schemeClr val="tx1"/>
                </a:solidFill>
                <a:effectLst/>
                <a:uLnTx/>
                <a:uFillTx/>
                <a:latin typeface="+mn-lt"/>
                <a:ea typeface="+mn-ea"/>
                <a:cs typeface="+mn-cs"/>
              </a:rPr>
              <a:t>/ sumsum ginjal mengandung sal. Pengumpul (</a:t>
            </a:r>
            <a:r>
              <a:rPr kumimoji="0" lang="en-US" sz="2200" b="1" i="0" u="none" strike="noStrike" kern="1200" cap="none" spc="0" normalizeH="0" baseline="0" noProof="0" smtClean="0">
                <a:ln>
                  <a:noFill/>
                </a:ln>
                <a:solidFill>
                  <a:schemeClr val="tx1"/>
                </a:solidFill>
                <a:effectLst/>
                <a:uLnTx/>
                <a:uFillTx/>
                <a:latin typeface="+mn-lt"/>
                <a:ea typeface="+mn-ea"/>
                <a:cs typeface="+mn-cs"/>
              </a:rPr>
              <a:t>Tubulus Kolektivus</a:t>
            </a:r>
            <a:r>
              <a:rPr kumimoji="0" lang="en-US" sz="220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30" name="Content Placeholder 27"/>
          <p:cNvSpPr txBox="1">
            <a:spLocks/>
          </p:cNvSpPr>
          <p:nvPr/>
        </p:nvSpPr>
        <p:spPr>
          <a:xfrm>
            <a:off x="4876800" y="4648200"/>
            <a:ext cx="3886200" cy="1447799"/>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0000CC"/>
                </a:solidFill>
                <a:effectLst/>
                <a:uLnTx/>
                <a:uFillTx/>
                <a:latin typeface="+mn-lt"/>
                <a:ea typeface="+mn-ea"/>
                <a:cs typeface="+mn-cs"/>
              </a:rPr>
              <a:t>Pelvis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muara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tubulus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kolektivus</a:t>
            </a:r>
            <a:r>
              <a:rPr kumimoji="0" lang="en-US" sz="2200" b="0" i="0" u="none" strike="noStrike" kern="1200" cap="none" spc="0" normalizeH="0" noProof="0" dirty="0" smtClean="0">
                <a:ln>
                  <a:noFill/>
                </a:ln>
                <a:solidFill>
                  <a:schemeClr val="tx1"/>
                </a:solidFill>
                <a:effectLst/>
                <a:uLnTx/>
                <a:uFillTx/>
                <a:latin typeface="+mn-lt"/>
                <a:ea typeface="+mn-ea"/>
                <a:cs typeface="+mn-cs"/>
              </a:rPr>
              <a:t> yang </a:t>
            </a:r>
            <a:r>
              <a:rPr kumimoji="0" lang="en-US" sz="2200" b="0" i="0" u="none" strike="noStrike" kern="1200" cap="none" spc="0" normalizeH="0" noProof="0" dirty="0" err="1" smtClean="0">
                <a:ln>
                  <a:noFill/>
                </a:ln>
                <a:solidFill>
                  <a:schemeClr val="tx1"/>
                </a:solidFill>
                <a:effectLst/>
                <a:uLnTx/>
                <a:uFillTx/>
                <a:latin typeface="+mn-lt"/>
                <a:ea typeface="+mn-ea"/>
                <a:cs typeface="+mn-cs"/>
              </a:rPr>
              <a:t>berhubungan</a:t>
            </a:r>
            <a:r>
              <a:rPr kumimoji="0" lang="en-US" sz="2200" b="0" i="0" u="none"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noProof="0" dirty="0" err="1" smtClean="0">
                <a:ln>
                  <a:noFill/>
                </a:ln>
                <a:solidFill>
                  <a:schemeClr val="tx1"/>
                </a:solidFill>
                <a:effectLst/>
                <a:uLnTx/>
                <a:uFillTx/>
                <a:latin typeface="+mn-lt"/>
                <a:ea typeface="+mn-ea"/>
                <a:cs typeface="+mn-cs"/>
              </a:rPr>
              <a:t>dengan</a:t>
            </a:r>
            <a:r>
              <a:rPr kumimoji="0" lang="en-US" sz="2200" b="0" i="0" u="none" strike="noStrike" kern="1200" cap="none" spc="0" normalizeH="0" noProof="0" dirty="0" smtClean="0">
                <a:ln>
                  <a:noFill/>
                </a:ln>
                <a:solidFill>
                  <a:schemeClr val="tx1"/>
                </a:solidFill>
                <a:effectLst/>
                <a:uLnTx/>
                <a:uFillTx/>
                <a:latin typeface="+mn-lt"/>
                <a:ea typeface="+mn-ea"/>
                <a:cs typeface="+mn-cs"/>
              </a:rPr>
              <a:t> ureter.</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22652"/>
            <a:ext cx="8229600" cy="1143000"/>
          </a:xfrm>
        </p:spPr>
        <p:txBody>
          <a:bodyPr/>
          <a:lstStyle/>
          <a:p>
            <a:pPr eaLnBrk="1" hangingPunct="1"/>
            <a:r>
              <a:rPr lang="en-US" dirty="0" err="1" smtClean="0"/>
              <a:t>Kulit</a:t>
            </a:r>
            <a:r>
              <a:rPr lang="en-US" dirty="0" smtClean="0"/>
              <a:t> </a:t>
            </a:r>
            <a:r>
              <a:rPr lang="en-US" dirty="0" err="1" smtClean="0"/>
              <a:t>Ginjal</a:t>
            </a:r>
            <a:endParaRPr lang="en-US" dirty="0" smtClean="0"/>
          </a:p>
        </p:txBody>
      </p:sp>
      <p:sp>
        <p:nvSpPr>
          <p:cNvPr id="33795" name="Content Placeholder 2"/>
          <p:cNvSpPr>
            <a:spLocks noGrp="1"/>
          </p:cNvSpPr>
          <p:nvPr>
            <p:ph idx="1"/>
          </p:nvPr>
        </p:nvSpPr>
        <p:spPr>
          <a:xfrm>
            <a:off x="323850" y="1484313"/>
            <a:ext cx="8496300" cy="5184775"/>
          </a:xfrm>
        </p:spPr>
        <p:txBody>
          <a:bodyPr>
            <a:normAutofit/>
          </a:bodyPr>
          <a:lstStyle/>
          <a:p>
            <a:pPr eaLnBrk="1" hangingPunct="1"/>
            <a:r>
              <a:rPr lang="en-US" sz="2400" dirty="0" err="1" smtClean="0"/>
              <a:t>Kulit</a:t>
            </a:r>
            <a:r>
              <a:rPr lang="en-US" sz="2400" dirty="0" smtClean="0"/>
              <a:t> </a:t>
            </a:r>
            <a:r>
              <a:rPr lang="en-US" sz="2400" dirty="0" err="1" smtClean="0"/>
              <a:t>ginjal</a:t>
            </a:r>
            <a:r>
              <a:rPr lang="en-US" sz="2400" dirty="0" smtClean="0"/>
              <a:t> </a:t>
            </a:r>
            <a:r>
              <a:rPr lang="en-US" sz="2400" dirty="0" err="1" smtClean="0"/>
              <a:t>berwarna</a:t>
            </a:r>
            <a:r>
              <a:rPr lang="en-US" sz="2400" dirty="0" smtClean="0"/>
              <a:t> </a:t>
            </a:r>
            <a:r>
              <a:rPr lang="en-US" sz="2400" dirty="0" err="1" smtClean="0"/>
              <a:t>kecoklatan</a:t>
            </a:r>
            <a:r>
              <a:rPr lang="en-US" sz="2400" dirty="0" smtClean="0"/>
              <a:t> </a:t>
            </a:r>
            <a:r>
              <a:rPr lang="en-US" sz="2400" dirty="0" err="1" smtClean="0"/>
              <a:t>dengan</a:t>
            </a:r>
            <a:r>
              <a:rPr lang="en-US" sz="2400" dirty="0" smtClean="0"/>
              <a:t> </a:t>
            </a:r>
            <a:r>
              <a:rPr lang="en-US" sz="2400" dirty="0" err="1" smtClean="0"/>
              <a:t>lebar</a:t>
            </a:r>
            <a:r>
              <a:rPr lang="en-US" sz="2400" dirty="0" smtClean="0"/>
              <a:t> </a:t>
            </a:r>
            <a:r>
              <a:rPr lang="en-US" sz="2400" dirty="0" err="1" smtClean="0"/>
              <a:t>kira-kira</a:t>
            </a:r>
            <a:r>
              <a:rPr lang="en-US" sz="2400" dirty="0" smtClean="0"/>
              <a:t> 1 cm. </a:t>
            </a:r>
            <a:endParaRPr lang="id-ID" sz="2400" dirty="0" smtClean="0"/>
          </a:p>
          <a:p>
            <a:pPr eaLnBrk="1" hangingPunct="1"/>
            <a:r>
              <a:rPr lang="en-US" sz="2400" dirty="0" err="1" smtClean="0"/>
              <a:t>Kulit</a:t>
            </a:r>
            <a:r>
              <a:rPr lang="en-US" sz="2400" dirty="0" smtClean="0"/>
              <a:t> </a:t>
            </a:r>
            <a:r>
              <a:rPr lang="en-US" sz="2400" dirty="0" err="1" smtClean="0"/>
              <a:t>ginjal</a:t>
            </a:r>
            <a:r>
              <a:rPr lang="en-US" sz="2400" dirty="0" smtClean="0"/>
              <a:t> </a:t>
            </a:r>
            <a:r>
              <a:rPr lang="en-US" sz="2400" dirty="0" err="1" smtClean="0"/>
              <a:t>berisi</a:t>
            </a:r>
            <a:r>
              <a:rPr lang="en-US" sz="2400" dirty="0" smtClean="0"/>
              <a:t> </a:t>
            </a:r>
            <a:r>
              <a:rPr lang="en-US" sz="2400" dirty="0" err="1" smtClean="0"/>
              <a:t>jutaan</a:t>
            </a:r>
            <a:r>
              <a:rPr lang="en-US" sz="2400" dirty="0" smtClean="0"/>
              <a:t> </a:t>
            </a:r>
            <a:r>
              <a:rPr lang="en-US" sz="2400" dirty="0" err="1" smtClean="0"/>
              <a:t>nefron</a:t>
            </a:r>
            <a:r>
              <a:rPr lang="en-US" sz="2400" dirty="0" smtClean="0"/>
              <a:t> yang </a:t>
            </a:r>
            <a:r>
              <a:rPr lang="en-US" sz="2400" dirty="0" err="1" smtClean="0"/>
              <a:t>berfungsi</a:t>
            </a:r>
            <a:r>
              <a:rPr lang="en-US" sz="2400" dirty="0" smtClean="0"/>
              <a:t> </a:t>
            </a:r>
            <a:r>
              <a:rPr lang="en-US" sz="2400" dirty="0" err="1" smtClean="0"/>
              <a:t>menyaring</a:t>
            </a:r>
            <a:r>
              <a:rPr lang="en-US" sz="2400" dirty="0" smtClean="0"/>
              <a:t> </a:t>
            </a:r>
            <a:r>
              <a:rPr lang="en-US" sz="2400" dirty="0" err="1" smtClean="0"/>
              <a:t>darah</a:t>
            </a:r>
            <a:r>
              <a:rPr lang="en-US" sz="2400" dirty="0" smtClean="0"/>
              <a:t>. </a:t>
            </a:r>
            <a:endParaRPr lang="id-ID" sz="2400" dirty="0" smtClean="0"/>
          </a:p>
          <a:p>
            <a:pPr eaLnBrk="1" hangingPunct="1"/>
            <a:r>
              <a:rPr lang="en-US" sz="2400" dirty="0" err="1" smtClean="0"/>
              <a:t>Nefron</a:t>
            </a:r>
            <a:r>
              <a:rPr lang="en-US" sz="2400" dirty="0" smtClean="0"/>
              <a:t> </a:t>
            </a:r>
            <a:r>
              <a:rPr lang="en-US" sz="2400" dirty="0" err="1" smtClean="0"/>
              <a:t>terdiri</a:t>
            </a:r>
            <a:r>
              <a:rPr lang="en-US" sz="2400" dirty="0" smtClean="0"/>
              <a:t> </a:t>
            </a:r>
            <a:r>
              <a:rPr lang="en-US" sz="2400" dirty="0" err="1" smtClean="0"/>
              <a:t>atas</a:t>
            </a:r>
            <a:r>
              <a:rPr lang="en-US" sz="2400" dirty="0" smtClean="0"/>
              <a:t> </a:t>
            </a:r>
            <a:r>
              <a:rPr lang="en-US" sz="2400" dirty="0" err="1" smtClean="0"/>
              <a:t>badan</a:t>
            </a:r>
            <a:r>
              <a:rPr lang="en-US" sz="2400" dirty="0" smtClean="0"/>
              <a:t> Malpighi </a:t>
            </a:r>
            <a:r>
              <a:rPr lang="en-US" sz="2400" dirty="0" err="1" smtClean="0"/>
              <a:t>dan</a:t>
            </a:r>
            <a:r>
              <a:rPr lang="en-US" sz="2400" dirty="0" smtClean="0"/>
              <a:t> </a:t>
            </a:r>
            <a:r>
              <a:rPr lang="en-US" sz="2400" dirty="0" err="1" smtClean="0"/>
              <a:t>saluran-saluran</a:t>
            </a:r>
            <a:r>
              <a:rPr lang="en-US" sz="2400" dirty="0" smtClean="0"/>
              <a:t> (</a:t>
            </a:r>
            <a:r>
              <a:rPr lang="en-US" sz="2400" dirty="0" err="1" smtClean="0"/>
              <a:t>tubulus</a:t>
            </a:r>
            <a:r>
              <a:rPr lang="en-US" sz="2400" dirty="0" smtClean="0"/>
              <a:t>). </a:t>
            </a:r>
            <a:endParaRPr lang="id-ID" sz="2400" dirty="0" smtClean="0"/>
          </a:p>
          <a:p>
            <a:pPr eaLnBrk="1" hangingPunct="1"/>
            <a:r>
              <a:rPr lang="en-US" sz="2400" dirty="0" err="1" smtClean="0"/>
              <a:t>Badan</a:t>
            </a:r>
            <a:r>
              <a:rPr lang="en-US" sz="2400" dirty="0" smtClean="0"/>
              <a:t> Malpighi </a:t>
            </a:r>
            <a:r>
              <a:rPr lang="en-US" sz="2400" dirty="0" err="1" smtClean="0"/>
              <a:t>tersusun</a:t>
            </a:r>
            <a:r>
              <a:rPr lang="en-US" sz="2400" dirty="0" smtClean="0"/>
              <a:t> </a:t>
            </a:r>
            <a:r>
              <a:rPr lang="en-US" sz="2400" dirty="0" err="1" smtClean="0"/>
              <a:t>atas</a:t>
            </a:r>
            <a:r>
              <a:rPr lang="en-US" sz="2400" dirty="0" smtClean="0"/>
              <a:t> </a:t>
            </a:r>
            <a:r>
              <a:rPr lang="en-US" sz="2400" dirty="0" err="1" smtClean="0"/>
              <a:t>pembuluh</a:t>
            </a:r>
            <a:r>
              <a:rPr lang="en-US" sz="2400" dirty="0" smtClean="0"/>
              <a:t> </a:t>
            </a:r>
            <a:r>
              <a:rPr lang="en-US" sz="2400" dirty="0" err="1" smtClean="0"/>
              <a:t>kapiler</a:t>
            </a:r>
            <a:r>
              <a:rPr lang="en-US" sz="2400" dirty="0" smtClean="0"/>
              <a:t> yang </a:t>
            </a:r>
            <a:r>
              <a:rPr lang="en-US" sz="2400" dirty="0" err="1" smtClean="0"/>
              <a:t>bergumpal-gumpal</a:t>
            </a:r>
            <a:r>
              <a:rPr lang="en-US" sz="2400" dirty="0" smtClean="0"/>
              <a:t> yang </a:t>
            </a:r>
            <a:r>
              <a:rPr lang="en-US" sz="2400" dirty="0" err="1" smtClean="0"/>
              <a:t>disebut</a:t>
            </a:r>
            <a:r>
              <a:rPr lang="en-US" sz="2400" dirty="0" smtClean="0"/>
              <a:t> </a:t>
            </a:r>
            <a:r>
              <a:rPr lang="en-US" sz="2400" i="1" dirty="0" smtClean="0"/>
              <a:t>glomerulus</a:t>
            </a:r>
            <a:r>
              <a:rPr lang="en-US" sz="2400" dirty="0" smtClean="0"/>
              <a:t> </a:t>
            </a:r>
            <a:r>
              <a:rPr lang="en-US" sz="2400" dirty="0" err="1" smtClean="0"/>
              <a:t>dan</a:t>
            </a:r>
            <a:r>
              <a:rPr lang="en-US" sz="2400" dirty="0" smtClean="0"/>
              <a:t> </a:t>
            </a:r>
            <a:r>
              <a:rPr lang="en-US" sz="2400" dirty="0" err="1" smtClean="0"/>
              <a:t>saluran</a:t>
            </a:r>
            <a:r>
              <a:rPr lang="en-US" sz="2400" dirty="0" smtClean="0"/>
              <a:t> </a:t>
            </a:r>
            <a:r>
              <a:rPr lang="en-US" sz="2400" dirty="0" err="1" smtClean="0"/>
              <a:t>buntu</a:t>
            </a:r>
            <a:r>
              <a:rPr lang="en-US" sz="2400" dirty="0" smtClean="0"/>
              <a:t> yang </a:t>
            </a:r>
            <a:r>
              <a:rPr lang="en-US" sz="2400" dirty="0" err="1" smtClean="0"/>
              <a:t>membulat</a:t>
            </a:r>
            <a:r>
              <a:rPr lang="en-US" sz="2400" dirty="0" smtClean="0"/>
              <a:t> </a:t>
            </a:r>
            <a:r>
              <a:rPr lang="en-US" sz="2400" dirty="0" err="1" smtClean="0"/>
              <a:t>mengelilingi</a:t>
            </a:r>
            <a:r>
              <a:rPr lang="en-US" sz="2400" dirty="0" smtClean="0"/>
              <a:t> glomerulus yang di </a:t>
            </a:r>
            <a:r>
              <a:rPr lang="en-US" sz="2400" dirty="0" err="1" smtClean="0"/>
              <a:t>sebut</a:t>
            </a:r>
            <a:r>
              <a:rPr lang="en-US" sz="2400" dirty="0" smtClean="0"/>
              <a:t> </a:t>
            </a:r>
            <a:r>
              <a:rPr lang="en-US" sz="2400" i="1" dirty="0" err="1" smtClean="0"/>
              <a:t>kapsul</a:t>
            </a:r>
            <a:r>
              <a:rPr lang="en-US" sz="2400" i="1" dirty="0" smtClean="0"/>
              <a:t> Bowman. </a:t>
            </a:r>
            <a:endParaRPr lang="id-ID" sz="2400" i="1" dirty="0" smtClean="0"/>
          </a:p>
          <a:p>
            <a:pPr eaLnBrk="1" hangingPunct="1"/>
            <a:r>
              <a:rPr lang="en-US" sz="2400" dirty="0" smtClean="0"/>
              <a:t>Di </a:t>
            </a:r>
            <a:r>
              <a:rPr lang="en-US" sz="2400" dirty="0" err="1" smtClean="0"/>
              <a:t>dalam</a:t>
            </a:r>
            <a:r>
              <a:rPr lang="en-US" sz="2400" dirty="0" smtClean="0"/>
              <a:t> glomerulus, </a:t>
            </a:r>
            <a:r>
              <a:rPr lang="en-US" sz="2400" dirty="0" err="1" smtClean="0"/>
              <a:t>darah</a:t>
            </a:r>
            <a:r>
              <a:rPr lang="en-US" sz="2400" dirty="0" smtClean="0"/>
              <a:t> </a:t>
            </a:r>
            <a:r>
              <a:rPr lang="en-US" sz="2400" dirty="0" err="1" smtClean="0"/>
              <a:t>mengalami</a:t>
            </a:r>
            <a:r>
              <a:rPr lang="en-US" sz="2400" dirty="0" smtClean="0"/>
              <a:t> </a:t>
            </a:r>
            <a:r>
              <a:rPr lang="en-US" sz="2400" dirty="0" err="1" smtClean="0"/>
              <a:t>penyaringan</a:t>
            </a:r>
            <a:endParaRPr lang="en-US" sz="2400" dirty="0" smtClean="0"/>
          </a:p>
        </p:txBody>
      </p:sp>
    </p:spTree>
    <p:extLst>
      <p:ext uri="{BB962C8B-B14F-4D97-AF65-F5344CB8AC3E}">
        <p14:creationId xmlns:p14="http://schemas.microsoft.com/office/powerpoint/2010/main" xmlns="" val="72187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Sumsum Ginjal</a:t>
            </a:r>
          </a:p>
        </p:txBody>
      </p:sp>
      <p:sp>
        <p:nvSpPr>
          <p:cNvPr id="34819" name="Content Placeholder 2"/>
          <p:cNvSpPr>
            <a:spLocks noGrp="1"/>
          </p:cNvSpPr>
          <p:nvPr>
            <p:ph idx="1"/>
          </p:nvPr>
        </p:nvSpPr>
        <p:spPr>
          <a:xfrm>
            <a:off x="827700" y="1524001"/>
            <a:ext cx="7401900" cy="4724406"/>
          </a:xfrm>
        </p:spPr>
        <p:txBody>
          <a:bodyPr>
            <a:normAutofit lnSpcReduction="10000"/>
          </a:bodyPr>
          <a:lstStyle/>
          <a:p>
            <a:pPr eaLnBrk="1" hangingPunct="1"/>
            <a:r>
              <a:rPr lang="en-US" sz="3600" dirty="0" err="1" smtClean="0"/>
              <a:t>Sumsum</a:t>
            </a:r>
            <a:r>
              <a:rPr lang="en-US" sz="3600" dirty="0" smtClean="0"/>
              <a:t> </a:t>
            </a:r>
            <a:r>
              <a:rPr lang="en-US" sz="3600" dirty="0" err="1" smtClean="0"/>
              <a:t>ginjal</a:t>
            </a:r>
            <a:r>
              <a:rPr lang="en-US" sz="3600" dirty="0" smtClean="0"/>
              <a:t> </a:t>
            </a:r>
            <a:r>
              <a:rPr lang="en-US" sz="3600" dirty="0" err="1" smtClean="0"/>
              <a:t>terdiri</a:t>
            </a:r>
            <a:r>
              <a:rPr lang="en-US" sz="3600" dirty="0" smtClean="0"/>
              <a:t> </a:t>
            </a:r>
            <a:r>
              <a:rPr lang="en-US" sz="3600" dirty="0" err="1" smtClean="0"/>
              <a:t>atas</a:t>
            </a:r>
            <a:r>
              <a:rPr lang="id-ID" sz="3600" dirty="0" smtClean="0"/>
              <a:t> </a:t>
            </a:r>
            <a:r>
              <a:rPr lang="en-US" sz="3600" dirty="0" smtClean="0"/>
              <a:t>15-16 </a:t>
            </a:r>
            <a:r>
              <a:rPr lang="en-US" sz="3600" dirty="0" err="1" smtClean="0"/>
              <a:t>struktur</a:t>
            </a:r>
            <a:r>
              <a:rPr lang="en-US" sz="3600" dirty="0" smtClean="0"/>
              <a:t> </a:t>
            </a:r>
            <a:r>
              <a:rPr lang="en-US" sz="3600" dirty="0" err="1" smtClean="0"/>
              <a:t>berbentuk</a:t>
            </a:r>
            <a:r>
              <a:rPr lang="en-US" sz="3600" dirty="0" smtClean="0"/>
              <a:t> </a:t>
            </a:r>
            <a:r>
              <a:rPr lang="en-US" sz="3600" dirty="0" err="1" smtClean="0"/>
              <a:t>piramida</a:t>
            </a:r>
            <a:r>
              <a:rPr lang="en-US" sz="3600" dirty="0" smtClean="0"/>
              <a:t> yang </a:t>
            </a:r>
            <a:r>
              <a:rPr lang="en-US" sz="3600" dirty="0" err="1" smtClean="0"/>
              <a:t>disebut</a:t>
            </a:r>
            <a:r>
              <a:rPr lang="en-US" sz="3600" dirty="0" smtClean="0"/>
              <a:t> </a:t>
            </a:r>
            <a:r>
              <a:rPr lang="en-US" sz="3600" i="1" dirty="0" err="1" smtClean="0"/>
              <a:t>piramis</a:t>
            </a:r>
            <a:r>
              <a:rPr lang="en-US" sz="3600" i="1" dirty="0" smtClean="0"/>
              <a:t> </a:t>
            </a:r>
            <a:r>
              <a:rPr lang="en-US" sz="3600" i="1" dirty="0" err="1" smtClean="0"/>
              <a:t>ginjal</a:t>
            </a:r>
            <a:r>
              <a:rPr lang="en-US" sz="3600" dirty="0" smtClean="0"/>
              <a:t>. </a:t>
            </a:r>
          </a:p>
          <a:p>
            <a:pPr eaLnBrk="1" hangingPunct="1"/>
            <a:r>
              <a:rPr lang="en-US" sz="3600" dirty="0" err="1" smtClean="0"/>
              <a:t>Didalam</a:t>
            </a:r>
            <a:r>
              <a:rPr lang="en-US" sz="3600" dirty="0" smtClean="0"/>
              <a:t> </a:t>
            </a:r>
            <a:r>
              <a:rPr lang="en-US" sz="3600" dirty="0" err="1" smtClean="0"/>
              <a:t>piramis</a:t>
            </a:r>
            <a:r>
              <a:rPr lang="en-US" sz="3600" dirty="0" smtClean="0"/>
              <a:t> </a:t>
            </a:r>
            <a:r>
              <a:rPr lang="en-US" sz="3600" dirty="0" err="1" smtClean="0"/>
              <a:t>ginjal</a:t>
            </a:r>
            <a:r>
              <a:rPr lang="en-US" sz="3600" dirty="0" smtClean="0"/>
              <a:t> </a:t>
            </a:r>
            <a:r>
              <a:rPr lang="en-US" sz="3600" dirty="0" err="1" smtClean="0"/>
              <a:t>terdapat</a:t>
            </a:r>
            <a:r>
              <a:rPr lang="en-US" sz="3600" dirty="0" smtClean="0"/>
              <a:t> </a:t>
            </a:r>
            <a:r>
              <a:rPr lang="en-US" sz="3600" dirty="0" err="1" smtClean="0"/>
              <a:t>saluran-saluran</a:t>
            </a:r>
            <a:r>
              <a:rPr lang="en-US" sz="3600" dirty="0" smtClean="0"/>
              <a:t> (</a:t>
            </a:r>
            <a:r>
              <a:rPr lang="en-US" sz="3600" dirty="0" err="1" smtClean="0"/>
              <a:t>tubulus</a:t>
            </a:r>
            <a:r>
              <a:rPr lang="en-US" sz="3600" dirty="0" smtClean="0"/>
              <a:t> </a:t>
            </a:r>
            <a:r>
              <a:rPr lang="en-US" sz="3600" dirty="0" err="1" smtClean="0"/>
              <a:t>kontortus</a:t>
            </a:r>
            <a:r>
              <a:rPr lang="en-US" sz="3600" dirty="0" smtClean="0"/>
              <a:t>).</a:t>
            </a:r>
            <a:endParaRPr lang="id-ID" sz="3600" dirty="0" smtClean="0"/>
          </a:p>
          <a:p>
            <a:pPr eaLnBrk="1" hangingPunct="1"/>
            <a:r>
              <a:rPr lang="en-US" sz="3600" dirty="0" err="1" smtClean="0"/>
              <a:t>Saluran-saluran</a:t>
            </a:r>
            <a:r>
              <a:rPr lang="en-US" sz="3600" dirty="0" smtClean="0"/>
              <a:t> </a:t>
            </a:r>
            <a:r>
              <a:rPr lang="en-US" sz="3600" dirty="0" err="1" smtClean="0"/>
              <a:t>ini</a:t>
            </a:r>
            <a:r>
              <a:rPr lang="en-US" sz="3600" dirty="0" smtClean="0"/>
              <a:t> </a:t>
            </a:r>
            <a:r>
              <a:rPr lang="en-US" sz="3600" dirty="0" err="1" smtClean="0"/>
              <a:t>berperan</a:t>
            </a:r>
            <a:r>
              <a:rPr lang="en-US" sz="3600" dirty="0" smtClean="0"/>
              <a:t> </a:t>
            </a:r>
            <a:r>
              <a:rPr lang="en-US" sz="3600" dirty="0" err="1" smtClean="0"/>
              <a:t>dalam</a:t>
            </a:r>
            <a:r>
              <a:rPr lang="en-US" sz="3600" dirty="0" smtClean="0"/>
              <a:t> </a:t>
            </a:r>
            <a:r>
              <a:rPr lang="en-US" sz="3600" dirty="0" err="1" smtClean="0"/>
              <a:t>pembentukan</a:t>
            </a:r>
            <a:r>
              <a:rPr lang="en-US" sz="3600" dirty="0" smtClean="0"/>
              <a:t> urine.</a:t>
            </a:r>
          </a:p>
          <a:p>
            <a:pPr eaLnBrk="1" hangingPunct="1">
              <a:buFont typeface="Wingdings 2" panose="05020102010507070707" pitchFamily="18" charset="2"/>
              <a:buNone/>
            </a:pPr>
            <a:endParaRPr lang="en-US" dirty="0" smtClean="0"/>
          </a:p>
        </p:txBody>
      </p:sp>
    </p:spTree>
    <p:extLst>
      <p:ext uri="{BB962C8B-B14F-4D97-AF65-F5344CB8AC3E}">
        <p14:creationId xmlns:p14="http://schemas.microsoft.com/office/powerpoint/2010/main" xmlns="" val="74941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Rongga Ginjal</a:t>
            </a:r>
          </a:p>
        </p:txBody>
      </p:sp>
      <p:sp>
        <p:nvSpPr>
          <p:cNvPr id="35843" name="Content Placeholder 2"/>
          <p:cNvSpPr>
            <a:spLocks noGrp="1"/>
          </p:cNvSpPr>
          <p:nvPr>
            <p:ph idx="1"/>
          </p:nvPr>
        </p:nvSpPr>
        <p:spPr>
          <a:xfrm>
            <a:off x="827700" y="1853249"/>
            <a:ext cx="7554300" cy="4395158"/>
          </a:xfrm>
        </p:spPr>
        <p:txBody>
          <a:bodyPr>
            <a:normAutofit fontScale="92500" lnSpcReduction="10000"/>
          </a:bodyPr>
          <a:lstStyle/>
          <a:p>
            <a:pPr eaLnBrk="1" hangingPunct="1"/>
            <a:r>
              <a:rPr lang="en-US" sz="3200" dirty="0" err="1" smtClean="0"/>
              <a:t>Rongga</a:t>
            </a:r>
            <a:r>
              <a:rPr lang="en-US" sz="3200" dirty="0" smtClean="0"/>
              <a:t> </a:t>
            </a:r>
            <a:r>
              <a:rPr lang="en-US" sz="3200" dirty="0" err="1" smtClean="0"/>
              <a:t>ginjal</a:t>
            </a:r>
            <a:r>
              <a:rPr lang="en-US" sz="3200" dirty="0" smtClean="0"/>
              <a:t> </a:t>
            </a:r>
            <a:r>
              <a:rPr lang="en-US" sz="3200" dirty="0" err="1" smtClean="0"/>
              <a:t>merupakan</a:t>
            </a:r>
            <a:r>
              <a:rPr lang="en-US" sz="3200" dirty="0" smtClean="0"/>
              <a:t> </a:t>
            </a:r>
            <a:r>
              <a:rPr lang="en-US" sz="3200" dirty="0" err="1" smtClean="0"/>
              <a:t>tempat</a:t>
            </a:r>
            <a:r>
              <a:rPr lang="en-US" sz="3200" dirty="0" smtClean="0"/>
              <a:t> </a:t>
            </a:r>
            <a:r>
              <a:rPr lang="en-US" sz="3200" dirty="0" err="1" smtClean="0"/>
              <a:t>penampungan</a:t>
            </a:r>
            <a:r>
              <a:rPr lang="en-US" sz="3200" dirty="0" smtClean="0"/>
              <a:t> urine yang </a:t>
            </a:r>
            <a:r>
              <a:rPr lang="en-US" sz="3200" dirty="0" err="1" smtClean="0"/>
              <a:t>dihasilkan</a:t>
            </a:r>
            <a:r>
              <a:rPr lang="en-US" sz="3200" dirty="0" smtClean="0"/>
              <a:t> </a:t>
            </a:r>
            <a:r>
              <a:rPr lang="en-US" sz="3200" dirty="0" err="1" smtClean="0"/>
              <a:t>dalam</a:t>
            </a:r>
            <a:r>
              <a:rPr lang="en-US" sz="3200" dirty="0" smtClean="0"/>
              <a:t> </a:t>
            </a:r>
            <a:r>
              <a:rPr lang="en-US" sz="3200" dirty="0" err="1" smtClean="0"/>
              <a:t>sumsum</a:t>
            </a:r>
            <a:r>
              <a:rPr lang="en-US" sz="3200" dirty="0" smtClean="0"/>
              <a:t> </a:t>
            </a:r>
            <a:r>
              <a:rPr lang="en-US" sz="3200" dirty="0" err="1" smtClean="0"/>
              <a:t>ginjal</a:t>
            </a:r>
            <a:r>
              <a:rPr lang="en-US" sz="3200" dirty="0" smtClean="0"/>
              <a:t>.</a:t>
            </a:r>
          </a:p>
          <a:p>
            <a:pPr eaLnBrk="1" hangingPunct="1"/>
            <a:r>
              <a:rPr lang="en-US" sz="3200" dirty="0" err="1" smtClean="0"/>
              <a:t>Dalam</a:t>
            </a:r>
            <a:r>
              <a:rPr lang="en-US" sz="3200" dirty="0" smtClean="0"/>
              <a:t> </a:t>
            </a:r>
            <a:r>
              <a:rPr lang="en-US" sz="3200" dirty="0" err="1" smtClean="0"/>
              <a:t>rongga</a:t>
            </a:r>
            <a:r>
              <a:rPr lang="en-US" sz="3200" dirty="0" smtClean="0"/>
              <a:t> </a:t>
            </a:r>
            <a:r>
              <a:rPr lang="en-US" sz="3200" dirty="0" err="1" smtClean="0"/>
              <a:t>ginjal</a:t>
            </a:r>
            <a:r>
              <a:rPr lang="en-US" sz="3200" dirty="0" smtClean="0"/>
              <a:t> </a:t>
            </a:r>
            <a:r>
              <a:rPr lang="en-US" sz="3200" dirty="0" err="1" smtClean="0"/>
              <a:t>terdapat</a:t>
            </a:r>
            <a:r>
              <a:rPr lang="en-US" sz="3200" dirty="0" smtClean="0"/>
              <a:t> </a:t>
            </a:r>
            <a:r>
              <a:rPr lang="en-US" sz="3200" dirty="0" err="1" smtClean="0"/>
              <a:t>saluran-saluran</a:t>
            </a:r>
            <a:r>
              <a:rPr lang="en-US" sz="3200" dirty="0" smtClean="0"/>
              <a:t> </a:t>
            </a:r>
            <a:r>
              <a:rPr lang="en-US" sz="3200" dirty="0" err="1" smtClean="0"/>
              <a:t>pengumpul</a:t>
            </a:r>
            <a:r>
              <a:rPr lang="en-US" sz="3200" dirty="0" smtClean="0"/>
              <a:t> (</a:t>
            </a:r>
            <a:r>
              <a:rPr lang="en-US" sz="3200" dirty="0" err="1" smtClean="0"/>
              <a:t>tubulus</a:t>
            </a:r>
            <a:r>
              <a:rPr lang="en-US" sz="3200" dirty="0" smtClean="0"/>
              <a:t> </a:t>
            </a:r>
            <a:r>
              <a:rPr lang="en-US" sz="3200" dirty="0" err="1" smtClean="0"/>
              <a:t>kolektivus</a:t>
            </a:r>
            <a:r>
              <a:rPr lang="en-US" sz="3200" dirty="0" smtClean="0"/>
              <a:t>) yang </a:t>
            </a:r>
            <a:r>
              <a:rPr lang="en-US" sz="3200" dirty="0" err="1" smtClean="0"/>
              <a:t>nantinya</a:t>
            </a:r>
            <a:r>
              <a:rPr lang="en-US" sz="3200" dirty="0" smtClean="0"/>
              <a:t> </a:t>
            </a:r>
            <a:r>
              <a:rPr lang="en-US" sz="3200" dirty="0" err="1" smtClean="0"/>
              <a:t>bermuara</a:t>
            </a:r>
            <a:r>
              <a:rPr lang="en-US" sz="3200" dirty="0" smtClean="0"/>
              <a:t> </a:t>
            </a:r>
            <a:r>
              <a:rPr lang="en-US" sz="3200" dirty="0" err="1" smtClean="0"/>
              <a:t>ke</a:t>
            </a:r>
            <a:r>
              <a:rPr lang="en-US" sz="3200" dirty="0" smtClean="0"/>
              <a:t> ureter. </a:t>
            </a:r>
          </a:p>
          <a:p>
            <a:pPr eaLnBrk="1" hangingPunct="1"/>
            <a:r>
              <a:rPr lang="en-US" sz="3200" dirty="0" smtClean="0"/>
              <a:t>Ureter </a:t>
            </a:r>
            <a:r>
              <a:rPr lang="en-US" sz="3200" dirty="0" err="1" smtClean="0"/>
              <a:t>akan</a:t>
            </a:r>
            <a:r>
              <a:rPr lang="en-US" sz="3200" dirty="0" smtClean="0"/>
              <a:t> </a:t>
            </a:r>
            <a:r>
              <a:rPr lang="en-US" sz="3200" dirty="0" err="1" smtClean="0"/>
              <a:t>menyalurkan</a:t>
            </a:r>
            <a:r>
              <a:rPr lang="en-US" sz="3200" dirty="0" smtClean="0"/>
              <a:t> urine </a:t>
            </a:r>
            <a:r>
              <a:rPr lang="en-US" sz="3200" dirty="0" err="1" smtClean="0"/>
              <a:t>ke</a:t>
            </a:r>
            <a:r>
              <a:rPr lang="en-US" sz="3200" dirty="0" smtClean="0"/>
              <a:t> </a:t>
            </a:r>
            <a:r>
              <a:rPr lang="en-US" sz="3200" dirty="0" err="1" smtClean="0"/>
              <a:t>kandung</a:t>
            </a:r>
            <a:r>
              <a:rPr lang="en-US" sz="3200" dirty="0" smtClean="0"/>
              <a:t> </a:t>
            </a:r>
            <a:r>
              <a:rPr lang="en-US" sz="3200" dirty="0" err="1" smtClean="0"/>
              <a:t>kemih</a:t>
            </a:r>
            <a:r>
              <a:rPr lang="en-US" sz="3200" dirty="0" smtClean="0"/>
              <a:t>.</a:t>
            </a:r>
          </a:p>
        </p:txBody>
      </p:sp>
    </p:spTree>
    <p:extLst>
      <p:ext uri="{BB962C8B-B14F-4D97-AF65-F5344CB8AC3E}">
        <p14:creationId xmlns:p14="http://schemas.microsoft.com/office/powerpoint/2010/main" xmlns="" val="1321771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SM TOWN\Snapshot_23.png"/>
          <p:cNvPicPr>
            <a:picLocks noChangeAspect="1" noChangeArrowheads="1"/>
          </p:cNvPicPr>
          <p:nvPr/>
        </p:nvPicPr>
        <p:blipFill>
          <a:blip r:embed="rId2"/>
          <a:srcRect l="1795" r="7856"/>
          <a:stretch>
            <a:fillRect/>
          </a:stretch>
        </p:blipFill>
        <p:spPr bwMode="auto">
          <a:xfrm>
            <a:off x="1143000" y="1295400"/>
            <a:ext cx="5105400" cy="5210905"/>
          </a:xfrm>
          <a:prstGeom prst="rect">
            <a:avLst/>
          </a:prstGeom>
          <a:noFill/>
        </p:spPr>
      </p:pic>
      <p:sp>
        <p:nvSpPr>
          <p:cNvPr id="5" name="Subtitle 2"/>
          <p:cNvSpPr txBox="1">
            <a:spLocks/>
          </p:cNvSpPr>
          <p:nvPr/>
        </p:nvSpPr>
        <p:spPr>
          <a:xfrm>
            <a:off x="2428860" y="228600"/>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smtClean="0">
                <a:ln>
                  <a:noFill/>
                </a:ln>
                <a:effectLst/>
                <a:uLnTx/>
                <a:uFillTx/>
                <a:latin typeface="Book Antiqua" pitchFamily="18" charset="0"/>
                <a:ea typeface="+mn-ea"/>
                <a:cs typeface="+mn-cs"/>
              </a:rPr>
              <a:t>	Ginjal</a:t>
            </a:r>
            <a:r>
              <a:rPr kumimoji="0" lang="en-US" sz="3200" b="1" i="0" u="none" strike="noStrike" kern="1200" cap="none" spc="0" normalizeH="0" noProof="0" smtClean="0">
                <a:ln>
                  <a:noFill/>
                </a:ln>
                <a:effectLst/>
                <a:uLnTx/>
                <a:uFillTx/>
                <a:latin typeface="Book Antiqua" pitchFamily="18" charset="0"/>
                <a:ea typeface="+mn-ea"/>
                <a:cs typeface="+mn-cs"/>
              </a:rPr>
              <a:t> (Nefron)</a:t>
            </a:r>
            <a:r>
              <a:rPr kumimoji="0" lang="en-US" sz="3200" b="1" i="0" u="none" strike="noStrike" kern="1200" cap="none" spc="0" normalizeH="0" baseline="0" noProof="0" smtClean="0">
                <a:ln>
                  <a:noFill/>
                </a:ln>
                <a:effectLst/>
                <a:uLnTx/>
                <a:uFillTx/>
                <a:latin typeface="Book Antiqua" pitchFamily="18" charset="0"/>
                <a:ea typeface="+mn-ea"/>
                <a:cs typeface="+mn-cs"/>
              </a:rPr>
              <a:t> </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6" name="Rectangle 5"/>
          <p:cNvSpPr/>
          <p:nvPr/>
        </p:nvSpPr>
        <p:spPr>
          <a:xfrm>
            <a:off x="0" y="228600"/>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cxnSp>
        <p:nvCxnSpPr>
          <p:cNvPr id="9" name="Straight Connector 8"/>
          <p:cNvCxnSpPr/>
          <p:nvPr/>
        </p:nvCxnSpPr>
        <p:spPr>
          <a:xfrm rot="10800000">
            <a:off x="1219200" y="2590800"/>
            <a:ext cx="9906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295401" y="2744788"/>
            <a:ext cx="914401" cy="5318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295400" y="5867400"/>
            <a:ext cx="23622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1295400" y="2592388"/>
            <a:ext cx="1981200" cy="13700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343400" y="2590800"/>
            <a:ext cx="22098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105400" y="4495800"/>
            <a:ext cx="14478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8690" y="2372583"/>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GLOMERULUS</a:t>
            </a:r>
            <a:endParaRPr lang="en-US" sz="1400" b="1" dirty="0">
              <a:solidFill>
                <a:schemeClr val="tx1"/>
              </a:solidFill>
            </a:endParaRPr>
          </a:p>
        </p:txBody>
      </p:sp>
      <p:sp>
        <p:nvSpPr>
          <p:cNvPr id="21" name="Rectangle 20"/>
          <p:cNvSpPr/>
          <p:nvPr/>
        </p:nvSpPr>
        <p:spPr>
          <a:xfrm>
            <a:off x="-165101" y="3097436"/>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KAPSULA BOWMAN</a:t>
            </a:r>
            <a:endParaRPr lang="en-US" sz="1600" b="1" dirty="0">
              <a:solidFill>
                <a:schemeClr val="tx1"/>
              </a:solidFill>
            </a:endParaRPr>
          </a:p>
        </p:txBody>
      </p:sp>
      <p:sp>
        <p:nvSpPr>
          <p:cNvPr id="22" name="Rectangle 21"/>
          <p:cNvSpPr/>
          <p:nvPr/>
        </p:nvSpPr>
        <p:spPr>
          <a:xfrm>
            <a:off x="-165101" y="3810954"/>
            <a:ext cx="152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TUBULUS KONTORTUS PROKSIMAL</a:t>
            </a:r>
            <a:endParaRPr lang="en-US" sz="1600" b="1" dirty="0">
              <a:solidFill>
                <a:schemeClr val="tx1"/>
              </a:solidFill>
            </a:endParaRPr>
          </a:p>
        </p:txBody>
      </p:sp>
      <p:sp>
        <p:nvSpPr>
          <p:cNvPr id="23" name="Rectangle 22"/>
          <p:cNvSpPr/>
          <p:nvPr/>
        </p:nvSpPr>
        <p:spPr>
          <a:xfrm>
            <a:off x="6629400" y="2209800"/>
            <a:ext cx="152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TUBULUS KONTORTUS DISTAL</a:t>
            </a:r>
            <a:endParaRPr lang="en-US" sz="1600" b="1">
              <a:solidFill>
                <a:schemeClr val="tx1"/>
              </a:solidFill>
            </a:endParaRPr>
          </a:p>
        </p:txBody>
      </p:sp>
      <p:sp>
        <p:nvSpPr>
          <p:cNvPr id="24" name="Rectangle 23"/>
          <p:cNvSpPr/>
          <p:nvPr/>
        </p:nvSpPr>
        <p:spPr>
          <a:xfrm>
            <a:off x="6629400" y="4038600"/>
            <a:ext cx="152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TUBULUS KOLEKTIVUS</a:t>
            </a:r>
            <a:endParaRPr lang="en-US" sz="1600" b="1">
              <a:solidFill>
                <a:schemeClr val="tx1"/>
              </a:solidFill>
            </a:endParaRPr>
          </a:p>
        </p:txBody>
      </p:sp>
      <p:sp>
        <p:nvSpPr>
          <p:cNvPr id="25" name="Rectangle 24"/>
          <p:cNvSpPr/>
          <p:nvPr/>
        </p:nvSpPr>
        <p:spPr>
          <a:xfrm>
            <a:off x="-165101" y="5448300"/>
            <a:ext cx="1524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LENGKUNG </a:t>
            </a:r>
          </a:p>
          <a:p>
            <a:pPr algn="ctr"/>
            <a:r>
              <a:rPr lang="en-US" sz="1600" b="1" dirty="0" smtClean="0">
                <a:solidFill>
                  <a:schemeClr val="tx1"/>
                </a:solidFill>
              </a:rPr>
              <a:t>HENLE</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descr="title-bar"/>
          <p:cNvSpPr>
            <a:spLocks noGrp="1" noChangeArrowheads="1"/>
          </p:cNvSpPr>
          <p:nvPr>
            <p:ph type="title"/>
          </p:nvPr>
        </p:nvSpPr>
        <p:spPr/>
        <p:txBody>
          <a:bodyPr>
            <a:normAutofit/>
          </a:bodyPr>
          <a:lstStyle/>
          <a:p>
            <a:pPr eaLnBrk="1" fontAlgn="auto" hangingPunct="1">
              <a:spcAft>
                <a:spcPts val="0"/>
              </a:spcAft>
              <a:defRPr/>
            </a:pPr>
            <a:r>
              <a:rPr lang="en-US">
                <a:effectLst>
                  <a:outerShdw blurRad="38100" dist="38100" dir="2700000" algn="tl">
                    <a:srgbClr val="C0C0C0"/>
                  </a:outerShdw>
                </a:effectLst>
              </a:rPr>
              <a:t>Nefron</a:t>
            </a:r>
          </a:p>
        </p:txBody>
      </p:sp>
      <p:sp>
        <p:nvSpPr>
          <p:cNvPr id="36867" name="Rectangle 3"/>
          <p:cNvSpPr>
            <a:spLocks noGrp="1" noChangeArrowheads="1"/>
          </p:cNvSpPr>
          <p:nvPr>
            <p:ph idx="1"/>
          </p:nvPr>
        </p:nvSpPr>
        <p:spPr/>
        <p:txBody>
          <a:bodyPr>
            <a:normAutofit fontScale="92500" lnSpcReduction="20000"/>
          </a:bodyPr>
          <a:lstStyle/>
          <a:p>
            <a:pPr eaLnBrk="1" hangingPunct="1"/>
            <a:r>
              <a:rPr lang="en-US" sz="3200" smtClean="0"/>
              <a:t>Unit struktural dan fungsional penyusun ginjal</a:t>
            </a:r>
          </a:p>
          <a:p>
            <a:pPr eaLnBrk="1" hangingPunct="1"/>
            <a:r>
              <a:rPr lang="en-US" sz="3200" smtClean="0"/>
              <a:t>Ginjal manusia disusun oleh 1 juta nefron</a:t>
            </a:r>
          </a:p>
          <a:p>
            <a:pPr eaLnBrk="1" hangingPunct="1"/>
            <a:r>
              <a:rPr lang="en-US" sz="3200" smtClean="0"/>
              <a:t>Tempat terjadinya pembentukkan urin</a:t>
            </a:r>
          </a:p>
          <a:p>
            <a:pPr eaLnBrk="1" hangingPunct="1"/>
            <a:r>
              <a:rPr lang="en-US" sz="3200" smtClean="0"/>
              <a:t>Terdiri dari 2 komponen utama :</a:t>
            </a:r>
          </a:p>
          <a:p>
            <a:pPr lvl="1" eaLnBrk="1" hangingPunct="1"/>
            <a:r>
              <a:rPr lang="en-US" sz="3200" smtClean="0"/>
              <a:t>Glomerolus</a:t>
            </a:r>
          </a:p>
          <a:p>
            <a:pPr lvl="1" eaLnBrk="1" hangingPunct="1"/>
            <a:r>
              <a:rPr lang="en-US" sz="3200" smtClean="0"/>
              <a:t>Tubulus ginjal</a:t>
            </a:r>
          </a:p>
          <a:p>
            <a:pPr eaLnBrk="1" hangingPunct="1"/>
            <a:endParaRPr lang="en-US" smtClean="0"/>
          </a:p>
        </p:txBody>
      </p:sp>
    </p:spTree>
    <p:extLst>
      <p:ext uri="{BB962C8B-B14F-4D97-AF65-F5344CB8AC3E}">
        <p14:creationId xmlns:p14="http://schemas.microsoft.com/office/powerpoint/2010/main" xmlns="" val="3819784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77" descr="title-bar"/>
          <p:cNvSpPr txBox="1">
            <a:spLocks noGrp="1"/>
          </p:cNvSpPr>
          <p:nvPr>
            <p:ph type="title"/>
          </p:nvPr>
        </p:nvSpPr>
        <p:spPr>
          <a:xfrm>
            <a:off x="395288" y="260350"/>
            <a:ext cx="9144000" cy="685800"/>
          </a:xfrm>
        </p:spPr>
        <p:txBody>
          <a:bodyPr lIns="0" tIns="45700" rIns="0" bIns="0"/>
          <a:lstStyle/>
          <a:p>
            <a:pPr eaLnBrk="1" hangingPunct="1">
              <a:spcBef>
                <a:spcPct val="0"/>
              </a:spcBef>
              <a:spcAft>
                <a:spcPct val="0"/>
              </a:spcAft>
              <a:buClr>
                <a:srgbClr val="04617B"/>
              </a:buClr>
              <a:buSzPct val="25000"/>
              <a:buFont typeface="Calibri" pitchFamily="34" charset="0"/>
              <a:buNone/>
            </a:pPr>
            <a:r>
              <a:rPr lang="en-US" sz="4500" dirty="0" err="1" smtClean="0">
                <a:solidFill>
                  <a:schemeClr val="tx1"/>
                </a:solidFill>
                <a:latin typeface="Calibri" pitchFamily="34" charset="0"/>
                <a:cs typeface="Calibri" pitchFamily="34" charset="0"/>
                <a:sym typeface="Calibri" pitchFamily="34" charset="0"/>
              </a:rPr>
              <a:t>Badan</a:t>
            </a:r>
            <a:r>
              <a:rPr lang="en-US" sz="4500" dirty="0" smtClean="0">
                <a:solidFill>
                  <a:schemeClr val="tx1"/>
                </a:solidFill>
                <a:latin typeface="Calibri" pitchFamily="34" charset="0"/>
                <a:cs typeface="Calibri" pitchFamily="34" charset="0"/>
                <a:sym typeface="Calibri" pitchFamily="34" charset="0"/>
              </a:rPr>
              <a:t> </a:t>
            </a:r>
            <a:r>
              <a:rPr lang="en-US" sz="4500" dirty="0" err="1" smtClean="0">
                <a:solidFill>
                  <a:schemeClr val="tx1"/>
                </a:solidFill>
                <a:latin typeface="Calibri" pitchFamily="34" charset="0"/>
                <a:cs typeface="Calibri" pitchFamily="34" charset="0"/>
                <a:sym typeface="Calibri" pitchFamily="34" charset="0"/>
              </a:rPr>
              <a:t>Malphigi</a:t>
            </a:r>
            <a:endParaRPr lang="en-US" sz="4500" dirty="0" smtClean="0">
              <a:solidFill>
                <a:schemeClr val="tx1"/>
              </a:solidFill>
              <a:latin typeface="Calibri" pitchFamily="34" charset="0"/>
              <a:cs typeface="Calibri" pitchFamily="34" charset="0"/>
              <a:sym typeface="Calibri" pitchFamily="34" charset="0"/>
            </a:endParaRPr>
          </a:p>
        </p:txBody>
      </p:sp>
      <p:sp>
        <p:nvSpPr>
          <p:cNvPr id="378" name="Shape 378"/>
          <p:cNvSpPr txBox="1">
            <a:spLocks noGrp="1"/>
          </p:cNvSpPr>
          <p:nvPr>
            <p:ph type="body" idx="1"/>
          </p:nvPr>
        </p:nvSpPr>
        <p:spPr>
          <a:xfrm>
            <a:off x="228600" y="1066800"/>
            <a:ext cx="4787900" cy="5287962"/>
          </a:xfrm>
        </p:spPr>
        <p:txBody>
          <a:bodyPr tIns="45700" bIns="45700">
            <a:noAutofit/>
          </a:bodyPr>
          <a:lstStyle/>
          <a:p>
            <a:pPr indent="-273050" eaLnBrk="1" hangingPunct="1">
              <a:lnSpc>
                <a:spcPct val="90000"/>
              </a:lnSpc>
              <a:spcBef>
                <a:spcPct val="0"/>
              </a:spcBef>
              <a:spcAft>
                <a:spcPct val="0"/>
              </a:spcAft>
            </a:pPr>
            <a:r>
              <a:rPr lang="en-US" sz="2800" dirty="0" err="1" smtClean="0">
                <a:latin typeface="Constantia" pitchFamily="18" charset="0"/>
                <a:cs typeface="Arial" pitchFamily="34" charset="0"/>
                <a:sym typeface="Constantia" pitchFamily="18" charset="0"/>
              </a:rPr>
              <a:t>Glomerolus</a:t>
            </a:r>
            <a:endParaRPr lang="en-US" sz="28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Merupakan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kapiler</a:t>
            </a:r>
            <a:r>
              <a:rPr lang="en-US" sz="2800" dirty="0" smtClean="0">
                <a:latin typeface="Constantia" pitchFamily="18" charset="0"/>
                <a:cs typeface="Arial" pitchFamily="34" charset="0"/>
                <a:sym typeface="Constantia" pitchFamily="18" charset="0"/>
              </a:rPr>
              <a:t> yang </a:t>
            </a:r>
            <a:r>
              <a:rPr lang="en-US" sz="2800" dirty="0" err="1" smtClean="0">
                <a:latin typeface="Constantia" pitchFamily="18" charset="0"/>
                <a:cs typeface="Arial" pitchFamily="34" charset="0"/>
                <a:sym typeface="Constantia" pitchFamily="18" charset="0"/>
              </a:rPr>
              <a:t>berbentuk</a:t>
            </a:r>
            <a:r>
              <a:rPr lang="en-US" sz="2800" dirty="0" smtClean="0">
                <a:latin typeface="Constantia" pitchFamily="18" charset="0"/>
                <a:cs typeface="Arial" pitchFamily="34" charset="0"/>
                <a:sym typeface="Constantia" pitchFamily="18" charset="0"/>
              </a:rPr>
              <a:t> bola </a:t>
            </a:r>
            <a:r>
              <a:rPr lang="en-US" sz="2800" dirty="0" err="1" smtClean="0">
                <a:latin typeface="Constantia" pitchFamily="18" charset="0"/>
                <a:cs typeface="Arial" pitchFamily="34" charset="0"/>
                <a:sym typeface="Constantia" pitchFamily="18" charset="0"/>
              </a:rPr>
              <a:t>berjaring</a:t>
            </a:r>
            <a:endParaRPr lang="en-US" sz="28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175"/>
              </a:spcBef>
              <a:spcAft>
                <a:spcPct val="0"/>
              </a:spcAft>
              <a:buFont typeface="Noto Sans Symbols"/>
              <a:buNone/>
            </a:pPr>
            <a:endParaRPr lang="en-US" sz="9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Berhubungan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dengan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arteriola</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pemeliharaan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tekanan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darah</a:t>
            </a:r>
            <a:r>
              <a:rPr lang="en-US" sz="2800" dirty="0" smtClean="0">
                <a:latin typeface="Constantia" pitchFamily="18" charset="0"/>
                <a:cs typeface="Arial" pitchFamily="34" charset="0"/>
                <a:sym typeface="Constantia" pitchFamily="18" charset="0"/>
              </a:rPr>
              <a:t>)</a:t>
            </a:r>
          </a:p>
          <a:p>
            <a:pPr marL="638175" lvl="1" indent="-244475" eaLnBrk="1" hangingPunct="1">
              <a:lnSpc>
                <a:spcPct val="90000"/>
              </a:lnSpc>
              <a:spcBef>
                <a:spcPts val="175"/>
              </a:spcBef>
              <a:spcAft>
                <a:spcPct val="0"/>
              </a:spcAft>
              <a:buFont typeface="Noto Sans Symbols"/>
              <a:buNone/>
            </a:pPr>
            <a:endParaRPr lang="en-US" sz="9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Arteriola</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afferen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lebar</a:t>
            </a:r>
            <a:endParaRPr lang="en-US" sz="28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175"/>
              </a:spcBef>
              <a:spcAft>
                <a:spcPct val="0"/>
              </a:spcAft>
              <a:buFont typeface="Noto Sans Symbols"/>
              <a:buNone/>
            </a:pPr>
            <a:endParaRPr lang="en-US" sz="9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Arteriola</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efferen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sempit</a:t>
            </a:r>
            <a:endParaRPr lang="en-US" sz="28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175"/>
              </a:spcBef>
              <a:spcAft>
                <a:spcPct val="0"/>
              </a:spcAft>
              <a:buFont typeface="Noto Sans Symbols"/>
              <a:buNone/>
            </a:pPr>
            <a:endParaRPr lang="en-US" sz="9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Fungsi</a:t>
            </a:r>
            <a:r>
              <a:rPr lang="en-US" sz="2800" dirty="0" smtClean="0">
                <a:latin typeface="Constantia" pitchFamily="18" charset="0"/>
                <a:cs typeface="Arial" pitchFamily="34" charset="0"/>
                <a:sym typeface="Constantia" pitchFamily="18" charset="0"/>
              </a:rPr>
              <a:t> : </a:t>
            </a:r>
            <a:r>
              <a:rPr lang="en-US" sz="2800" dirty="0" err="1" smtClean="0">
                <a:latin typeface="Constantia" pitchFamily="18" charset="0"/>
                <a:cs typeface="Arial" pitchFamily="34" charset="0"/>
                <a:sym typeface="Constantia" pitchFamily="18" charset="0"/>
              </a:rPr>
              <a:t>Penyaringan</a:t>
            </a:r>
            <a:r>
              <a:rPr lang="en-US" sz="2800" dirty="0" smtClean="0">
                <a:latin typeface="Constantia" pitchFamily="18" charset="0"/>
                <a:cs typeface="Arial" pitchFamily="34" charset="0"/>
                <a:sym typeface="Constantia" pitchFamily="18" charset="0"/>
              </a:rPr>
              <a:t> / </a:t>
            </a:r>
            <a:r>
              <a:rPr lang="en-US" sz="2800" dirty="0" err="1" smtClean="0">
                <a:latin typeface="Constantia" pitchFamily="18" charset="0"/>
                <a:cs typeface="Arial" pitchFamily="34" charset="0"/>
                <a:sym typeface="Constantia" pitchFamily="18" charset="0"/>
              </a:rPr>
              <a:t>filtrasi</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cairan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darah</a:t>
            </a:r>
            <a:endParaRPr lang="en-US" sz="2800" dirty="0" smtClean="0">
              <a:latin typeface="Constantia" pitchFamily="18" charset="0"/>
              <a:cs typeface="Arial" pitchFamily="34" charset="0"/>
              <a:sym typeface="Constantia" pitchFamily="18" charset="0"/>
            </a:endParaRPr>
          </a:p>
          <a:p>
            <a:pPr marL="638175" lvl="1" indent="-244475" eaLnBrk="1" hangingPunct="1">
              <a:lnSpc>
                <a:spcPct val="90000"/>
              </a:lnSpc>
              <a:spcBef>
                <a:spcPts val="563"/>
              </a:spcBef>
              <a:spcAft>
                <a:spcPct val="0"/>
              </a:spcAft>
              <a:buFont typeface="Noto Sans Symbols"/>
              <a:buNone/>
            </a:pPr>
            <a:endParaRPr lang="en-US" sz="2800" dirty="0" smtClean="0">
              <a:latin typeface="Constantia" pitchFamily="18" charset="0"/>
              <a:cs typeface="Arial" pitchFamily="34" charset="0"/>
              <a:sym typeface="Constantia" pitchFamily="18" charset="0"/>
            </a:endParaRPr>
          </a:p>
          <a:p>
            <a:pPr indent="-273050" eaLnBrk="1" hangingPunct="1">
              <a:spcBef>
                <a:spcPts val="563"/>
              </a:spcBef>
              <a:spcAft>
                <a:spcPct val="0"/>
              </a:spcAft>
              <a:buFont typeface="Noto Sans Symbols"/>
              <a:buNone/>
            </a:pPr>
            <a:endParaRPr lang="en-US" sz="2800" dirty="0" smtClean="0">
              <a:latin typeface="Constantia" pitchFamily="18" charset="0"/>
              <a:cs typeface="Arial" pitchFamily="34" charset="0"/>
              <a:sym typeface="Constantia" pitchFamily="18" charset="0"/>
            </a:endParaRPr>
          </a:p>
        </p:txBody>
      </p:sp>
      <p:pic>
        <p:nvPicPr>
          <p:cNvPr id="379" name="Shape 379"/>
          <p:cNvPicPr preferRelativeResize="0">
            <a:picLocks noGrp="1"/>
          </p:cNvPicPr>
          <p:nvPr>
            <p:ph type="body" idx="1"/>
          </p:nvPr>
        </p:nvPicPr>
        <p:blipFill>
          <a:blip r:embed="rId3"/>
          <a:srcRect b="5949"/>
          <a:stretch>
            <a:fillRect/>
          </a:stretch>
        </p:blipFill>
        <p:spPr>
          <a:xfrm>
            <a:off x="5076825" y="1524000"/>
            <a:ext cx="3417888" cy="35163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84" descr="title-bar"/>
          <p:cNvSpPr txBox="1">
            <a:spLocks noGrp="1"/>
          </p:cNvSpPr>
          <p:nvPr>
            <p:ph type="title"/>
          </p:nvPr>
        </p:nvSpPr>
        <p:spPr>
          <a:xfrm>
            <a:off x="611188" y="333375"/>
            <a:ext cx="8532812" cy="685800"/>
          </a:xfrm>
        </p:spPr>
        <p:txBody>
          <a:bodyPr lIns="0" tIns="45700" rIns="0" bIns="0"/>
          <a:lstStyle/>
          <a:p>
            <a:pPr eaLnBrk="1" hangingPunct="1">
              <a:spcBef>
                <a:spcPct val="0"/>
              </a:spcBef>
              <a:spcAft>
                <a:spcPct val="0"/>
              </a:spcAft>
              <a:buClr>
                <a:srgbClr val="04617B"/>
              </a:buClr>
              <a:buSzPct val="25000"/>
              <a:buFont typeface="Calibri" pitchFamily="34" charset="0"/>
              <a:buNone/>
            </a:pPr>
            <a:r>
              <a:rPr lang="en-US" sz="4500" dirty="0" err="1" smtClean="0">
                <a:solidFill>
                  <a:schemeClr val="tx1"/>
                </a:solidFill>
                <a:latin typeface="Calibri" pitchFamily="34" charset="0"/>
                <a:cs typeface="Calibri" pitchFamily="34" charset="0"/>
                <a:sym typeface="Calibri" pitchFamily="34" charset="0"/>
              </a:rPr>
              <a:t>Tubulus</a:t>
            </a:r>
            <a:r>
              <a:rPr lang="en-US" sz="4500" dirty="0" smtClean="0">
                <a:solidFill>
                  <a:schemeClr val="tx1"/>
                </a:solidFill>
                <a:latin typeface="Calibri" pitchFamily="34" charset="0"/>
                <a:cs typeface="Calibri" pitchFamily="34" charset="0"/>
                <a:sym typeface="Calibri" pitchFamily="34" charset="0"/>
              </a:rPr>
              <a:t> </a:t>
            </a:r>
            <a:r>
              <a:rPr lang="en-US" sz="4500" dirty="0" err="1" smtClean="0">
                <a:solidFill>
                  <a:schemeClr val="tx1"/>
                </a:solidFill>
                <a:latin typeface="Calibri" pitchFamily="34" charset="0"/>
                <a:cs typeface="Calibri" pitchFamily="34" charset="0"/>
                <a:sym typeface="Calibri" pitchFamily="34" charset="0"/>
              </a:rPr>
              <a:t>Ginjal</a:t>
            </a:r>
            <a:endParaRPr lang="en-US" sz="4500" dirty="0" smtClean="0">
              <a:solidFill>
                <a:schemeClr val="tx1"/>
              </a:solidFill>
              <a:latin typeface="Calibri" pitchFamily="34" charset="0"/>
              <a:cs typeface="Calibri" pitchFamily="34" charset="0"/>
              <a:sym typeface="Calibri" pitchFamily="34" charset="0"/>
            </a:endParaRPr>
          </a:p>
        </p:txBody>
      </p:sp>
      <p:sp>
        <p:nvSpPr>
          <p:cNvPr id="38915" name="Shape 385"/>
          <p:cNvSpPr txBox="1">
            <a:spLocks noGrp="1"/>
          </p:cNvSpPr>
          <p:nvPr>
            <p:ph type="body" idx="1"/>
          </p:nvPr>
        </p:nvSpPr>
        <p:spPr>
          <a:xfrm>
            <a:off x="468313" y="1268413"/>
            <a:ext cx="3922712" cy="3825875"/>
          </a:xfrm>
        </p:spPr>
        <p:txBody>
          <a:bodyPr tIns="45700" bIns="45700"/>
          <a:lstStyle/>
          <a:p>
            <a:pPr indent="-273050" eaLnBrk="1" hangingPunct="1">
              <a:lnSpc>
                <a:spcPct val="90000"/>
              </a:lnSpc>
              <a:spcBef>
                <a:spcPct val="0"/>
              </a:spcBef>
              <a:spcAft>
                <a:spcPct val="0"/>
              </a:spcAft>
            </a:pPr>
            <a:r>
              <a:rPr lang="en-US" sz="2800" dirty="0" err="1" smtClean="0">
                <a:latin typeface="Constantia" pitchFamily="18" charset="0"/>
                <a:cs typeface="Arial" pitchFamily="34" charset="0"/>
                <a:sym typeface="Constantia" pitchFamily="18" charset="0"/>
              </a:rPr>
              <a:t>Terdiri</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dari</a:t>
            </a:r>
            <a:r>
              <a:rPr lang="en-US" sz="2800" dirty="0" smtClean="0">
                <a:latin typeface="Constantia" pitchFamily="18" charset="0"/>
                <a:cs typeface="Arial" pitchFamily="34" charset="0"/>
                <a:sym typeface="Constantia" pitchFamily="18" charset="0"/>
              </a:rPr>
              <a:t> : </a:t>
            </a:r>
          </a:p>
          <a:p>
            <a:pPr indent="-273050"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Bagian</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tubulus</a:t>
            </a:r>
            <a:r>
              <a:rPr lang="en-US" sz="2800" dirty="0" smtClean="0">
                <a:latin typeface="Constantia" pitchFamily="18" charset="0"/>
                <a:cs typeface="Arial" pitchFamily="34" charset="0"/>
                <a:sym typeface="Constantia" pitchFamily="18" charset="0"/>
              </a:rPr>
              <a:t> yang </a:t>
            </a:r>
            <a:r>
              <a:rPr lang="en-US" sz="2800" dirty="0" err="1" smtClean="0">
                <a:latin typeface="Constantia" pitchFamily="18" charset="0"/>
                <a:cs typeface="Arial" pitchFamily="34" charset="0"/>
                <a:sym typeface="Constantia" pitchFamily="18" charset="0"/>
              </a:rPr>
              <a:t>mengelilingi</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glomerolus</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disebut</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kapsul</a:t>
            </a:r>
            <a:r>
              <a:rPr lang="en-US" sz="2800" dirty="0" smtClean="0">
                <a:latin typeface="Constantia" pitchFamily="18" charset="0"/>
                <a:cs typeface="Arial" pitchFamily="34" charset="0"/>
                <a:sym typeface="Constantia" pitchFamily="18" charset="0"/>
              </a:rPr>
              <a:t> Bowman</a:t>
            </a:r>
          </a:p>
          <a:p>
            <a:pPr indent="-273050"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Tubulus</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proksimal</a:t>
            </a:r>
            <a:endParaRPr lang="en-US" sz="2800" dirty="0" smtClean="0">
              <a:latin typeface="Constantia" pitchFamily="18" charset="0"/>
              <a:cs typeface="Arial" pitchFamily="34" charset="0"/>
              <a:sym typeface="Constantia" pitchFamily="18" charset="0"/>
            </a:endParaRPr>
          </a:p>
          <a:p>
            <a:pPr indent="-273050"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Lengkung</a:t>
            </a:r>
            <a:r>
              <a:rPr lang="en-US" sz="2800" dirty="0" smtClean="0">
                <a:latin typeface="Constantia" pitchFamily="18" charset="0"/>
                <a:cs typeface="Arial" pitchFamily="34" charset="0"/>
                <a:sym typeface="Constantia" pitchFamily="18" charset="0"/>
              </a:rPr>
              <a:t>  </a:t>
            </a:r>
            <a:r>
              <a:rPr lang="en-US" sz="2800" dirty="0" err="1" smtClean="0">
                <a:latin typeface="Constantia" pitchFamily="18" charset="0"/>
                <a:cs typeface="Arial" pitchFamily="34" charset="0"/>
                <a:sym typeface="Constantia" pitchFamily="18" charset="0"/>
              </a:rPr>
              <a:t>Henle</a:t>
            </a:r>
            <a:endParaRPr lang="en-US" sz="2800" dirty="0" smtClean="0">
              <a:latin typeface="Constantia" pitchFamily="18" charset="0"/>
              <a:cs typeface="Arial" pitchFamily="34" charset="0"/>
              <a:sym typeface="Constantia" pitchFamily="18" charset="0"/>
            </a:endParaRPr>
          </a:p>
          <a:p>
            <a:pPr indent="-273050" eaLnBrk="1" hangingPunct="1">
              <a:lnSpc>
                <a:spcPct val="90000"/>
              </a:lnSpc>
              <a:spcBef>
                <a:spcPts val="563"/>
              </a:spcBef>
              <a:spcAft>
                <a:spcPct val="0"/>
              </a:spcAft>
            </a:pPr>
            <a:r>
              <a:rPr lang="en-US" sz="2800" dirty="0" err="1" smtClean="0">
                <a:latin typeface="Constantia" pitchFamily="18" charset="0"/>
                <a:cs typeface="Arial" pitchFamily="34" charset="0"/>
                <a:sym typeface="Constantia" pitchFamily="18" charset="0"/>
              </a:rPr>
              <a:t>Tubulus</a:t>
            </a:r>
            <a:r>
              <a:rPr lang="en-US" sz="2800" dirty="0" smtClean="0">
                <a:latin typeface="Constantia" pitchFamily="18" charset="0"/>
                <a:cs typeface="Arial" pitchFamily="34" charset="0"/>
                <a:sym typeface="Constantia" pitchFamily="18" charset="0"/>
              </a:rPr>
              <a:t> Distal</a:t>
            </a:r>
          </a:p>
          <a:p>
            <a:pPr indent="-273050" eaLnBrk="1" hangingPunct="1">
              <a:spcBef>
                <a:spcPts val="563"/>
              </a:spcBef>
              <a:spcAft>
                <a:spcPct val="0"/>
              </a:spcAft>
              <a:buFont typeface="Noto Sans Symbols"/>
              <a:buNone/>
            </a:pPr>
            <a:endParaRPr lang="en-US" sz="2800" dirty="0" smtClean="0">
              <a:latin typeface="Constantia" pitchFamily="18" charset="0"/>
              <a:cs typeface="Arial" pitchFamily="34" charset="0"/>
              <a:sym typeface="Constantia" pitchFamily="18" charset="0"/>
            </a:endParaRPr>
          </a:p>
        </p:txBody>
      </p:sp>
      <p:pic>
        <p:nvPicPr>
          <p:cNvPr id="386" name="Shape 386"/>
          <p:cNvPicPr preferRelativeResize="0">
            <a:picLocks noGrp="1"/>
          </p:cNvPicPr>
          <p:nvPr>
            <p:ph type="body" idx="1"/>
          </p:nvPr>
        </p:nvPicPr>
        <p:blipFill>
          <a:blip r:embed="rId3"/>
          <a:srcRect/>
          <a:stretch>
            <a:fillRect/>
          </a:stretch>
        </p:blipFill>
        <p:spPr>
          <a:xfrm>
            <a:off x="4530725" y="1336675"/>
            <a:ext cx="3922713" cy="44878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447800"/>
            <a:ext cx="2667000" cy="12192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smtClean="0"/>
              <a:t>EKSKRESI</a:t>
            </a:r>
            <a:endParaRPr lang="en-US" sz="4800" b="1" dirty="0"/>
          </a:p>
        </p:txBody>
      </p:sp>
      <p:sp>
        <p:nvSpPr>
          <p:cNvPr id="6" name="Rounded Rectangle 5"/>
          <p:cNvSpPr/>
          <p:nvPr/>
        </p:nvSpPr>
        <p:spPr>
          <a:xfrm>
            <a:off x="3276600" y="1447800"/>
            <a:ext cx="2667000" cy="12192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5400" b="1" dirty="0" smtClean="0"/>
          </a:p>
          <a:p>
            <a:pPr algn="ctr"/>
            <a:r>
              <a:rPr lang="en-US" sz="4800" b="1" dirty="0" smtClean="0"/>
              <a:t>SEKRESI</a:t>
            </a:r>
            <a:endParaRPr lang="en-US" sz="5400" b="1" dirty="0" smtClean="0"/>
          </a:p>
          <a:p>
            <a:pPr algn="ctr"/>
            <a:endParaRPr lang="en-US" sz="5400" dirty="0"/>
          </a:p>
        </p:txBody>
      </p:sp>
      <p:sp>
        <p:nvSpPr>
          <p:cNvPr id="7" name="Rounded Rectangle 6"/>
          <p:cNvSpPr/>
          <p:nvPr/>
        </p:nvSpPr>
        <p:spPr>
          <a:xfrm>
            <a:off x="6248400" y="1447800"/>
            <a:ext cx="2667000" cy="12192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DEFEKASI</a:t>
            </a:r>
            <a:endParaRPr lang="en-US" sz="4400" b="1" dirty="0"/>
          </a:p>
        </p:txBody>
      </p:sp>
      <p:sp>
        <p:nvSpPr>
          <p:cNvPr id="14" name="Down Arrow 13"/>
          <p:cNvSpPr/>
          <p:nvPr/>
        </p:nvSpPr>
        <p:spPr>
          <a:xfrm>
            <a:off x="1295400" y="2895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343400" y="2895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315200" y="2895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4800" y="3733800"/>
            <a:ext cx="25908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t>Pengeluaran</a:t>
            </a:r>
            <a:r>
              <a:rPr lang="en-US" sz="2000" dirty="0" smtClean="0"/>
              <a:t> </a:t>
            </a:r>
            <a:r>
              <a:rPr lang="en-US" sz="2000" dirty="0" err="1" smtClean="0"/>
              <a:t>zat</a:t>
            </a:r>
            <a:r>
              <a:rPr lang="en-US" sz="2000" dirty="0" smtClean="0"/>
              <a:t> </a:t>
            </a:r>
            <a:r>
              <a:rPr lang="en-US" sz="2000" dirty="0" err="1" smtClean="0"/>
              <a:t>sisa</a:t>
            </a:r>
            <a:r>
              <a:rPr lang="en-US" sz="2000" dirty="0" smtClean="0"/>
              <a:t> </a:t>
            </a:r>
            <a:r>
              <a:rPr lang="en-US" sz="2000" dirty="0" err="1" smtClean="0"/>
              <a:t>metabolisme</a:t>
            </a:r>
            <a:r>
              <a:rPr lang="en-US" sz="2000" dirty="0" smtClean="0"/>
              <a:t> yang </a:t>
            </a:r>
            <a:r>
              <a:rPr lang="en-US" sz="2000" dirty="0" err="1" smtClean="0"/>
              <a:t>tidak</a:t>
            </a:r>
            <a:r>
              <a:rPr lang="en-US" sz="2000" dirty="0" smtClean="0"/>
              <a:t> </a:t>
            </a:r>
            <a:r>
              <a:rPr lang="en-US" sz="2000" dirty="0" err="1" smtClean="0"/>
              <a:t>diperlukan</a:t>
            </a:r>
            <a:r>
              <a:rPr lang="en-US" sz="2000" dirty="0" smtClean="0"/>
              <a:t> </a:t>
            </a:r>
            <a:r>
              <a:rPr lang="en-US" sz="2000" dirty="0" err="1" smtClean="0"/>
              <a:t>oleh</a:t>
            </a:r>
            <a:r>
              <a:rPr lang="en-US" sz="2000" dirty="0" smtClean="0"/>
              <a:t> </a:t>
            </a:r>
            <a:r>
              <a:rPr lang="en-US" sz="2000" dirty="0" err="1" smtClean="0"/>
              <a:t>tubuh</a:t>
            </a:r>
            <a:r>
              <a:rPr lang="en-US" sz="2000" dirty="0" smtClean="0"/>
              <a:t>.</a:t>
            </a:r>
            <a:endParaRPr lang="en-US" sz="2000" dirty="0"/>
          </a:p>
        </p:txBody>
      </p:sp>
      <p:sp>
        <p:nvSpPr>
          <p:cNvPr id="18" name="Rounded Rectangle 17"/>
          <p:cNvSpPr/>
          <p:nvPr/>
        </p:nvSpPr>
        <p:spPr>
          <a:xfrm>
            <a:off x="3352800" y="3733800"/>
            <a:ext cx="25908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smtClean="0"/>
              <a:t>Pengeluaran zat sisa metabolisme yang masih diperlukan oleh tubuh.</a:t>
            </a:r>
            <a:endParaRPr lang="en-US" sz="2000"/>
          </a:p>
        </p:txBody>
      </p:sp>
      <p:sp>
        <p:nvSpPr>
          <p:cNvPr id="19" name="Rounded Rectangle 18"/>
          <p:cNvSpPr/>
          <p:nvPr/>
        </p:nvSpPr>
        <p:spPr>
          <a:xfrm>
            <a:off x="6248400" y="3733800"/>
            <a:ext cx="25908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smtClean="0"/>
              <a:t>Pengeluaran sisa-sisa pencernaan yang tidak diserap oleh tubuh.</a:t>
            </a:r>
            <a:endParaRPr lang="en-US" sz="2000"/>
          </a:p>
        </p:txBody>
      </p:sp>
      <p:sp>
        <p:nvSpPr>
          <p:cNvPr id="20" name="Rounded Rectangle 19"/>
          <p:cNvSpPr/>
          <p:nvPr/>
        </p:nvSpPr>
        <p:spPr>
          <a:xfrm>
            <a:off x="381000" y="6019800"/>
            <a:ext cx="2438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Pengeluaran</a:t>
            </a:r>
            <a:r>
              <a:rPr lang="en-US" dirty="0" smtClean="0"/>
              <a:t> urine, </a:t>
            </a:r>
            <a:r>
              <a:rPr lang="en-US" dirty="0" err="1" smtClean="0"/>
              <a:t>keringat</a:t>
            </a:r>
            <a:r>
              <a:rPr lang="en-US" dirty="0" smtClean="0"/>
              <a:t>, CO</a:t>
            </a:r>
            <a:r>
              <a:rPr lang="en-US" baseline="-25000" dirty="0" smtClean="0"/>
              <a:t>2</a:t>
            </a:r>
            <a:endParaRPr lang="en-US" dirty="0"/>
          </a:p>
        </p:txBody>
      </p:sp>
      <p:sp>
        <p:nvSpPr>
          <p:cNvPr id="21" name="Rounded Rectangle 20"/>
          <p:cNvSpPr/>
          <p:nvPr/>
        </p:nvSpPr>
        <p:spPr>
          <a:xfrm>
            <a:off x="3429000" y="6019800"/>
            <a:ext cx="2438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t>Pengeluaran hormon  / Air liur</a:t>
            </a:r>
          </a:p>
        </p:txBody>
      </p:sp>
      <p:sp>
        <p:nvSpPr>
          <p:cNvPr id="22" name="Rounded Rectangle 21"/>
          <p:cNvSpPr/>
          <p:nvPr/>
        </p:nvSpPr>
        <p:spPr>
          <a:xfrm>
            <a:off x="6324600" y="6019800"/>
            <a:ext cx="24384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t>Pengeluaran feses</a:t>
            </a:r>
            <a:endParaRPr lang="en-US" sz="2000"/>
          </a:p>
        </p:txBody>
      </p:sp>
      <p:sp>
        <p:nvSpPr>
          <p:cNvPr id="23" name="Down Arrow 22"/>
          <p:cNvSpPr/>
          <p:nvPr/>
        </p:nvSpPr>
        <p:spPr>
          <a:xfrm>
            <a:off x="1371600" y="5562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495800" y="5562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391400" y="5562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p:cNvSpPr txBox="1">
            <a:spLocks/>
          </p:cNvSpPr>
          <p:nvPr/>
        </p:nvSpPr>
        <p:spPr>
          <a:xfrm>
            <a:off x="2428860" y="347658"/>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smtClean="0">
                <a:ln>
                  <a:noFill/>
                </a:ln>
                <a:effectLst/>
                <a:uLnTx/>
                <a:uFillTx/>
                <a:latin typeface="Book Antiqua" pitchFamily="18" charset="0"/>
                <a:ea typeface="+mn-ea"/>
                <a:cs typeface="+mn-cs"/>
              </a:rPr>
              <a:t>Sistem Pengeluaran Pada </a:t>
            </a:r>
            <a:r>
              <a:rPr kumimoji="0" lang="en-US" sz="2800" b="1" i="0" u="none" strike="noStrike" kern="1200" cap="none" spc="0" normalizeH="0" baseline="0" noProof="0" dirty="0" err="1" smtClean="0">
                <a:ln>
                  <a:noFill/>
                </a:ln>
                <a:effectLst/>
                <a:uLnTx/>
                <a:uFillTx/>
                <a:latin typeface="Book Antiqua" pitchFamily="18" charset="0"/>
                <a:ea typeface="+mn-ea"/>
                <a:cs typeface="+mn-cs"/>
              </a:rPr>
              <a:t>Manusia</a:t>
            </a:r>
            <a:endParaRPr kumimoji="0" lang="id-ID" sz="2800" b="1" i="0" u="none" strike="noStrike" kern="1200" cap="none" spc="0" normalizeH="0" baseline="0" noProof="0" dirty="0">
              <a:ln>
                <a:noFill/>
              </a:ln>
              <a:effectLst/>
              <a:uLnTx/>
              <a:uFillTx/>
              <a:latin typeface="Book Antiqua" pitchFamily="18" charset="0"/>
              <a:ea typeface="+mn-ea"/>
              <a:cs typeface="+mn-cs"/>
            </a:endParaRPr>
          </a:p>
        </p:txBody>
      </p:sp>
      <p:sp>
        <p:nvSpPr>
          <p:cNvPr id="27" name="Rectangle 26"/>
          <p:cNvSpPr/>
          <p:nvPr/>
        </p:nvSpPr>
        <p:spPr>
          <a:xfrm>
            <a:off x="0" y="347658"/>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91" descr="title-bar"/>
          <p:cNvSpPr txBox="1">
            <a:spLocks noGrp="1"/>
          </p:cNvSpPr>
          <p:nvPr>
            <p:ph type="title"/>
          </p:nvPr>
        </p:nvSpPr>
        <p:spPr>
          <a:xfrm>
            <a:off x="0" y="0"/>
            <a:ext cx="9144000" cy="685800"/>
          </a:xfrm>
        </p:spPr>
        <p:txBody>
          <a:bodyPr lIns="0" tIns="45700" rIns="0" bIns="0"/>
          <a:lstStyle/>
          <a:p>
            <a:pPr eaLnBrk="1" hangingPunct="1">
              <a:spcBef>
                <a:spcPct val="0"/>
              </a:spcBef>
              <a:spcAft>
                <a:spcPct val="0"/>
              </a:spcAft>
              <a:buClr>
                <a:srgbClr val="04617B"/>
              </a:buClr>
              <a:buSzPct val="25000"/>
              <a:buFont typeface="Calibri" pitchFamily="34" charset="0"/>
              <a:buNone/>
            </a:pPr>
            <a:r>
              <a:rPr lang="en-US" sz="4500" dirty="0" err="1" smtClean="0">
                <a:solidFill>
                  <a:srgbClr val="FFFF00"/>
                </a:solidFill>
                <a:latin typeface="Calibri" pitchFamily="34" charset="0"/>
                <a:cs typeface="Calibri" pitchFamily="34" charset="0"/>
                <a:sym typeface="Calibri" pitchFamily="34" charset="0"/>
              </a:rPr>
              <a:t>Tipe-Tipe</a:t>
            </a:r>
            <a:r>
              <a:rPr lang="en-US" sz="4500" dirty="0" smtClean="0">
                <a:solidFill>
                  <a:srgbClr val="FFFF00"/>
                </a:solidFill>
                <a:latin typeface="Calibri" pitchFamily="34" charset="0"/>
                <a:cs typeface="Calibri" pitchFamily="34" charset="0"/>
                <a:sym typeface="Calibri" pitchFamily="34" charset="0"/>
              </a:rPr>
              <a:t> </a:t>
            </a:r>
            <a:r>
              <a:rPr lang="en-US" sz="4500" dirty="0" err="1" smtClean="0">
                <a:solidFill>
                  <a:srgbClr val="FFFF00"/>
                </a:solidFill>
                <a:latin typeface="Calibri" pitchFamily="34" charset="0"/>
                <a:cs typeface="Calibri" pitchFamily="34" charset="0"/>
                <a:sym typeface="Calibri" pitchFamily="34" charset="0"/>
              </a:rPr>
              <a:t>Nefron</a:t>
            </a:r>
            <a:endParaRPr lang="en-US" sz="4500" dirty="0" smtClean="0">
              <a:solidFill>
                <a:srgbClr val="FFFF00"/>
              </a:solidFill>
              <a:latin typeface="Calibri" pitchFamily="34" charset="0"/>
              <a:cs typeface="Calibri" pitchFamily="34" charset="0"/>
              <a:sym typeface="Calibri" pitchFamily="34" charset="0"/>
            </a:endParaRPr>
          </a:p>
        </p:txBody>
      </p:sp>
      <p:sp>
        <p:nvSpPr>
          <p:cNvPr id="39939" name="Shape 392"/>
          <p:cNvSpPr txBox="1">
            <a:spLocks noGrp="1"/>
          </p:cNvSpPr>
          <p:nvPr>
            <p:ph type="body" idx="1"/>
          </p:nvPr>
        </p:nvSpPr>
        <p:spPr>
          <a:xfrm>
            <a:off x="455613" y="684213"/>
            <a:ext cx="7997825" cy="2819400"/>
          </a:xfrm>
        </p:spPr>
        <p:txBody>
          <a:bodyPr tIns="45700" bIns="45700"/>
          <a:lstStyle/>
          <a:p>
            <a:pPr indent="-273050" eaLnBrk="1" hangingPunct="1">
              <a:spcBef>
                <a:spcPct val="0"/>
              </a:spcBef>
              <a:spcAft>
                <a:spcPct val="0"/>
              </a:spcAft>
            </a:pPr>
            <a:r>
              <a:rPr lang="en-US" sz="2800" dirty="0" smtClean="0">
                <a:solidFill>
                  <a:schemeClr val="tx1"/>
                </a:solidFill>
                <a:latin typeface="Constantia" pitchFamily="18" charset="0"/>
                <a:cs typeface="Arial" pitchFamily="34" charset="0"/>
                <a:sym typeface="Constantia" pitchFamily="18" charset="0"/>
              </a:rPr>
              <a:t>1. </a:t>
            </a:r>
            <a:r>
              <a:rPr lang="en-US" sz="2800" dirty="0" err="1" smtClean="0">
                <a:solidFill>
                  <a:schemeClr val="tx1"/>
                </a:solidFill>
                <a:latin typeface="Constantia" pitchFamily="18" charset="0"/>
                <a:cs typeface="Arial" pitchFamily="34" charset="0"/>
                <a:sym typeface="Constantia" pitchFamily="18" charset="0"/>
              </a:rPr>
              <a:t>Nefron</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Kortikal</a:t>
            </a:r>
            <a:endParaRPr lang="en-US" sz="2800" dirty="0" smtClean="0">
              <a:solidFill>
                <a:schemeClr val="tx1"/>
              </a:solidFill>
              <a:latin typeface="Constantia" pitchFamily="18" charset="0"/>
              <a:cs typeface="Arial" pitchFamily="34" charset="0"/>
              <a:sym typeface="Constantia" pitchFamily="18" charset="0"/>
            </a:endParaRPr>
          </a:p>
          <a:p>
            <a:pPr marL="638175" lvl="1" indent="-244475" eaLnBrk="1" hangingPunct="1">
              <a:spcBef>
                <a:spcPts val="563"/>
              </a:spcBef>
              <a:spcAft>
                <a:spcPct val="0"/>
              </a:spcAft>
            </a:pPr>
            <a:r>
              <a:rPr lang="en-US" sz="2800" dirty="0" err="1" smtClean="0">
                <a:solidFill>
                  <a:schemeClr val="tx1"/>
                </a:solidFill>
                <a:latin typeface="Constantia" pitchFamily="18" charset="0"/>
                <a:cs typeface="Arial" pitchFamily="34" charset="0"/>
                <a:sym typeface="Constantia" pitchFamily="18" charset="0"/>
              </a:rPr>
              <a:t>Terletak</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di</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bagian</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korteks</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ginjal</a:t>
            </a:r>
            <a:endParaRPr lang="en-US" sz="2800" dirty="0" smtClean="0">
              <a:solidFill>
                <a:schemeClr val="tx1"/>
              </a:solidFill>
              <a:latin typeface="Constantia" pitchFamily="18" charset="0"/>
              <a:cs typeface="Arial" pitchFamily="34" charset="0"/>
              <a:sym typeface="Constantia" pitchFamily="18" charset="0"/>
            </a:endParaRPr>
          </a:p>
          <a:p>
            <a:pPr marL="638175" lvl="1" indent="-244475" eaLnBrk="1" hangingPunct="1">
              <a:spcBef>
                <a:spcPts val="563"/>
              </a:spcBef>
              <a:spcAft>
                <a:spcPct val="0"/>
              </a:spcAft>
            </a:pPr>
            <a:r>
              <a:rPr lang="en-US" sz="2800" dirty="0" err="1" smtClean="0">
                <a:solidFill>
                  <a:schemeClr val="tx1"/>
                </a:solidFill>
                <a:latin typeface="Constantia" pitchFamily="18" charset="0"/>
                <a:cs typeface="Arial" pitchFamily="34" charset="0"/>
                <a:sym typeface="Constantia" pitchFamily="18" charset="0"/>
              </a:rPr>
              <a:t>Sebagian</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besar</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nefron</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termasuk</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ke</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dalam</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tipe</a:t>
            </a:r>
            <a:r>
              <a:rPr lang="en-US" sz="2800" dirty="0" smtClean="0">
                <a:solidFill>
                  <a:schemeClr val="tx1"/>
                </a:solidFill>
                <a:latin typeface="Constantia" pitchFamily="18" charset="0"/>
                <a:cs typeface="Arial" pitchFamily="34" charset="0"/>
                <a:sym typeface="Constantia" pitchFamily="18" charset="0"/>
              </a:rPr>
              <a:t> </a:t>
            </a:r>
            <a:r>
              <a:rPr lang="en-US" sz="2800" dirty="0" err="1" smtClean="0">
                <a:solidFill>
                  <a:schemeClr val="tx1"/>
                </a:solidFill>
                <a:latin typeface="Constantia" pitchFamily="18" charset="0"/>
                <a:cs typeface="Arial" pitchFamily="34" charset="0"/>
                <a:sym typeface="Constantia" pitchFamily="18" charset="0"/>
              </a:rPr>
              <a:t>ini</a:t>
            </a:r>
            <a:r>
              <a:rPr lang="en-US" sz="2800" dirty="0" smtClean="0">
                <a:solidFill>
                  <a:schemeClr val="tx1"/>
                </a:solidFill>
                <a:latin typeface="Constantia" pitchFamily="18" charset="0"/>
                <a:cs typeface="Arial" pitchFamily="34" charset="0"/>
                <a:sym typeface="Constantia" pitchFamily="18" charset="0"/>
              </a:rPr>
              <a:t>.</a:t>
            </a:r>
          </a:p>
          <a:p>
            <a:pPr indent="-273050" eaLnBrk="1" hangingPunct="1">
              <a:spcBef>
                <a:spcPts val="563"/>
              </a:spcBef>
              <a:spcAft>
                <a:spcPct val="0"/>
              </a:spcAft>
              <a:buFont typeface="Noto Sans Symbols"/>
              <a:buNone/>
            </a:pPr>
            <a:endParaRPr lang="en-US" sz="2800" dirty="0" smtClean="0">
              <a:solidFill>
                <a:schemeClr val="tx1"/>
              </a:solidFill>
              <a:latin typeface="Constantia" pitchFamily="18" charset="0"/>
              <a:cs typeface="Arial" pitchFamily="34" charset="0"/>
              <a:sym typeface="Constantia" pitchFamily="18" charset="0"/>
            </a:endParaRPr>
          </a:p>
        </p:txBody>
      </p:sp>
      <p:pic>
        <p:nvPicPr>
          <p:cNvPr id="393" name="Shape 393"/>
          <p:cNvPicPr preferRelativeResize="0">
            <a:picLocks noGrp="1"/>
          </p:cNvPicPr>
          <p:nvPr>
            <p:ph type="body" idx="1"/>
          </p:nvPr>
        </p:nvPicPr>
        <p:blipFill>
          <a:blip r:embed="rId3"/>
          <a:srcRect b="10687"/>
          <a:stretch>
            <a:fillRect/>
          </a:stretch>
        </p:blipFill>
        <p:spPr>
          <a:xfrm>
            <a:off x="1274763" y="2971800"/>
            <a:ext cx="6357937" cy="3505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398"/>
          <p:cNvSpPr txBox="1">
            <a:spLocks noGrp="1"/>
          </p:cNvSpPr>
          <p:nvPr>
            <p:ph type="body" idx="1"/>
          </p:nvPr>
        </p:nvSpPr>
        <p:spPr>
          <a:xfrm>
            <a:off x="455613" y="684213"/>
            <a:ext cx="7997825" cy="1304925"/>
          </a:xfrm>
        </p:spPr>
        <p:txBody>
          <a:bodyPr tIns="45700" bIns="45700"/>
          <a:lstStyle/>
          <a:p>
            <a:pPr marL="273050" lvl="1" indent="-273050" eaLnBrk="1" hangingPunct="1">
              <a:spcBef>
                <a:spcPct val="0"/>
              </a:spcBef>
              <a:spcAft>
                <a:spcPct val="0"/>
              </a:spcAft>
              <a:buClr>
                <a:srgbClr val="0BD0D9"/>
              </a:buClr>
              <a:buSzPct val="95000"/>
            </a:pPr>
            <a:r>
              <a:rPr lang="en-US" sz="2800" dirty="0" smtClean="0">
                <a:solidFill>
                  <a:srgbClr val="FFFF00"/>
                </a:solidFill>
                <a:latin typeface="Constantia" pitchFamily="18" charset="0"/>
                <a:cs typeface="Arial" pitchFamily="34" charset="0"/>
                <a:sym typeface="Constantia" pitchFamily="18" charset="0"/>
              </a:rPr>
              <a:t>2. </a:t>
            </a:r>
            <a:r>
              <a:rPr lang="en-US" sz="2800" dirty="0" err="1" smtClean="0">
                <a:solidFill>
                  <a:srgbClr val="FFFF00"/>
                </a:solidFill>
                <a:latin typeface="Constantia" pitchFamily="18" charset="0"/>
                <a:cs typeface="Arial" pitchFamily="34" charset="0"/>
                <a:sym typeface="Constantia" pitchFamily="18" charset="0"/>
              </a:rPr>
              <a:t>Nefron</a:t>
            </a:r>
            <a:r>
              <a:rPr lang="en-US" sz="2800" dirty="0" smtClean="0">
                <a:solidFill>
                  <a:srgbClr val="FFFF00"/>
                </a:solidFill>
                <a:latin typeface="Constantia" pitchFamily="18" charset="0"/>
                <a:cs typeface="Arial" pitchFamily="34" charset="0"/>
                <a:sym typeface="Constantia" pitchFamily="18" charset="0"/>
              </a:rPr>
              <a:t> </a:t>
            </a:r>
            <a:r>
              <a:rPr lang="en-US" sz="2800" dirty="0" err="1" smtClean="0">
                <a:solidFill>
                  <a:srgbClr val="FFFF00"/>
                </a:solidFill>
                <a:latin typeface="Constantia" pitchFamily="18" charset="0"/>
                <a:cs typeface="Arial" pitchFamily="34" charset="0"/>
                <a:sym typeface="Constantia" pitchFamily="18" charset="0"/>
              </a:rPr>
              <a:t>Juxtamedularal</a:t>
            </a:r>
            <a:endParaRPr lang="en-US" sz="2800" dirty="0" smtClean="0">
              <a:solidFill>
                <a:srgbClr val="FFFF00"/>
              </a:solidFill>
              <a:latin typeface="Constantia" pitchFamily="18" charset="0"/>
              <a:cs typeface="Arial" pitchFamily="34" charset="0"/>
              <a:sym typeface="Constantia" pitchFamily="18" charset="0"/>
            </a:endParaRPr>
          </a:p>
          <a:p>
            <a:pPr marL="273050" lvl="1" indent="-273050" eaLnBrk="1" hangingPunct="1">
              <a:spcBef>
                <a:spcPts val="563"/>
              </a:spcBef>
              <a:spcAft>
                <a:spcPct val="0"/>
              </a:spcAft>
            </a:pPr>
            <a:r>
              <a:rPr lang="en-US" sz="2800" dirty="0" err="1" smtClean="0">
                <a:solidFill>
                  <a:srgbClr val="FFFF00"/>
                </a:solidFill>
                <a:latin typeface="Constantia" pitchFamily="18" charset="0"/>
                <a:cs typeface="Arial" pitchFamily="34" charset="0"/>
                <a:sym typeface="Constantia" pitchFamily="18" charset="0"/>
              </a:rPr>
              <a:t>Terletak</a:t>
            </a:r>
            <a:r>
              <a:rPr lang="en-US" sz="2800" dirty="0" smtClean="0">
                <a:solidFill>
                  <a:srgbClr val="FFFF00"/>
                </a:solidFill>
                <a:latin typeface="Constantia" pitchFamily="18" charset="0"/>
                <a:cs typeface="Arial" pitchFamily="34" charset="0"/>
                <a:sym typeface="Constantia" pitchFamily="18" charset="0"/>
              </a:rPr>
              <a:t> </a:t>
            </a:r>
            <a:r>
              <a:rPr lang="en-US" sz="2800" dirty="0" err="1" smtClean="0">
                <a:solidFill>
                  <a:srgbClr val="FFFF00"/>
                </a:solidFill>
                <a:latin typeface="Constantia" pitchFamily="18" charset="0"/>
                <a:cs typeface="Arial" pitchFamily="34" charset="0"/>
                <a:sym typeface="Constantia" pitchFamily="18" charset="0"/>
              </a:rPr>
              <a:t>di</a:t>
            </a:r>
            <a:r>
              <a:rPr lang="en-US" sz="2800" dirty="0" smtClean="0">
                <a:solidFill>
                  <a:srgbClr val="FFFF00"/>
                </a:solidFill>
                <a:latin typeface="Constantia" pitchFamily="18" charset="0"/>
                <a:cs typeface="Arial" pitchFamily="34" charset="0"/>
                <a:sym typeface="Constantia" pitchFamily="18" charset="0"/>
              </a:rPr>
              <a:t> </a:t>
            </a:r>
            <a:r>
              <a:rPr lang="en-US" sz="2800" dirty="0" err="1" smtClean="0">
                <a:solidFill>
                  <a:srgbClr val="FFFF00"/>
                </a:solidFill>
                <a:latin typeface="Constantia" pitchFamily="18" charset="0"/>
                <a:cs typeface="Arial" pitchFamily="34" charset="0"/>
                <a:sym typeface="Constantia" pitchFamily="18" charset="0"/>
              </a:rPr>
              <a:t>bagian</a:t>
            </a:r>
            <a:r>
              <a:rPr lang="en-US" sz="2800" dirty="0" smtClean="0">
                <a:solidFill>
                  <a:srgbClr val="FFFF00"/>
                </a:solidFill>
                <a:latin typeface="Constantia" pitchFamily="18" charset="0"/>
                <a:cs typeface="Arial" pitchFamily="34" charset="0"/>
                <a:sym typeface="Constantia" pitchFamily="18" charset="0"/>
              </a:rPr>
              <a:t> </a:t>
            </a:r>
            <a:r>
              <a:rPr lang="en-US" sz="2800" dirty="0" err="1" smtClean="0">
                <a:solidFill>
                  <a:srgbClr val="FFFF00"/>
                </a:solidFill>
                <a:latin typeface="Constantia" pitchFamily="18" charset="0"/>
                <a:cs typeface="Arial" pitchFamily="34" charset="0"/>
                <a:sym typeface="Constantia" pitchFamily="18" charset="0"/>
              </a:rPr>
              <a:t>medula</a:t>
            </a:r>
            <a:r>
              <a:rPr lang="en-US" sz="2800" dirty="0" smtClean="0">
                <a:solidFill>
                  <a:srgbClr val="FFFF00"/>
                </a:solidFill>
                <a:latin typeface="Constantia" pitchFamily="18" charset="0"/>
                <a:cs typeface="Arial" pitchFamily="34" charset="0"/>
                <a:sym typeface="Constantia" pitchFamily="18" charset="0"/>
              </a:rPr>
              <a:t> </a:t>
            </a:r>
            <a:r>
              <a:rPr lang="en-US" sz="2800" dirty="0" err="1" smtClean="0">
                <a:solidFill>
                  <a:srgbClr val="FFFF00"/>
                </a:solidFill>
                <a:latin typeface="Constantia" pitchFamily="18" charset="0"/>
                <a:cs typeface="Arial" pitchFamily="34" charset="0"/>
                <a:sym typeface="Constantia" pitchFamily="18" charset="0"/>
              </a:rPr>
              <a:t>ginjal</a:t>
            </a:r>
            <a:r>
              <a:rPr lang="en-US" sz="2800" dirty="0" smtClean="0">
                <a:solidFill>
                  <a:srgbClr val="FFFF00"/>
                </a:solidFill>
                <a:latin typeface="Constantia" pitchFamily="18" charset="0"/>
                <a:cs typeface="Arial" pitchFamily="34" charset="0"/>
                <a:sym typeface="Constantia" pitchFamily="18" charset="0"/>
              </a:rPr>
              <a:t>. </a:t>
            </a:r>
          </a:p>
        </p:txBody>
      </p:sp>
      <p:pic>
        <p:nvPicPr>
          <p:cNvPr id="40963" name="Shape 399"/>
          <p:cNvPicPr preferRelativeResize="0">
            <a:picLocks noGrp="1"/>
          </p:cNvPicPr>
          <p:nvPr>
            <p:ph type="body" idx="1"/>
          </p:nvPr>
        </p:nvPicPr>
        <p:blipFill>
          <a:blip r:embed="rId3"/>
          <a:srcRect b="10687"/>
          <a:stretch>
            <a:fillRect/>
          </a:stretch>
        </p:blipFill>
        <p:spPr>
          <a:xfrm>
            <a:off x="1204913" y="2895600"/>
            <a:ext cx="6497637" cy="3581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descr="title-bar"/>
          <p:cNvSpPr>
            <a:spLocks noGrp="1" noChangeArrowheads="1"/>
          </p:cNvSpPr>
          <p:nvPr>
            <p:ph type="title"/>
          </p:nvPr>
        </p:nvSpPr>
        <p:spPr>
          <a:xfrm>
            <a:off x="323850" y="115888"/>
            <a:ext cx="9144000" cy="685800"/>
          </a:xfrm>
        </p:spPr>
        <p:txBody>
          <a:bodyPr>
            <a:normAutofit fontScale="90000"/>
          </a:bodyPr>
          <a:lstStyle/>
          <a:p>
            <a:pPr eaLnBrk="1" fontAlgn="auto" hangingPunct="1">
              <a:spcAft>
                <a:spcPts val="0"/>
              </a:spcAft>
              <a:defRPr/>
            </a:pPr>
            <a:r>
              <a:rPr lang="en-US" dirty="0" err="1">
                <a:effectLst>
                  <a:outerShdw blurRad="38100" dist="38100" dir="2700000" algn="tl">
                    <a:srgbClr val="C0C0C0"/>
                  </a:outerShdw>
                </a:effectLst>
              </a:rPr>
              <a:t>Pembentukkan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Urin</a:t>
            </a:r>
            <a:endParaRPr lang="en-US" dirty="0">
              <a:effectLst>
                <a:outerShdw blurRad="38100" dist="38100" dir="2700000" algn="tl">
                  <a:srgbClr val="C0C0C0"/>
                </a:outerShdw>
              </a:effectLst>
            </a:endParaRPr>
          </a:p>
        </p:txBody>
      </p:sp>
      <p:sp>
        <p:nvSpPr>
          <p:cNvPr id="43011" name="Rectangle 4"/>
          <p:cNvSpPr>
            <a:spLocks noGrp="1" noChangeArrowheads="1"/>
          </p:cNvSpPr>
          <p:nvPr>
            <p:ph type="body" sz="half" idx="1"/>
          </p:nvPr>
        </p:nvSpPr>
        <p:spPr>
          <a:xfrm>
            <a:off x="609600" y="762000"/>
            <a:ext cx="8229600" cy="1371600"/>
          </a:xfrm>
        </p:spPr>
        <p:txBody>
          <a:bodyPr/>
          <a:lstStyle/>
          <a:p>
            <a:pPr eaLnBrk="1" hangingPunct="1"/>
            <a:r>
              <a:rPr lang="en-US" sz="2400" smtClean="0"/>
              <a:t>Urin terbentuk melalui 3 tahap :</a:t>
            </a:r>
          </a:p>
          <a:p>
            <a:pPr lvl="1" eaLnBrk="1" hangingPunct="1"/>
            <a:r>
              <a:rPr lang="en-US" smtClean="0"/>
              <a:t>1. Filtrasi     2. Reabsorpsi     3. Sekresi/Augmentasi</a:t>
            </a:r>
          </a:p>
          <a:p>
            <a:pPr eaLnBrk="1" hangingPunct="1"/>
            <a:endParaRPr lang="en-US" sz="2400" smtClean="0"/>
          </a:p>
        </p:txBody>
      </p:sp>
      <p:sp>
        <p:nvSpPr>
          <p:cNvPr id="43012" name="Rectangle 7"/>
          <p:cNvSpPr>
            <a:spLocks noGrp="1" noChangeArrowheads="1"/>
          </p:cNvSpPr>
          <p:nvPr>
            <p:ph sz="half" idx="2"/>
          </p:nvPr>
        </p:nvSpPr>
        <p:spPr>
          <a:xfrm>
            <a:off x="2514600" y="3505200"/>
            <a:ext cx="3922713" cy="2286000"/>
          </a:xfrm>
        </p:spPr>
        <p:txBody>
          <a:bodyPr/>
          <a:lstStyle/>
          <a:p>
            <a:pPr eaLnBrk="1" hangingPunct="1"/>
            <a:endParaRPr lang="id-ID" sz="2800" smtClean="0"/>
          </a:p>
        </p:txBody>
      </p:sp>
      <p:grpSp>
        <p:nvGrpSpPr>
          <p:cNvPr id="43013" name="Group 8"/>
          <p:cNvGrpSpPr>
            <a:grpSpLocks/>
          </p:cNvGrpSpPr>
          <p:nvPr/>
        </p:nvGrpSpPr>
        <p:grpSpPr bwMode="auto">
          <a:xfrm>
            <a:off x="838200" y="1828800"/>
            <a:ext cx="6781800" cy="4610100"/>
            <a:chOff x="1104" y="1415"/>
            <a:chExt cx="3648" cy="2641"/>
          </a:xfrm>
        </p:grpSpPr>
        <p:grpSp>
          <p:nvGrpSpPr>
            <p:cNvPr id="43014" name="Group 9"/>
            <p:cNvGrpSpPr>
              <a:grpSpLocks/>
            </p:cNvGrpSpPr>
            <p:nvPr/>
          </p:nvGrpSpPr>
          <p:grpSpPr bwMode="auto">
            <a:xfrm>
              <a:off x="1104" y="1415"/>
              <a:ext cx="3648" cy="2641"/>
              <a:chOff x="1104" y="1415"/>
              <a:chExt cx="3648" cy="2641"/>
            </a:xfrm>
          </p:grpSpPr>
          <p:grpSp>
            <p:nvGrpSpPr>
              <p:cNvPr id="43016" name="Group 10"/>
              <p:cNvGrpSpPr>
                <a:grpSpLocks/>
              </p:cNvGrpSpPr>
              <p:nvPr/>
            </p:nvGrpSpPr>
            <p:grpSpPr bwMode="auto">
              <a:xfrm>
                <a:off x="1104" y="1415"/>
                <a:ext cx="3648" cy="2641"/>
                <a:chOff x="1104" y="1415"/>
                <a:chExt cx="3648" cy="2641"/>
              </a:xfrm>
            </p:grpSpPr>
            <p:pic>
              <p:nvPicPr>
                <p:cNvPr id="43024"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4" y="1415"/>
                  <a:ext cx="3648" cy="2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25" name="Text Box 12"/>
                <p:cNvSpPr txBox="1">
                  <a:spLocks noChangeArrowheads="1"/>
                </p:cNvSpPr>
                <p:nvPr/>
              </p:nvSpPr>
              <p:spPr bwMode="auto">
                <a:xfrm>
                  <a:off x="2509" y="1507"/>
                  <a:ext cx="550"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Tubulus Proksimal</a:t>
                  </a:r>
                </a:p>
              </p:txBody>
            </p:sp>
            <p:sp>
              <p:nvSpPr>
                <p:cNvPr id="43026" name="Text Box 13"/>
                <p:cNvSpPr txBox="1">
                  <a:spLocks noChangeArrowheads="1"/>
                </p:cNvSpPr>
                <p:nvPr/>
              </p:nvSpPr>
              <p:spPr bwMode="auto">
                <a:xfrm>
                  <a:off x="1204" y="2463"/>
                  <a:ext cx="28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dirty="0" err="1">
                      <a:solidFill>
                        <a:schemeClr val="bg1"/>
                      </a:solidFill>
                    </a:rPr>
                    <a:t>Filtrasi</a:t>
                  </a:r>
                  <a:endParaRPr kumimoji="1" lang="en-US" sz="800" b="1" dirty="0">
                    <a:solidFill>
                      <a:schemeClr val="bg1"/>
                    </a:solidFill>
                  </a:endParaRPr>
                </a:p>
              </p:txBody>
            </p:sp>
            <p:sp>
              <p:nvSpPr>
                <p:cNvPr id="43027" name="Text Box 14"/>
                <p:cNvSpPr txBox="1">
                  <a:spLocks noChangeArrowheads="1"/>
                </p:cNvSpPr>
                <p:nvPr/>
              </p:nvSpPr>
              <p:spPr bwMode="auto">
                <a:xfrm>
                  <a:off x="1219" y="2593"/>
                  <a:ext cx="670" cy="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a:p>
                  <a:pPr eaLnBrk="1" hangingPunct="1"/>
                  <a:r>
                    <a:rPr kumimoji="1" lang="en-US" sz="800">
                      <a:solidFill>
                        <a:schemeClr val="bg1"/>
                      </a:solidFill>
                    </a:rPr>
                    <a:t>Salts (NaCl and others)</a:t>
                  </a:r>
                </a:p>
                <a:p>
                  <a:pP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rPr>
                    <a:t>–</a:t>
                  </a:r>
                  <a:endParaRPr kumimoji="1" lang="en-US" sz="800">
                    <a:solidFill>
                      <a:schemeClr val="bg1"/>
                    </a:solidFill>
                  </a:endParaRPr>
                </a:p>
                <a:p>
                  <a:pP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a:p>
                  <a:pPr eaLnBrk="1" hangingPunct="1"/>
                  <a:r>
                    <a:rPr kumimoji="1" lang="en-US" sz="800">
                      <a:solidFill>
                        <a:schemeClr val="bg1"/>
                      </a:solidFill>
                    </a:rPr>
                    <a:t>Urea</a:t>
                  </a:r>
                </a:p>
                <a:p>
                  <a:pPr eaLnBrk="1" hangingPunct="1"/>
                  <a:r>
                    <a:rPr kumimoji="1" lang="en-US" sz="800">
                      <a:solidFill>
                        <a:schemeClr val="bg1"/>
                      </a:solidFill>
                    </a:rPr>
                    <a:t>Glucose; amino acids</a:t>
                  </a:r>
                </a:p>
                <a:p>
                  <a:pPr eaLnBrk="1" hangingPunct="1"/>
                  <a:r>
                    <a:rPr kumimoji="1" lang="en-US" sz="800">
                      <a:solidFill>
                        <a:schemeClr val="bg1"/>
                      </a:solidFill>
                    </a:rPr>
                    <a:t>Some drugs</a:t>
                  </a:r>
                </a:p>
              </p:txBody>
            </p:sp>
            <p:sp>
              <p:nvSpPr>
                <p:cNvPr id="43028" name="Text Box 15"/>
                <p:cNvSpPr txBox="1">
                  <a:spLocks noChangeArrowheads="1"/>
                </p:cNvSpPr>
                <p:nvPr/>
              </p:nvSpPr>
              <p:spPr bwMode="auto">
                <a:xfrm>
                  <a:off x="1387" y="3316"/>
                  <a:ext cx="20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Key</a:t>
                  </a:r>
                </a:p>
              </p:txBody>
            </p:sp>
            <p:sp>
              <p:nvSpPr>
                <p:cNvPr id="43029" name="Text Box 16"/>
                <p:cNvSpPr txBox="1">
                  <a:spLocks noChangeArrowheads="1"/>
                </p:cNvSpPr>
                <p:nvPr/>
              </p:nvSpPr>
              <p:spPr bwMode="auto">
                <a:xfrm>
                  <a:off x="1147" y="3456"/>
                  <a:ext cx="610"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Active transport</a:t>
                  </a:r>
                </a:p>
                <a:p>
                  <a:pPr eaLnBrk="1" hangingPunct="1"/>
                  <a:endParaRPr kumimoji="1" lang="en-US" sz="800">
                    <a:solidFill>
                      <a:schemeClr val="bg1"/>
                    </a:solidFill>
                  </a:endParaRPr>
                </a:p>
              </p:txBody>
            </p:sp>
            <p:sp>
              <p:nvSpPr>
                <p:cNvPr id="43030" name="Text Box 17"/>
                <p:cNvSpPr txBox="1">
                  <a:spLocks noChangeArrowheads="1"/>
                </p:cNvSpPr>
                <p:nvPr/>
              </p:nvSpPr>
              <p:spPr bwMode="auto">
                <a:xfrm>
                  <a:off x="1189" y="3546"/>
                  <a:ext cx="52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Passive transport</a:t>
                  </a:r>
                </a:p>
              </p:txBody>
            </p:sp>
            <p:sp>
              <p:nvSpPr>
                <p:cNvPr id="43031" name="Text Box 18"/>
                <p:cNvSpPr txBox="1">
                  <a:spLocks noChangeArrowheads="1"/>
                </p:cNvSpPr>
                <p:nvPr/>
              </p:nvSpPr>
              <p:spPr bwMode="auto">
                <a:xfrm>
                  <a:off x="2156" y="2280"/>
                  <a:ext cx="365"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KORTEKS</a:t>
                  </a:r>
                </a:p>
              </p:txBody>
            </p:sp>
            <p:sp>
              <p:nvSpPr>
                <p:cNvPr id="43032" name="Text Box 19"/>
                <p:cNvSpPr txBox="1">
                  <a:spLocks noChangeArrowheads="1"/>
                </p:cNvSpPr>
                <p:nvPr/>
              </p:nvSpPr>
              <p:spPr bwMode="auto">
                <a:xfrm>
                  <a:off x="2219" y="2854"/>
                  <a:ext cx="33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MEDULA</a:t>
                  </a:r>
                </a:p>
                <a:p>
                  <a:pPr eaLnBrk="1" hangingPunct="1"/>
                  <a:r>
                    <a:rPr kumimoji="1" lang="en-US" sz="800">
                      <a:solidFill>
                        <a:schemeClr val="bg1"/>
                      </a:solidFill>
                    </a:rPr>
                    <a:t>LUAR</a:t>
                  </a:r>
                </a:p>
              </p:txBody>
            </p:sp>
            <p:sp>
              <p:nvSpPr>
                <p:cNvPr id="43033" name="Text Box 20"/>
                <p:cNvSpPr txBox="1">
                  <a:spLocks noChangeArrowheads="1"/>
                </p:cNvSpPr>
                <p:nvPr/>
              </p:nvSpPr>
              <p:spPr bwMode="auto">
                <a:xfrm>
                  <a:off x="2315" y="3577"/>
                  <a:ext cx="33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MEDULA</a:t>
                  </a:r>
                </a:p>
                <a:p>
                  <a:pPr eaLnBrk="1" hangingPunct="1"/>
                  <a:r>
                    <a:rPr kumimoji="1" lang="en-US" sz="800">
                      <a:solidFill>
                        <a:schemeClr val="bg1"/>
                      </a:solidFill>
                    </a:rPr>
                    <a:t>DALAM</a:t>
                  </a:r>
                </a:p>
              </p:txBody>
            </p:sp>
            <p:sp>
              <p:nvSpPr>
                <p:cNvPr id="43034" name="Text Box 21"/>
                <p:cNvSpPr txBox="1">
                  <a:spLocks noChangeArrowheads="1"/>
                </p:cNvSpPr>
                <p:nvPr/>
              </p:nvSpPr>
              <p:spPr bwMode="auto">
                <a:xfrm>
                  <a:off x="2563" y="2451"/>
                  <a:ext cx="501"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Lengkung Henle</a:t>
                  </a:r>
                </a:p>
                <a:p>
                  <a:pPr eaLnBrk="1" hangingPunct="1"/>
                  <a:r>
                    <a:rPr kumimoji="1" lang="en-US" sz="800">
                      <a:solidFill>
                        <a:schemeClr val="bg1"/>
                      </a:solidFill>
                    </a:rPr>
                    <a:t> turun</a:t>
                  </a:r>
                </a:p>
              </p:txBody>
            </p:sp>
            <p:sp>
              <p:nvSpPr>
                <p:cNvPr id="43035" name="Text Box 22"/>
                <p:cNvSpPr txBox="1">
                  <a:spLocks noChangeArrowheads="1"/>
                </p:cNvSpPr>
                <p:nvPr/>
              </p:nvSpPr>
              <p:spPr bwMode="auto">
                <a:xfrm>
                  <a:off x="3564" y="2484"/>
                  <a:ext cx="10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kumimoji="1" lang="id-ID" sz="800">
                    <a:solidFill>
                      <a:schemeClr val="bg1"/>
                    </a:solidFill>
                  </a:endParaRPr>
                </a:p>
              </p:txBody>
            </p:sp>
            <p:sp>
              <p:nvSpPr>
                <p:cNvPr id="43036" name="Text Box 23"/>
                <p:cNvSpPr txBox="1">
                  <a:spLocks noChangeArrowheads="1"/>
                </p:cNvSpPr>
                <p:nvPr/>
              </p:nvSpPr>
              <p:spPr bwMode="auto">
                <a:xfrm>
                  <a:off x="3566" y="3082"/>
                  <a:ext cx="50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Lengkung Henle</a:t>
                  </a:r>
                </a:p>
                <a:p>
                  <a:pPr eaLnBrk="1" hangingPunct="1"/>
                  <a:r>
                    <a:rPr kumimoji="1" lang="en-US" sz="800">
                      <a:solidFill>
                        <a:schemeClr val="bg1"/>
                      </a:solidFill>
                    </a:rPr>
                    <a:t>naik</a:t>
                  </a:r>
                </a:p>
              </p:txBody>
            </p:sp>
            <p:sp>
              <p:nvSpPr>
                <p:cNvPr id="43037" name="Text Box 24"/>
                <p:cNvSpPr txBox="1">
                  <a:spLocks noChangeArrowheads="1"/>
                </p:cNvSpPr>
                <p:nvPr/>
              </p:nvSpPr>
              <p:spPr bwMode="auto">
                <a:xfrm>
                  <a:off x="4219" y="3054"/>
                  <a:ext cx="378"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Tubulus </a:t>
                  </a:r>
                </a:p>
                <a:p>
                  <a:pPr eaLnBrk="1" hangingPunct="1"/>
                  <a:r>
                    <a:rPr kumimoji="1" lang="en-US" sz="800">
                      <a:solidFill>
                        <a:schemeClr val="bg1"/>
                      </a:solidFill>
                    </a:rPr>
                    <a:t>Pengumpul</a:t>
                  </a:r>
                </a:p>
              </p:txBody>
            </p:sp>
            <p:sp>
              <p:nvSpPr>
                <p:cNvPr id="43038" name="Text Box 25"/>
                <p:cNvSpPr txBox="1">
                  <a:spLocks noChangeArrowheads="1"/>
                </p:cNvSpPr>
                <p:nvPr/>
              </p:nvSpPr>
              <p:spPr bwMode="auto">
                <a:xfrm>
                  <a:off x="4265" y="2870"/>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3039" name="Text Box 26"/>
                <p:cNvSpPr txBox="1">
                  <a:spLocks noChangeArrowheads="1"/>
                </p:cNvSpPr>
                <p:nvPr/>
              </p:nvSpPr>
              <p:spPr bwMode="auto">
                <a:xfrm>
                  <a:off x="3582" y="2683"/>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3040" name="Text Box 27"/>
                <p:cNvSpPr txBox="1">
                  <a:spLocks noChangeArrowheads="1"/>
                </p:cNvSpPr>
                <p:nvPr/>
              </p:nvSpPr>
              <p:spPr bwMode="auto">
                <a:xfrm>
                  <a:off x="3582" y="3434"/>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3041" name="Text Box 28"/>
                <p:cNvSpPr txBox="1">
                  <a:spLocks noChangeArrowheads="1"/>
                </p:cNvSpPr>
                <p:nvPr/>
              </p:nvSpPr>
              <p:spPr bwMode="auto">
                <a:xfrm>
                  <a:off x="3646" y="1502"/>
                  <a:ext cx="44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Tubulus Distal</a:t>
                  </a:r>
                </a:p>
              </p:txBody>
            </p:sp>
            <p:sp>
              <p:nvSpPr>
                <p:cNvPr id="43042" name="Text Box 29"/>
                <p:cNvSpPr txBox="1">
                  <a:spLocks noChangeArrowheads="1"/>
                </p:cNvSpPr>
                <p:nvPr/>
              </p:nvSpPr>
              <p:spPr bwMode="auto">
                <a:xfrm>
                  <a:off x="2559" y="1614"/>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3043" name="Text Box 30"/>
                <p:cNvSpPr txBox="1">
                  <a:spLocks noChangeArrowheads="1"/>
                </p:cNvSpPr>
                <p:nvPr/>
              </p:nvSpPr>
              <p:spPr bwMode="auto">
                <a:xfrm>
                  <a:off x="2787" y="1614"/>
                  <a:ext cx="31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Nutrients</a:t>
                  </a:r>
                </a:p>
              </p:txBody>
            </p:sp>
            <p:sp>
              <p:nvSpPr>
                <p:cNvPr id="43044" name="Text Box 31"/>
                <p:cNvSpPr txBox="1">
                  <a:spLocks noChangeArrowheads="1"/>
                </p:cNvSpPr>
                <p:nvPr/>
              </p:nvSpPr>
              <p:spPr bwMode="auto">
                <a:xfrm>
                  <a:off x="4195" y="3324"/>
                  <a:ext cx="218"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Urea</a:t>
                  </a:r>
                </a:p>
              </p:txBody>
            </p:sp>
            <p:sp>
              <p:nvSpPr>
                <p:cNvPr id="43045" name="Text Box 32"/>
                <p:cNvSpPr txBox="1">
                  <a:spLocks noChangeArrowheads="1"/>
                </p:cNvSpPr>
                <p:nvPr/>
              </p:nvSpPr>
              <p:spPr bwMode="auto">
                <a:xfrm>
                  <a:off x="4198" y="3445"/>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3046" name="Text Box 33"/>
                <p:cNvSpPr txBox="1">
                  <a:spLocks noChangeArrowheads="1"/>
                </p:cNvSpPr>
                <p:nvPr/>
              </p:nvSpPr>
              <p:spPr bwMode="auto">
                <a:xfrm>
                  <a:off x="3563" y="1690"/>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3047" name="Text Box 34"/>
                <p:cNvSpPr txBox="1">
                  <a:spLocks noChangeArrowheads="1"/>
                </p:cNvSpPr>
                <p:nvPr/>
              </p:nvSpPr>
              <p:spPr bwMode="auto">
                <a:xfrm>
                  <a:off x="3731" y="1614"/>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3048" name="Text Box 35"/>
                <p:cNvSpPr txBox="1">
                  <a:spLocks noChangeArrowheads="1"/>
                </p:cNvSpPr>
                <p:nvPr/>
              </p:nvSpPr>
              <p:spPr bwMode="auto">
                <a:xfrm>
                  <a:off x="2694" y="1685"/>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3049" name="Text Box 36"/>
                <p:cNvSpPr txBox="1">
                  <a:spLocks noChangeArrowheads="1"/>
                </p:cNvSpPr>
                <p:nvPr/>
              </p:nvSpPr>
              <p:spPr bwMode="auto">
                <a:xfrm>
                  <a:off x="2412" y="1679"/>
                  <a:ext cx="26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sym typeface="Symbol" panose="05050102010706020507" pitchFamily="18" charset="2"/>
                    </a:rPr>
                    <a:t></a:t>
                  </a:r>
                </a:p>
              </p:txBody>
            </p:sp>
            <p:sp>
              <p:nvSpPr>
                <p:cNvPr id="43050" name="Text Box 37"/>
                <p:cNvSpPr txBox="1">
                  <a:spLocks noChangeArrowheads="1"/>
                </p:cNvSpPr>
                <p:nvPr/>
              </p:nvSpPr>
              <p:spPr bwMode="auto">
                <a:xfrm>
                  <a:off x="2944" y="1686"/>
                  <a:ext cx="15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a:t>
                  </a:r>
                  <a:r>
                    <a:rPr kumimoji="1" lang="en-US" sz="800" baseline="30000">
                      <a:solidFill>
                        <a:schemeClr val="bg1"/>
                      </a:solidFill>
                    </a:rPr>
                    <a:t>+</a:t>
                  </a:r>
                  <a:endParaRPr kumimoji="1" lang="en-US" sz="800">
                    <a:solidFill>
                      <a:schemeClr val="bg1"/>
                    </a:solidFill>
                  </a:endParaRPr>
                </a:p>
              </p:txBody>
            </p:sp>
            <p:sp>
              <p:nvSpPr>
                <p:cNvPr id="43051" name="Text Box 38"/>
                <p:cNvSpPr txBox="1">
                  <a:spLocks noChangeArrowheads="1"/>
                </p:cNvSpPr>
                <p:nvPr/>
              </p:nvSpPr>
              <p:spPr bwMode="auto">
                <a:xfrm>
                  <a:off x="2635" y="2026"/>
                  <a:ext cx="18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p:txBody>
            </p:sp>
            <p:sp>
              <p:nvSpPr>
                <p:cNvPr id="43052" name="Text Box 39"/>
                <p:cNvSpPr txBox="1">
                  <a:spLocks noChangeArrowheads="1"/>
                </p:cNvSpPr>
                <p:nvPr/>
              </p:nvSpPr>
              <p:spPr bwMode="auto">
                <a:xfrm>
                  <a:off x="2841" y="2037"/>
                  <a:ext cx="20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NH</a:t>
                  </a:r>
                  <a:r>
                    <a:rPr kumimoji="1" lang="en-US" sz="800" baseline="-25000">
                      <a:solidFill>
                        <a:schemeClr val="bg1"/>
                      </a:solidFill>
                    </a:rPr>
                    <a:t>3</a:t>
                  </a:r>
                  <a:endParaRPr kumimoji="1" lang="en-US" sz="800">
                    <a:solidFill>
                      <a:schemeClr val="bg1"/>
                    </a:solidFill>
                  </a:endParaRPr>
                </a:p>
              </p:txBody>
            </p:sp>
            <p:sp>
              <p:nvSpPr>
                <p:cNvPr id="43053" name="Text Box 40"/>
                <p:cNvSpPr txBox="1">
                  <a:spLocks noChangeArrowheads="1"/>
                </p:cNvSpPr>
                <p:nvPr/>
              </p:nvSpPr>
              <p:spPr bwMode="auto">
                <a:xfrm>
                  <a:off x="3854" y="1690"/>
                  <a:ext cx="26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sym typeface="Symbol" panose="05050102010706020507" pitchFamily="18" charset="2"/>
                    </a:rPr>
                    <a:t></a:t>
                  </a:r>
                  <a:endParaRPr kumimoji="1" lang="en-US" sz="800">
                    <a:solidFill>
                      <a:schemeClr val="bg1"/>
                    </a:solidFill>
                  </a:endParaRPr>
                </a:p>
              </p:txBody>
            </p:sp>
            <p:sp>
              <p:nvSpPr>
                <p:cNvPr id="43054" name="Text Box 41"/>
                <p:cNvSpPr txBox="1">
                  <a:spLocks noChangeArrowheads="1"/>
                </p:cNvSpPr>
                <p:nvPr/>
              </p:nvSpPr>
              <p:spPr bwMode="auto">
                <a:xfrm>
                  <a:off x="3697" y="2026"/>
                  <a:ext cx="15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a:t>
                  </a:r>
                  <a:r>
                    <a:rPr kumimoji="1" lang="en-US" sz="800" baseline="30000">
                      <a:solidFill>
                        <a:schemeClr val="bg1"/>
                      </a:solidFill>
                    </a:rPr>
                    <a:t>+</a:t>
                  </a:r>
                  <a:endParaRPr kumimoji="1" lang="en-US" sz="800">
                    <a:solidFill>
                      <a:schemeClr val="bg1"/>
                    </a:solidFill>
                  </a:endParaRPr>
                </a:p>
              </p:txBody>
            </p:sp>
            <p:sp>
              <p:nvSpPr>
                <p:cNvPr id="43055" name="Text Box 42"/>
                <p:cNvSpPr txBox="1">
                  <a:spLocks noChangeArrowheads="1"/>
                </p:cNvSpPr>
                <p:nvPr/>
              </p:nvSpPr>
              <p:spPr bwMode="auto">
                <a:xfrm>
                  <a:off x="3869" y="2032"/>
                  <a:ext cx="16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p:txBody>
            </p:sp>
            <p:sp>
              <p:nvSpPr>
                <p:cNvPr id="43056" name="Text Box 43"/>
                <p:cNvSpPr txBox="1">
                  <a:spLocks noChangeArrowheads="1"/>
                </p:cNvSpPr>
                <p:nvPr/>
              </p:nvSpPr>
              <p:spPr bwMode="auto">
                <a:xfrm>
                  <a:off x="2886" y="2762"/>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grpSp>
          <p:grpSp>
            <p:nvGrpSpPr>
              <p:cNvPr id="43017" name="Group 44"/>
              <p:cNvGrpSpPr>
                <a:grpSpLocks/>
              </p:cNvGrpSpPr>
              <p:nvPr/>
            </p:nvGrpSpPr>
            <p:grpSpPr bwMode="auto">
              <a:xfrm>
                <a:off x="2467" y="1530"/>
                <a:ext cx="1785" cy="1616"/>
                <a:chOff x="2467" y="1530"/>
                <a:chExt cx="1785" cy="1616"/>
              </a:xfrm>
            </p:grpSpPr>
            <p:sp>
              <p:nvSpPr>
                <p:cNvPr id="43018" name="Oval 45"/>
                <p:cNvSpPr>
                  <a:spLocks noChangeArrowheads="1"/>
                </p:cNvSpPr>
                <p:nvPr/>
              </p:nvSpPr>
              <p:spPr bwMode="auto">
                <a:xfrm>
                  <a:off x="2467" y="1536"/>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1</a:t>
                  </a:r>
                </a:p>
              </p:txBody>
            </p:sp>
            <p:sp>
              <p:nvSpPr>
                <p:cNvPr id="43019" name="Oval 46"/>
                <p:cNvSpPr>
                  <a:spLocks noChangeArrowheads="1"/>
                </p:cNvSpPr>
                <p:nvPr/>
              </p:nvSpPr>
              <p:spPr bwMode="auto">
                <a:xfrm>
                  <a:off x="3598" y="1530"/>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4</a:t>
                  </a:r>
                </a:p>
              </p:txBody>
            </p:sp>
            <p:sp>
              <p:nvSpPr>
                <p:cNvPr id="43020" name="Oval 47"/>
                <p:cNvSpPr>
                  <a:spLocks noChangeArrowheads="1"/>
                </p:cNvSpPr>
                <p:nvPr/>
              </p:nvSpPr>
              <p:spPr bwMode="auto">
                <a:xfrm>
                  <a:off x="3523" y="2441"/>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id-ID" sz="800" b="1">
                    <a:solidFill>
                      <a:schemeClr val="bg1"/>
                    </a:solidFill>
                  </a:endParaRPr>
                </a:p>
              </p:txBody>
            </p:sp>
            <p:sp>
              <p:nvSpPr>
                <p:cNvPr id="43021" name="Oval 48"/>
                <p:cNvSpPr>
                  <a:spLocks noChangeArrowheads="1"/>
                </p:cNvSpPr>
                <p:nvPr/>
              </p:nvSpPr>
              <p:spPr bwMode="auto">
                <a:xfrm>
                  <a:off x="2510" y="2438"/>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2</a:t>
                  </a:r>
                </a:p>
              </p:txBody>
            </p:sp>
            <p:sp>
              <p:nvSpPr>
                <p:cNvPr id="43022" name="Oval 49"/>
                <p:cNvSpPr>
                  <a:spLocks noChangeArrowheads="1"/>
                </p:cNvSpPr>
                <p:nvPr/>
              </p:nvSpPr>
              <p:spPr bwMode="auto">
                <a:xfrm>
                  <a:off x="3512" y="3074"/>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3</a:t>
                  </a:r>
                </a:p>
              </p:txBody>
            </p:sp>
            <p:sp>
              <p:nvSpPr>
                <p:cNvPr id="43023" name="Oval 50"/>
                <p:cNvSpPr>
                  <a:spLocks noChangeArrowheads="1"/>
                </p:cNvSpPr>
                <p:nvPr/>
              </p:nvSpPr>
              <p:spPr bwMode="auto">
                <a:xfrm>
                  <a:off x="4183" y="3086"/>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5</a:t>
                  </a:r>
                </a:p>
              </p:txBody>
            </p:sp>
          </p:grpSp>
        </p:grpSp>
        <p:sp>
          <p:nvSpPr>
            <p:cNvPr id="43015" name="Line 51"/>
            <p:cNvSpPr>
              <a:spLocks noChangeShapeType="1"/>
            </p:cNvSpPr>
            <p:nvPr/>
          </p:nvSpPr>
          <p:spPr bwMode="auto">
            <a:xfrm flipH="1">
              <a:off x="1887" y="2006"/>
              <a:ext cx="533" cy="45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solidFill>
                  <a:schemeClr val="bg1"/>
                </a:solidFill>
              </a:endParaRPr>
            </a:p>
          </p:txBody>
        </p:sp>
      </p:grpSp>
    </p:spTree>
    <p:extLst>
      <p:ext uri="{BB962C8B-B14F-4D97-AF65-F5344CB8AC3E}">
        <p14:creationId xmlns:p14="http://schemas.microsoft.com/office/powerpoint/2010/main" xmlns="" val="3855987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descr="title-bar"/>
          <p:cNvSpPr>
            <a:spLocks noGrp="1" noChangeArrowheads="1"/>
          </p:cNvSpPr>
          <p:nvPr>
            <p:ph type="title"/>
          </p:nvPr>
        </p:nvSpPr>
        <p:spPr/>
        <p:txBody>
          <a:bodyPr>
            <a:normAutofit fontScale="90000"/>
          </a:bodyPr>
          <a:lstStyle/>
          <a:p>
            <a:pPr eaLnBrk="1" hangingPunct="1"/>
            <a:r>
              <a:rPr lang="en-US" sz="2900" smtClean="0">
                <a:effectLst>
                  <a:outerShdw blurRad="38100" dist="38100" dir="2700000" algn="tl">
                    <a:srgbClr val="C0C0C0"/>
                  </a:outerShdw>
                </a:effectLst>
              </a:rPr>
              <a:t/>
            </a:r>
            <a:br>
              <a:rPr lang="en-US" sz="2900" smtClean="0">
                <a:effectLst>
                  <a:outerShdw blurRad="38100" dist="38100" dir="2700000" algn="tl">
                    <a:srgbClr val="C0C0C0"/>
                  </a:outerShdw>
                </a:effectLst>
              </a:rPr>
            </a:br>
            <a:r>
              <a:rPr lang="en-US" sz="6000" smtClean="0">
                <a:effectLst>
                  <a:outerShdw blurRad="38100" dist="38100" dir="2700000" algn="tl">
                    <a:srgbClr val="C0C0C0"/>
                  </a:outerShdw>
                </a:effectLst>
              </a:rPr>
              <a:t>Filtrasi</a:t>
            </a:r>
            <a:r>
              <a:rPr lang="en-US" sz="2900" smtClean="0">
                <a:solidFill>
                  <a:srgbClr val="000099"/>
                </a:solidFill>
                <a:effectLst>
                  <a:outerShdw blurRad="38100" dist="38100" dir="2700000" algn="tl">
                    <a:srgbClr val="C0C0C0"/>
                  </a:outerShdw>
                </a:effectLst>
              </a:rPr>
              <a:t/>
            </a:r>
            <a:br>
              <a:rPr lang="en-US" sz="2900" smtClean="0">
                <a:solidFill>
                  <a:srgbClr val="000099"/>
                </a:solidFill>
                <a:effectLst>
                  <a:outerShdw blurRad="38100" dist="38100" dir="2700000" algn="tl">
                    <a:srgbClr val="C0C0C0"/>
                  </a:outerShdw>
                </a:effectLst>
              </a:rPr>
            </a:br>
            <a:endParaRPr lang="en-US" sz="2900" smtClean="0">
              <a:solidFill>
                <a:srgbClr val="000099"/>
              </a:solidFill>
              <a:effectLst>
                <a:outerShdw blurRad="38100" dist="38100" dir="2700000" algn="tl">
                  <a:srgbClr val="C0C0C0"/>
                </a:outerShdw>
              </a:effectLst>
            </a:endParaRPr>
          </a:p>
        </p:txBody>
      </p:sp>
      <p:sp>
        <p:nvSpPr>
          <p:cNvPr id="613379" name="Rectangle 3"/>
          <p:cNvSpPr>
            <a:spLocks noGrp="1" noChangeArrowheads="1"/>
          </p:cNvSpPr>
          <p:nvPr>
            <p:ph idx="1"/>
          </p:nvPr>
        </p:nvSpPr>
        <p:spPr>
          <a:xfrm>
            <a:off x="304800" y="1916113"/>
            <a:ext cx="7997825" cy="3876675"/>
          </a:xfrm>
        </p:spPr>
        <p:txBody>
          <a:bodyPr>
            <a:normAutofit fontScale="92500" lnSpcReduction="10000"/>
          </a:bodyPr>
          <a:lstStyle/>
          <a:p>
            <a:pPr eaLnBrk="1" hangingPunct="1"/>
            <a:r>
              <a:rPr lang="en-US" sz="3000" smtClean="0"/>
              <a:t>Proses penyaringan darah yang kurang selektif.</a:t>
            </a:r>
          </a:p>
          <a:p>
            <a:pPr eaLnBrk="1" hangingPunct="1"/>
            <a:r>
              <a:rPr lang="en-US" sz="3000" smtClean="0"/>
              <a:t>Air, ion dan zat makanan serta zat terlarut di keluarkan dari darah ke tubulus proksimal.</a:t>
            </a:r>
          </a:p>
          <a:p>
            <a:pPr eaLnBrk="1" hangingPunct="1"/>
            <a:r>
              <a:rPr lang="en-US" sz="3000" smtClean="0"/>
              <a:t>Sel darah dan beberapa protein tetap berada di dalam darah.</a:t>
            </a:r>
          </a:p>
          <a:p>
            <a:pPr eaLnBrk="1" hangingPunct="1"/>
            <a:r>
              <a:rPr lang="en-US" sz="3000" smtClean="0"/>
              <a:t>Terbentuk </a:t>
            </a:r>
            <a:r>
              <a:rPr lang="en-US" sz="3000" smtClean="0">
                <a:solidFill>
                  <a:srgbClr val="CC3300"/>
                </a:solidFill>
              </a:rPr>
              <a:t>filtrat primer</a:t>
            </a:r>
            <a:r>
              <a:rPr lang="en-US" sz="3000" smtClean="0"/>
              <a:t> di tubulus proksimal.</a:t>
            </a:r>
          </a:p>
          <a:p>
            <a:pPr eaLnBrk="1" hangingPunct="1"/>
            <a:endParaRPr lang="en-US" sz="2400" smtClean="0"/>
          </a:p>
        </p:txBody>
      </p:sp>
    </p:spTree>
    <p:extLst>
      <p:ext uri="{BB962C8B-B14F-4D97-AF65-F5344CB8AC3E}">
        <p14:creationId xmlns:p14="http://schemas.microsoft.com/office/powerpoint/2010/main" xmlns="" val="2941955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descr="title-bar"/>
          <p:cNvSpPr>
            <a:spLocks noGrp="1" noChangeArrowheads="1"/>
          </p:cNvSpPr>
          <p:nvPr>
            <p:ph type="title"/>
          </p:nvPr>
        </p:nvSpPr>
        <p:spPr/>
        <p:txBody>
          <a:bodyPr>
            <a:normAutofit fontScale="90000"/>
          </a:bodyPr>
          <a:lstStyle/>
          <a:p>
            <a:pPr eaLnBrk="1" hangingPunct="1"/>
            <a:r>
              <a:rPr lang="en-US" sz="2900" smtClean="0">
                <a:solidFill>
                  <a:srgbClr val="000099"/>
                </a:solidFill>
                <a:effectLst>
                  <a:outerShdw blurRad="38100" dist="38100" dir="2700000" algn="tl">
                    <a:srgbClr val="C0C0C0"/>
                  </a:outerShdw>
                </a:effectLst>
              </a:rPr>
              <a:t/>
            </a:r>
            <a:br>
              <a:rPr lang="en-US" sz="2900" smtClean="0">
                <a:solidFill>
                  <a:srgbClr val="000099"/>
                </a:solidFill>
                <a:effectLst>
                  <a:outerShdw blurRad="38100" dist="38100" dir="2700000" algn="tl">
                    <a:srgbClr val="C0C0C0"/>
                  </a:outerShdw>
                </a:effectLst>
              </a:rPr>
            </a:br>
            <a:r>
              <a:rPr lang="en-US" sz="2900" smtClean="0">
                <a:effectLst>
                  <a:outerShdw blurRad="38100" dist="38100" dir="2700000" algn="tl">
                    <a:srgbClr val="C0C0C0"/>
                  </a:outerShdw>
                </a:effectLst>
              </a:rPr>
              <a:t>Reabsorpsi</a:t>
            </a:r>
            <a:br>
              <a:rPr lang="en-US" sz="2900" smtClean="0">
                <a:effectLst>
                  <a:outerShdw blurRad="38100" dist="38100" dir="2700000" algn="tl">
                    <a:srgbClr val="C0C0C0"/>
                  </a:outerShdw>
                </a:effectLst>
              </a:rPr>
            </a:br>
            <a:endParaRPr lang="en-US" sz="2900" smtClean="0">
              <a:effectLst>
                <a:outerShdw blurRad="38100" dist="38100" dir="2700000" algn="tl">
                  <a:srgbClr val="C0C0C0"/>
                </a:outerShdw>
              </a:effectLst>
            </a:endParaRPr>
          </a:p>
        </p:txBody>
      </p:sp>
      <p:sp>
        <p:nvSpPr>
          <p:cNvPr id="45059" name="Rectangle 3"/>
          <p:cNvSpPr>
            <a:spLocks noGrp="1" noChangeArrowheads="1"/>
          </p:cNvSpPr>
          <p:nvPr>
            <p:ph idx="1"/>
          </p:nvPr>
        </p:nvSpPr>
        <p:spPr/>
        <p:txBody>
          <a:bodyPr>
            <a:normAutofit fontScale="85000" lnSpcReduction="20000"/>
          </a:bodyPr>
          <a:lstStyle/>
          <a:p>
            <a:pPr eaLnBrk="1" hangingPunct="1"/>
            <a:r>
              <a:rPr lang="en-US" sz="2800" smtClean="0"/>
              <a:t>Urin primer yang terbentuk di tubulus proksimal terdiri dari :</a:t>
            </a:r>
          </a:p>
          <a:p>
            <a:pPr lvl="1" eaLnBrk="1" hangingPunct="1"/>
            <a:r>
              <a:rPr lang="en-US" sz="2800" smtClean="0"/>
              <a:t>Sebagian besar air		</a:t>
            </a:r>
          </a:p>
          <a:p>
            <a:pPr lvl="1" eaLnBrk="1" hangingPunct="1"/>
            <a:r>
              <a:rPr lang="en-US" sz="2800" smtClean="0"/>
              <a:t>Glukosa dan Asam Amino</a:t>
            </a:r>
          </a:p>
          <a:p>
            <a:pPr lvl="1" eaLnBrk="1" hangingPunct="1"/>
            <a:r>
              <a:rPr lang="en-US" sz="2800" smtClean="0"/>
              <a:t>Ion</a:t>
            </a:r>
          </a:p>
          <a:p>
            <a:pPr eaLnBrk="1" hangingPunct="1"/>
            <a:r>
              <a:rPr lang="en-US" sz="2800" smtClean="0"/>
              <a:t>Kemudian zat tersebut kemudian diserap oleh kapiler peritubuler secara aktif dan pasif.</a:t>
            </a:r>
          </a:p>
          <a:p>
            <a:pPr eaLnBrk="1" hangingPunct="1"/>
            <a:r>
              <a:rPr lang="en-US" sz="2800" smtClean="0"/>
              <a:t> Penyerapan terjadi di sepanjang Tubulus      proksimal, Lengkung Henle, dan tubulus distal.</a:t>
            </a:r>
            <a:endParaRPr lang="en-US" sz="2800" smtClean="0">
              <a:solidFill>
                <a:srgbClr val="CC3300"/>
              </a:solidFill>
            </a:endParaRPr>
          </a:p>
          <a:p>
            <a:pPr eaLnBrk="1" hangingPunct="1"/>
            <a:endParaRPr lang="en-US" sz="2800" smtClean="0"/>
          </a:p>
        </p:txBody>
      </p:sp>
    </p:spTree>
    <p:extLst>
      <p:ext uri="{BB962C8B-B14F-4D97-AF65-F5344CB8AC3E}">
        <p14:creationId xmlns:p14="http://schemas.microsoft.com/office/powerpoint/2010/main" xmlns="" val="2224942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descr="title-bar"/>
          <p:cNvSpPr>
            <a:spLocks noGrp="1" noChangeArrowheads="1"/>
          </p:cNvSpPr>
          <p:nvPr>
            <p:ph type="title"/>
          </p:nvPr>
        </p:nvSpPr>
        <p:spPr>
          <a:xfrm>
            <a:off x="539750" y="692150"/>
            <a:ext cx="9144000" cy="481013"/>
          </a:xfrm>
        </p:spPr>
        <p:txBody>
          <a:bodyPr>
            <a:normAutofit fontScale="90000"/>
          </a:bodyPr>
          <a:lstStyle/>
          <a:p>
            <a:pPr eaLnBrk="1" hangingPunct="1"/>
            <a:r>
              <a:rPr lang="en-US" sz="2900" smtClean="0">
                <a:solidFill>
                  <a:srgbClr val="000099"/>
                </a:solidFill>
                <a:effectLst>
                  <a:outerShdw blurRad="38100" dist="38100" dir="2700000" algn="tl">
                    <a:srgbClr val="C0C0C0"/>
                  </a:outerShdw>
                </a:effectLst>
              </a:rPr>
              <a:t/>
            </a:r>
            <a:br>
              <a:rPr lang="en-US" sz="2900" smtClean="0">
                <a:solidFill>
                  <a:srgbClr val="000099"/>
                </a:solidFill>
                <a:effectLst>
                  <a:outerShdw blurRad="38100" dist="38100" dir="2700000" algn="tl">
                    <a:srgbClr val="C0C0C0"/>
                  </a:outerShdw>
                </a:effectLst>
              </a:rPr>
            </a:br>
            <a:r>
              <a:rPr lang="en-US" sz="6000" smtClean="0">
                <a:effectLst>
                  <a:outerShdw blurRad="38100" dist="38100" dir="2700000" algn="tl">
                    <a:srgbClr val="C0C0C0"/>
                  </a:outerShdw>
                </a:effectLst>
              </a:rPr>
              <a:t>Proses Reabsorpsi</a:t>
            </a:r>
          </a:p>
        </p:txBody>
      </p:sp>
      <p:grpSp>
        <p:nvGrpSpPr>
          <p:cNvPr id="46083" name="Group 8"/>
          <p:cNvGrpSpPr>
            <a:grpSpLocks/>
          </p:cNvGrpSpPr>
          <p:nvPr/>
        </p:nvGrpSpPr>
        <p:grpSpPr bwMode="auto">
          <a:xfrm>
            <a:off x="827088" y="1700213"/>
            <a:ext cx="6781800" cy="4610100"/>
            <a:chOff x="1104" y="1415"/>
            <a:chExt cx="3648" cy="2641"/>
          </a:xfrm>
        </p:grpSpPr>
        <p:grpSp>
          <p:nvGrpSpPr>
            <p:cNvPr id="46084" name="Group 9"/>
            <p:cNvGrpSpPr>
              <a:grpSpLocks/>
            </p:cNvGrpSpPr>
            <p:nvPr/>
          </p:nvGrpSpPr>
          <p:grpSpPr bwMode="auto">
            <a:xfrm>
              <a:off x="1104" y="1415"/>
              <a:ext cx="3648" cy="2641"/>
              <a:chOff x="1104" y="1415"/>
              <a:chExt cx="3648" cy="2641"/>
            </a:xfrm>
          </p:grpSpPr>
          <p:grpSp>
            <p:nvGrpSpPr>
              <p:cNvPr id="46086" name="Group 10"/>
              <p:cNvGrpSpPr>
                <a:grpSpLocks/>
              </p:cNvGrpSpPr>
              <p:nvPr/>
            </p:nvGrpSpPr>
            <p:grpSpPr bwMode="auto">
              <a:xfrm>
                <a:off x="1104" y="1415"/>
                <a:ext cx="3648" cy="2641"/>
                <a:chOff x="1104" y="1415"/>
                <a:chExt cx="3648" cy="2641"/>
              </a:xfrm>
            </p:grpSpPr>
            <p:pic>
              <p:nvPicPr>
                <p:cNvPr id="46094"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4" y="1415"/>
                  <a:ext cx="3648" cy="2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95" name="Text Box 12"/>
                <p:cNvSpPr txBox="1">
                  <a:spLocks noChangeArrowheads="1"/>
                </p:cNvSpPr>
                <p:nvPr/>
              </p:nvSpPr>
              <p:spPr bwMode="auto">
                <a:xfrm>
                  <a:off x="2509" y="1507"/>
                  <a:ext cx="550"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Tubulus Proksimal</a:t>
                  </a:r>
                </a:p>
              </p:txBody>
            </p:sp>
            <p:sp>
              <p:nvSpPr>
                <p:cNvPr id="46096" name="Text Box 13"/>
                <p:cNvSpPr txBox="1">
                  <a:spLocks noChangeArrowheads="1"/>
                </p:cNvSpPr>
                <p:nvPr/>
              </p:nvSpPr>
              <p:spPr bwMode="auto">
                <a:xfrm>
                  <a:off x="1204" y="2463"/>
                  <a:ext cx="28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Filtrasi</a:t>
                  </a:r>
                </a:p>
              </p:txBody>
            </p:sp>
            <p:sp>
              <p:nvSpPr>
                <p:cNvPr id="46097" name="Text Box 14"/>
                <p:cNvSpPr txBox="1">
                  <a:spLocks noChangeArrowheads="1"/>
                </p:cNvSpPr>
                <p:nvPr/>
              </p:nvSpPr>
              <p:spPr bwMode="auto">
                <a:xfrm>
                  <a:off x="1219" y="2593"/>
                  <a:ext cx="670" cy="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a:p>
                  <a:pPr eaLnBrk="1" hangingPunct="1"/>
                  <a:r>
                    <a:rPr kumimoji="1" lang="en-US" sz="800">
                      <a:solidFill>
                        <a:schemeClr val="bg1"/>
                      </a:solidFill>
                    </a:rPr>
                    <a:t>Salts (NaCl and others)</a:t>
                  </a:r>
                </a:p>
                <a:p>
                  <a:pP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rPr>
                    <a:t>–</a:t>
                  </a:r>
                  <a:endParaRPr kumimoji="1" lang="en-US" sz="800">
                    <a:solidFill>
                      <a:schemeClr val="bg1"/>
                    </a:solidFill>
                  </a:endParaRPr>
                </a:p>
                <a:p>
                  <a:pP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a:p>
                  <a:pPr eaLnBrk="1" hangingPunct="1"/>
                  <a:r>
                    <a:rPr kumimoji="1" lang="en-US" sz="800">
                      <a:solidFill>
                        <a:schemeClr val="bg1"/>
                      </a:solidFill>
                    </a:rPr>
                    <a:t>Urea</a:t>
                  </a:r>
                </a:p>
                <a:p>
                  <a:pPr eaLnBrk="1" hangingPunct="1"/>
                  <a:r>
                    <a:rPr kumimoji="1" lang="en-US" sz="800">
                      <a:solidFill>
                        <a:schemeClr val="bg1"/>
                      </a:solidFill>
                    </a:rPr>
                    <a:t>Glucose; amino acids</a:t>
                  </a:r>
                </a:p>
                <a:p>
                  <a:pPr eaLnBrk="1" hangingPunct="1"/>
                  <a:r>
                    <a:rPr kumimoji="1" lang="en-US" sz="800">
                      <a:solidFill>
                        <a:schemeClr val="bg1"/>
                      </a:solidFill>
                    </a:rPr>
                    <a:t>Some drugs</a:t>
                  </a:r>
                </a:p>
              </p:txBody>
            </p:sp>
            <p:sp>
              <p:nvSpPr>
                <p:cNvPr id="46098" name="Text Box 15"/>
                <p:cNvSpPr txBox="1">
                  <a:spLocks noChangeArrowheads="1"/>
                </p:cNvSpPr>
                <p:nvPr/>
              </p:nvSpPr>
              <p:spPr bwMode="auto">
                <a:xfrm>
                  <a:off x="1387" y="3316"/>
                  <a:ext cx="20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Key</a:t>
                  </a:r>
                </a:p>
              </p:txBody>
            </p:sp>
            <p:sp>
              <p:nvSpPr>
                <p:cNvPr id="46099" name="Text Box 16"/>
                <p:cNvSpPr txBox="1">
                  <a:spLocks noChangeArrowheads="1"/>
                </p:cNvSpPr>
                <p:nvPr/>
              </p:nvSpPr>
              <p:spPr bwMode="auto">
                <a:xfrm>
                  <a:off x="1147" y="3456"/>
                  <a:ext cx="610"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Active transport</a:t>
                  </a:r>
                </a:p>
                <a:p>
                  <a:pPr eaLnBrk="1" hangingPunct="1"/>
                  <a:endParaRPr kumimoji="1" lang="en-US" sz="800">
                    <a:solidFill>
                      <a:schemeClr val="bg1"/>
                    </a:solidFill>
                  </a:endParaRPr>
                </a:p>
              </p:txBody>
            </p:sp>
            <p:sp>
              <p:nvSpPr>
                <p:cNvPr id="46100" name="Text Box 17"/>
                <p:cNvSpPr txBox="1">
                  <a:spLocks noChangeArrowheads="1"/>
                </p:cNvSpPr>
                <p:nvPr/>
              </p:nvSpPr>
              <p:spPr bwMode="auto">
                <a:xfrm>
                  <a:off x="1189" y="3546"/>
                  <a:ext cx="52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Passive transport</a:t>
                  </a:r>
                </a:p>
              </p:txBody>
            </p:sp>
            <p:sp>
              <p:nvSpPr>
                <p:cNvPr id="46101" name="Text Box 18"/>
                <p:cNvSpPr txBox="1">
                  <a:spLocks noChangeArrowheads="1"/>
                </p:cNvSpPr>
                <p:nvPr/>
              </p:nvSpPr>
              <p:spPr bwMode="auto">
                <a:xfrm>
                  <a:off x="2156" y="2280"/>
                  <a:ext cx="365"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KORTEKS</a:t>
                  </a:r>
                </a:p>
              </p:txBody>
            </p:sp>
            <p:sp>
              <p:nvSpPr>
                <p:cNvPr id="46102" name="Text Box 19"/>
                <p:cNvSpPr txBox="1">
                  <a:spLocks noChangeArrowheads="1"/>
                </p:cNvSpPr>
                <p:nvPr/>
              </p:nvSpPr>
              <p:spPr bwMode="auto">
                <a:xfrm>
                  <a:off x="2219" y="2854"/>
                  <a:ext cx="33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MEDULA</a:t>
                  </a:r>
                </a:p>
                <a:p>
                  <a:pPr eaLnBrk="1" hangingPunct="1"/>
                  <a:r>
                    <a:rPr kumimoji="1" lang="en-US" sz="800">
                      <a:solidFill>
                        <a:schemeClr val="bg1"/>
                      </a:solidFill>
                    </a:rPr>
                    <a:t>LUAR</a:t>
                  </a:r>
                </a:p>
              </p:txBody>
            </p:sp>
            <p:sp>
              <p:nvSpPr>
                <p:cNvPr id="46103" name="Text Box 20"/>
                <p:cNvSpPr txBox="1">
                  <a:spLocks noChangeArrowheads="1"/>
                </p:cNvSpPr>
                <p:nvPr/>
              </p:nvSpPr>
              <p:spPr bwMode="auto">
                <a:xfrm>
                  <a:off x="2315" y="3577"/>
                  <a:ext cx="33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MEDULA</a:t>
                  </a:r>
                </a:p>
                <a:p>
                  <a:pPr eaLnBrk="1" hangingPunct="1"/>
                  <a:r>
                    <a:rPr kumimoji="1" lang="en-US" sz="800">
                      <a:solidFill>
                        <a:schemeClr val="bg1"/>
                      </a:solidFill>
                    </a:rPr>
                    <a:t>DALAM</a:t>
                  </a:r>
                </a:p>
              </p:txBody>
            </p:sp>
            <p:sp>
              <p:nvSpPr>
                <p:cNvPr id="46104" name="Text Box 21"/>
                <p:cNvSpPr txBox="1">
                  <a:spLocks noChangeArrowheads="1"/>
                </p:cNvSpPr>
                <p:nvPr/>
              </p:nvSpPr>
              <p:spPr bwMode="auto">
                <a:xfrm>
                  <a:off x="2563" y="2451"/>
                  <a:ext cx="501"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Lengkung Henle</a:t>
                  </a:r>
                </a:p>
                <a:p>
                  <a:pPr eaLnBrk="1" hangingPunct="1"/>
                  <a:r>
                    <a:rPr kumimoji="1" lang="en-US" sz="800">
                      <a:solidFill>
                        <a:schemeClr val="bg1"/>
                      </a:solidFill>
                    </a:rPr>
                    <a:t> turun</a:t>
                  </a:r>
                </a:p>
              </p:txBody>
            </p:sp>
            <p:sp>
              <p:nvSpPr>
                <p:cNvPr id="46105" name="Text Box 22"/>
                <p:cNvSpPr txBox="1">
                  <a:spLocks noChangeArrowheads="1"/>
                </p:cNvSpPr>
                <p:nvPr/>
              </p:nvSpPr>
              <p:spPr bwMode="auto">
                <a:xfrm>
                  <a:off x="3564" y="2484"/>
                  <a:ext cx="10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kumimoji="1" lang="id-ID" sz="800">
                    <a:solidFill>
                      <a:schemeClr val="bg1"/>
                    </a:solidFill>
                  </a:endParaRPr>
                </a:p>
              </p:txBody>
            </p:sp>
            <p:sp>
              <p:nvSpPr>
                <p:cNvPr id="46106" name="Text Box 23"/>
                <p:cNvSpPr txBox="1">
                  <a:spLocks noChangeArrowheads="1"/>
                </p:cNvSpPr>
                <p:nvPr/>
              </p:nvSpPr>
              <p:spPr bwMode="auto">
                <a:xfrm>
                  <a:off x="3566" y="3082"/>
                  <a:ext cx="50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Lengkung Henle</a:t>
                  </a:r>
                </a:p>
                <a:p>
                  <a:pPr eaLnBrk="1" hangingPunct="1"/>
                  <a:r>
                    <a:rPr kumimoji="1" lang="en-US" sz="800">
                      <a:solidFill>
                        <a:schemeClr val="bg1"/>
                      </a:solidFill>
                    </a:rPr>
                    <a:t>naik</a:t>
                  </a:r>
                </a:p>
              </p:txBody>
            </p:sp>
            <p:sp>
              <p:nvSpPr>
                <p:cNvPr id="46107" name="Text Box 24"/>
                <p:cNvSpPr txBox="1">
                  <a:spLocks noChangeArrowheads="1"/>
                </p:cNvSpPr>
                <p:nvPr/>
              </p:nvSpPr>
              <p:spPr bwMode="auto">
                <a:xfrm>
                  <a:off x="4219" y="3054"/>
                  <a:ext cx="378" cy="1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kumimoji="1" lang="en-US" sz="800">
                      <a:solidFill>
                        <a:schemeClr val="bg1"/>
                      </a:solidFill>
                    </a:rPr>
                    <a:t>Tubulus </a:t>
                  </a:r>
                </a:p>
                <a:p>
                  <a:pPr eaLnBrk="1" hangingPunct="1"/>
                  <a:r>
                    <a:rPr kumimoji="1" lang="en-US" sz="800">
                      <a:solidFill>
                        <a:schemeClr val="bg1"/>
                      </a:solidFill>
                    </a:rPr>
                    <a:t>Pengumpul</a:t>
                  </a:r>
                </a:p>
              </p:txBody>
            </p:sp>
            <p:sp>
              <p:nvSpPr>
                <p:cNvPr id="46108" name="Text Box 25"/>
                <p:cNvSpPr txBox="1">
                  <a:spLocks noChangeArrowheads="1"/>
                </p:cNvSpPr>
                <p:nvPr/>
              </p:nvSpPr>
              <p:spPr bwMode="auto">
                <a:xfrm>
                  <a:off x="4265" y="2870"/>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6109" name="Text Box 26"/>
                <p:cNvSpPr txBox="1">
                  <a:spLocks noChangeArrowheads="1"/>
                </p:cNvSpPr>
                <p:nvPr/>
              </p:nvSpPr>
              <p:spPr bwMode="auto">
                <a:xfrm>
                  <a:off x="3582" y="2683"/>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6110" name="Text Box 27"/>
                <p:cNvSpPr txBox="1">
                  <a:spLocks noChangeArrowheads="1"/>
                </p:cNvSpPr>
                <p:nvPr/>
              </p:nvSpPr>
              <p:spPr bwMode="auto">
                <a:xfrm>
                  <a:off x="3582" y="3434"/>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6111" name="Text Box 28"/>
                <p:cNvSpPr txBox="1">
                  <a:spLocks noChangeArrowheads="1"/>
                </p:cNvSpPr>
                <p:nvPr/>
              </p:nvSpPr>
              <p:spPr bwMode="auto">
                <a:xfrm>
                  <a:off x="3646" y="1502"/>
                  <a:ext cx="44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Tubulus Distal</a:t>
                  </a:r>
                </a:p>
              </p:txBody>
            </p:sp>
            <p:sp>
              <p:nvSpPr>
                <p:cNvPr id="46112" name="Text Box 29"/>
                <p:cNvSpPr txBox="1">
                  <a:spLocks noChangeArrowheads="1"/>
                </p:cNvSpPr>
                <p:nvPr/>
              </p:nvSpPr>
              <p:spPr bwMode="auto">
                <a:xfrm>
                  <a:off x="2559" y="1614"/>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6113" name="Text Box 30"/>
                <p:cNvSpPr txBox="1">
                  <a:spLocks noChangeArrowheads="1"/>
                </p:cNvSpPr>
                <p:nvPr/>
              </p:nvSpPr>
              <p:spPr bwMode="auto">
                <a:xfrm>
                  <a:off x="2787" y="1614"/>
                  <a:ext cx="31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Nutrients</a:t>
                  </a:r>
                </a:p>
              </p:txBody>
            </p:sp>
            <p:sp>
              <p:nvSpPr>
                <p:cNvPr id="46114" name="Text Box 31"/>
                <p:cNvSpPr txBox="1">
                  <a:spLocks noChangeArrowheads="1"/>
                </p:cNvSpPr>
                <p:nvPr/>
              </p:nvSpPr>
              <p:spPr bwMode="auto">
                <a:xfrm>
                  <a:off x="4195" y="3324"/>
                  <a:ext cx="218"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Urea</a:t>
                  </a:r>
                </a:p>
              </p:txBody>
            </p:sp>
            <p:sp>
              <p:nvSpPr>
                <p:cNvPr id="46115" name="Text Box 32"/>
                <p:cNvSpPr txBox="1">
                  <a:spLocks noChangeArrowheads="1"/>
                </p:cNvSpPr>
                <p:nvPr/>
              </p:nvSpPr>
              <p:spPr bwMode="auto">
                <a:xfrm>
                  <a:off x="4198" y="3445"/>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6116" name="Text Box 33"/>
                <p:cNvSpPr txBox="1">
                  <a:spLocks noChangeArrowheads="1"/>
                </p:cNvSpPr>
                <p:nvPr/>
              </p:nvSpPr>
              <p:spPr bwMode="auto">
                <a:xfrm>
                  <a:off x="3563" y="1690"/>
                  <a:ext cx="22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NaCl</a:t>
                  </a:r>
                </a:p>
              </p:txBody>
            </p:sp>
            <p:sp>
              <p:nvSpPr>
                <p:cNvPr id="46117" name="Text Box 34"/>
                <p:cNvSpPr txBox="1">
                  <a:spLocks noChangeArrowheads="1"/>
                </p:cNvSpPr>
                <p:nvPr/>
              </p:nvSpPr>
              <p:spPr bwMode="auto">
                <a:xfrm>
                  <a:off x="3731" y="1614"/>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6118" name="Text Box 35"/>
                <p:cNvSpPr txBox="1">
                  <a:spLocks noChangeArrowheads="1"/>
                </p:cNvSpPr>
                <p:nvPr/>
              </p:nvSpPr>
              <p:spPr bwMode="auto">
                <a:xfrm>
                  <a:off x="2694" y="1685"/>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sp>
              <p:nvSpPr>
                <p:cNvPr id="46119" name="Text Box 36"/>
                <p:cNvSpPr txBox="1">
                  <a:spLocks noChangeArrowheads="1"/>
                </p:cNvSpPr>
                <p:nvPr/>
              </p:nvSpPr>
              <p:spPr bwMode="auto">
                <a:xfrm>
                  <a:off x="2412" y="1679"/>
                  <a:ext cx="26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sym typeface="Symbol" panose="05050102010706020507" pitchFamily="18" charset="2"/>
                    </a:rPr>
                    <a:t></a:t>
                  </a:r>
                </a:p>
              </p:txBody>
            </p:sp>
            <p:sp>
              <p:nvSpPr>
                <p:cNvPr id="46120" name="Text Box 37"/>
                <p:cNvSpPr txBox="1">
                  <a:spLocks noChangeArrowheads="1"/>
                </p:cNvSpPr>
                <p:nvPr/>
              </p:nvSpPr>
              <p:spPr bwMode="auto">
                <a:xfrm>
                  <a:off x="2944" y="1686"/>
                  <a:ext cx="15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a:t>
                  </a:r>
                  <a:r>
                    <a:rPr kumimoji="1" lang="en-US" sz="800" baseline="30000">
                      <a:solidFill>
                        <a:schemeClr val="bg1"/>
                      </a:solidFill>
                    </a:rPr>
                    <a:t>+</a:t>
                  </a:r>
                  <a:endParaRPr kumimoji="1" lang="en-US" sz="800">
                    <a:solidFill>
                      <a:schemeClr val="bg1"/>
                    </a:solidFill>
                  </a:endParaRPr>
                </a:p>
              </p:txBody>
            </p:sp>
            <p:sp>
              <p:nvSpPr>
                <p:cNvPr id="46121" name="Text Box 38"/>
                <p:cNvSpPr txBox="1">
                  <a:spLocks noChangeArrowheads="1"/>
                </p:cNvSpPr>
                <p:nvPr/>
              </p:nvSpPr>
              <p:spPr bwMode="auto">
                <a:xfrm>
                  <a:off x="2635" y="2026"/>
                  <a:ext cx="18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p:txBody>
            </p:sp>
            <p:sp>
              <p:nvSpPr>
                <p:cNvPr id="46122" name="Text Box 39"/>
                <p:cNvSpPr txBox="1">
                  <a:spLocks noChangeArrowheads="1"/>
                </p:cNvSpPr>
                <p:nvPr/>
              </p:nvSpPr>
              <p:spPr bwMode="auto">
                <a:xfrm>
                  <a:off x="2841" y="2037"/>
                  <a:ext cx="20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NH</a:t>
                  </a:r>
                  <a:r>
                    <a:rPr kumimoji="1" lang="en-US" sz="800" baseline="-25000">
                      <a:solidFill>
                        <a:schemeClr val="bg1"/>
                      </a:solidFill>
                    </a:rPr>
                    <a:t>3</a:t>
                  </a:r>
                  <a:endParaRPr kumimoji="1" lang="en-US" sz="800">
                    <a:solidFill>
                      <a:schemeClr val="bg1"/>
                    </a:solidFill>
                  </a:endParaRPr>
                </a:p>
              </p:txBody>
            </p:sp>
            <p:sp>
              <p:nvSpPr>
                <p:cNvPr id="46123" name="Text Box 40"/>
                <p:cNvSpPr txBox="1">
                  <a:spLocks noChangeArrowheads="1"/>
                </p:cNvSpPr>
                <p:nvPr/>
              </p:nvSpPr>
              <p:spPr bwMode="auto">
                <a:xfrm>
                  <a:off x="3854" y="1690"/>
                  <a:ext cx="26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HCO</a:t>
                  </a:r>
                  <a:r>
                    <a:rPr kumimoji="1" lang="en-US" sz="800" baseline="-25000">
                      <a:solidFill>
                        <a:schemeClr val="bg1"/>
                      </a:solidFill>
                    </a:rPr>
                    <a:t>3</a:t>
                  </a:r>
                  <a:r>
                    <a:rPr kumimoji="1" lang="en-US" sz="800" baseline="30000">
                      <a:solidFill>
                        <a:schemeClr val="bg1"/>
                      </a:solidFill>
                      <a:sym typeface="Symbol" panose="05050102010706020507" pitchFamily="18" charset="2"/>
                    </a:rPr>
                    <a:t></a:t>
                  </a:r>
                  <a:endParaRPr kumimoji="1" lang="en-US" sz="800">
                    <a:solidFill>
                      <a:schemeClr val="bg1"/>
                    </a:solidFill>
                  </a:endParaRPr>
                </a:p>
              </p:txBody>
            </p:sp>
            <p:sp>
              <p:nvSpPr>
                <p:cNvPr id="46124" name="Text Box 41"/>
                <p:cNvSpPr txBox="1">
                  <a:spLocks noChangeArrowheads="1"/>
                </p:cNvSpPr>
                <p:nvPr/>
              </p:nvSpPr>
              <p:spPr bwMode="auto">
                <a:xfrm>
                  <a:off x="3697" y="2026"/>
                  <a:ext cx="15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K</a:t>
                  </a:r>
                  <a:r>
                    <a:rPr kumimoji="1" lang="en-US" sz="800" baseline="30000">
                      <a:solidFill>
                        <a:schemeClr val="bg1"/>
                      </a:solidFill>
                    </a:rPr>
                    <a:t>+</a:t>
                  </a:r>
                  <a:endParaRPr kumimoji="1" lang="en-US" sz="800">
                    <a:solidFill>
                      <a:schemeClr val="bg1"/>
                    </a:solidFill>
                  </a:endParaRPr>
                </a:p>
              </p:txBody>
            </p:sp>
            <p:sp>
              <p:nvSpPr>
                <p:cNvPr id="46125" name="Text Box 42"/>
                <p:cNvSpPr txBox="1">
                  <a:spLocks noChangeArrowheads="1"/>
                </p:cNvSpPr>
                <p:nvPr/>
              </p:nvSpPr>
              <p:spPr bwMode="auto">
                <a:xfrm>
                  <a:off x="3869" y="2032"/>
                  <a:ext cx="16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30000">
                      <a:solidFill>
                        <a:schemeClr val="bg1"/>
                      </a:solidFill>
                    </a:rPr>
                    <a:t>+</a:t>
                  </a:r>
                  <a:endParaRPr kumimoji="1" lang="en-US" sz="800">
                    <a:solidFill>
                      <a:schemeClr val="bg1"/>
                    </a:solidFill>
                  </a:endParaRPr>
                </a:p>
              </p:txBody>
            </p:sp>
            <p:sp>
              <p:nvSpPr>
                <p:cNvPr id="46126" name="Text Box 43"/>
                <p:cNvSpPr txBox="1">
                  <a:spLocks noChangeArrowheads="1"/>
                </p:cNvSpPr>
                <p:nvPr/>
              </p:nvSpPr>
              <p:spPr bwMode="auto">
                <a:xfrm>
                  <a:off x="2886" y="2762"/>
                  <a:ext cx="20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a:solidFill>
                        <a:schemeClr val="bg1"/>
                      </a:solidFill>
                    </a:rPr>
                    <a:t>H</a:t>
                  </a:r>
                  <a:r>
                    <a:rPr kumimoji="1" lang="en-US" sz="800" baseline="-25000">
                      <a:solidFill>
                        <a:schemeClr val="bg1"/>
                      </a:solidFill>
                    </a:rPr>
                    <a:t>2</a:t>
                  </a:r>
                  <a:r>
                    <a:rPr kumimoji="1" lang="en-US" sz="800">
                      <a:solidFill>
                        <a:schemeClr val="bg1"/>
                      </a:solidFill>
                    </a:rPr>
                    <a:t>O</a:t>
                  </a:r>
                </a:p>
              </p:txBody>
            </p:sp>
          </p:grpSp>
          <p:grpSp>
            <p:nvGrpSpPr>
              <p:cNvPr id="46087" name="Group 44"/>
              <p:cNvGrpSpPr>
                <a:grpSpLocks/>
              </p:cNvGrpSpPr>
              <p:nvPr/>
            </p:nvGrpSpPr>
            <p:grpSpPr bwMode="auto">
              <a:xfrm>
                <a:off x="2467" y="1530"/>
                <a:ext cx="1785" cy="1616"/>
                <a:chOff x="2467" y="1530"/>
                <a:chExt cx="1785" cy="1616"/>
              </a:xfrm>
            </p:grpSpPr>
            <p:sp>
              <p:nvSpPr>
                <p:cNvPr id="46088" name="Oval 45"/>
                <p:cNvSpPr>
                  <a:spLocks noChangeArrowheads="1"/>
                </p:cNvSpPr>
                <p:nvPr/>
              </p:nvSpPr>
              <p:spPr bwMode="auto">
                <a:xfrm>
                  <a:off x="2467" y="1536"/>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1</a:t>
                  </a:r>
                </a:p>
              </p:txBody>
            </p:sp>
            <p:sp>
              <p:nvSpPr>
                <p:cNvPr id="46089" name="Oval 46"/>
                <p:cNvSpPr>
                  <a:spLocks noChangeArrowheads="1"/>
                </p:cNvSpPr>
                <p:nvPr/>
              </p:nvSpPr>
              <p:spPr bwMode="auto">
                <a:xfrm>
                  <a:off x="3598" y="1530"/>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4</a:t>
                  </a:r>
                </a:p>
              </p:txBody>
            </p:sp>
            <p:sp>
              <p:nvSpPr>
                <p:cNvPr id="46090" name="Oval 47"/>
                <p:cNvSpPr>
                  <a:spLocks noChangeArrowheads="1"/>
                </p:cNvSpPr>
                <p:nvPr/>
              </p:nvSpPr>
              <p:spPr bwMode="auto">
                <a:xfrm>
                  <a:off x="3523" y="2441"/>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kumimoji="1" lang="id-ID" sz="800" b="1">
                    <a:solidFill>
                      <a:schemeClr val="bg1"/>
                    </a:solidFill>
                  </a:endParaRPr>
                </a:p>
              </p:txBody>
            </p:sp>
            <p:sp>
              <p:nvSpPr>
                <p:cNvPr id="46091" name="Oval 48"/>
                <p:cNvSpPr>
                  <a:spLocks noChangeArrowheads="1"/>
                </p:cNvSpPr>
                <p:nvPr/>
              </p:nvSpPr>
              <p:spPr bwMode="auto">
                <a:xfrm>
                  <a:off x="2510" y="2438"/>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2</a:t>
                  </a:r>
                </a:p>
              </p:txBody>
            </p:sp>
            <p:sp>
              <p:nvSpPr>
                <p:cNvPr id="46092" name="Oval 49"/>
                <p:cNvSpPr>
                  <a:spLocks noChangeArrowheads="1"/>
                </p:cNvSpPr>
                <p:nvPr/>
              </p:nvSpPr>
              <p:spPr bwMode="auto">
                <a:xfrm>
                  <a:off x="3512" y="3074"/>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3</a:t>
                  </a:r>
                </a:p>
              </p:txBody>
            </p:sp>
            <p:sp>
              <p:nvSpPr>
                <p:cNvPr id="46093" name="Oval 50"/>
                <p:cNvSpPr>
                  <a:spLocks noChangeArrowheads="1"/>
                </p:cNvSpPr>
                <p:nvPr/>
              </p:nvSpPr>
              <p:spPr bwMode="auto">
                <a:xfrm>
                  <a:off x="4183" y="3086"/>
                  <a:ext cx="69" cy="60"/>
                </a:xfrm>
                <a:prstGeom prst="ellipse">
                  <a:avLst/>
                </a:prstGeom>
                <a:solidFill>
                  <a:srgbClr val="00CCFF"/>
                </a:solidFill>
                <a:ln w="25400">
                  <a:solidFill>
                    <a:srgbClr val="00CCFF"/>
                  </a:solidFill>
                  <a:round/>
                  <a:headEnd/>
                  <a:tailEnd/>
                </a:ln>
              </p:spPr>
              <p:txBody>
                <a:bodyPr wrap="none"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kumimoji="1" lang="en-US" sz="800" b="1">
                      <a:solidFill>
                        <a:schemeClr val="bg1"/>
                      </a:solidFill>
                    </a:rPr>
                    <a:t>5</a:t>
                  </a:r>
                </a:p>
              </p:txBody>
            </p:sp>
          </p:grpSp>
        </p:grpSp>
        <p:sp>
          <p:nvSpPr>
            <p:cNvPr id="46085" name="Line 51"/>
            <p:cNvSpPr>
              <a:spLocks noChangeShapeType="1"/>
            </p:cNvSpPr>
            <p:nvPr/>
          </p:nvSpPr>
          <p:spPr bwMode="auto">
            <a:xfrm flipH="1">
              <a:off x="1887" y="2006"/>
              <a:ext cx="533" cy="451"/>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lIns="92075" tIns="46038" rIns="92075" bIns="46038" anchor="ctr"/>
            <a:lstStyle/>
            <a:p>
              <a:endParaRPr lang="en-US">
                <a:solidFill>
                  <a:schemeClr val="bg1"/>
                </a:solidFill>
              </a:endParaRPr>
            </a:p>
          </p:txBody>
        </p:sp>
      </p:grpSp>
    </p:spTree>
    <p:extLst>
      <p:ext uri="{BB962C8B-B14F-4D97-AF65-F5344CB8AC3E}">
        <p14:creationId xmlns:p14="http://schemas.microsoft.com/office/powerpoint/2010/main" xmlns="" val="3523570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normAutofit fontScale="92500" lnSpcReduction="10000"/>
          </a:bodyPr>
          <a:lstStyle/>
          <a:p>
            <a:pPr eaLnBrk="1" hangingPunct="1">
              <a:lnSpc>
                <a:spcPct val="80000"/>
              </a:lnSpc>
              <a:buClr>
                <a:srgbClr val="FF6600"/>
              </a:buClr>
              <a:buFont typeface="Symbol" panose="05050102010706020507" pitchFamily="18" charset="2"/>
              <a:buChar char="·"/>
            </a:pPr>
            <a:r>
              <a:rPr lang="en-US" sz="3600" smtClean="0"/>
              <a:t>Sedangkan zat lainnya, yaitu sampah nitrogen berupa :</a:t>
            </a:r>
          </a:p>
          <a:p>
            <a:pPr lvl="1" eaLnBrk="1" hangingPunct="1"/>
            <a:r>
              <a:rPr lang="en-US" sz="3600" smtClean="0"/>
              <a:t>Urea</a:t>
            </a:r>
          </a:p>
          <a:p>
            <a:pPr lvl="1" eaLnBrk="1" hangingPunct="1"/>
            <a:r>
              <a:rPr lang="en-US" sz="3600" smtClean="0"/>
              <a:t>Asam Uric</a:t>
            </a:r>
          </a:p>
          <a:p>
            <a:pPr lvl="1" eaLnBrk="1" hangingPunct="1"/>
            <a:r>
              <a:rPr lang="en-US" sz="3600" smtClean="0"/>
              <a:t>Kreatinin</a:t>
            </a:r>
          </a:p>
          <a:p>
            <a:pPr lvl="1" eaLnBrk="1" hangingPunct="1"/>
            <a:r>
              <a:rPr lang="en-US" sz="3600" smtClean="0"/>
              <a:t>Beberapa Air</a:t>
            </a:r>
          </a:p>
          <a:p>
            <a:pPr eaLnBrk="1" hangingPunct="1"/>
            <a:r>
              <a:rPr lang="en-US" sz="3600" smtClean="0"/>
              <a:t>Akhirnya terbentuklah </a:t>
            </a:r>
            <a:r>
              <a:rPr lang="en-US" sz="3600" smtClean="0">
                <a:solidFill>
                  <a:srgbClr val="CC3300"/>
                </a:solidFill>
              </a:rPr>
              <a:t>urin sekunder.</a:t>
            </a:r>
          </a:p>
          <a:p>
            <a:pPr eaLnBrk="1" hangingPunct="1"/>
            <a:endParaRPr lang="en-US" smtClean="0"/>
          </a:p>
        </p:txBody>
      </p:sp>
    </p:spTree>
    <p:extLst>
      <p:ext uri="{BB962C8B-B14F-4D97-AF65-F5344CB8AC3E}">
        <p14:creationId xmlns:p14="http://schemas.microsoft.com/office/powerpoint/2010/main" xmlns="" val="2133298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descr="title-bar"/>
          <p:cNvSpPr>
            <a:spLocks noGrp="1" noChangeArrowheads="1"/>
          </p:cNvSpPr>
          <p:nvPr>
            <p:ph type="title"/>
          </p:nvPr>
        </p:nvSpPr>
        <p:spPr/>
        <p:txBody>
          <a:bodyPr>
            <a:normAutofit fontScale="90000"/>
          </a:bodyPr>
          <a:lstStyle/>
          <a:p>
            <a:pPr eaLnBrk="1" hangingPunct="1"/>
            <a:r>
              <a:rPr lang="en-US" sz="2900" smtClean="0">
                <a:effectLst>
                  <a:outerShdw blurRad="38100" dist="38100" dir="2700000" algn="tl">
                    <a:srgbClr val="C0C0C0"/>
                  </a:outerShdw>
                </a:effectLst>
              </a:rPr>
              <a:t/>
            </a:r>
            <a:br>
              <a:rPr lang="en-US" sz="2900" smtClean="0">
                <a:effectLst>
                  <a:outerShdw blurRad="38100" dist="38100" dir="2700000" algn="tl">
                    <a:srgbClr val="C0C0C0"/>
                  </a:outerShdw>
                </a:effectLst>
              </a:rPr>
            </a:br>
            <a:r>
              <a:rPr lang="en-US" sz="6000" smtClean="0">
                <a:effectLst>
                  <a:outerShdw blurRad="38100" dist="38100" dir="2700000" algn="tl">
                    <a:srgbClr val="C0C0C0"/>
                  </a:outerShdw>
                </a:effectLst>
              </a:rPr>
              <a:t>Augmentasi</a:t>
            </a:r>
            <a:r>
              <a:rPr lang="en-US" sz="2900" smtClean="0">
                <a:effectLst>
                  <a:outerShdw blurRad="38100" dist="38100" dir="2700000" algn="tl">
                    <a:srgbClr val="C0C0C0"/>
                  </a:outerShdw>
                </a:effectLst>
              </a:rPr>
              <a:t/>
            </a:r>
            <a:br>
              <a:rPr lang="en-US" sz="2900" smtClean="0">
                <a:effectLst>
                  <a:outerShdw blurRad="38100" dist="38100" dir="2700000" algn="tl">
                    <a:srgbClr val="C0C0C0"/>
                  </a:outerShdw>
                </a:effectLst>
              </a:rPr>
            </a:br>
            <a:endParaRPr lang="en-US" sz="2900" smtClean="0">
              <a:effectLst>
                <a:outerShdw blurRad="38100" dist="38100" dir="2700000" algn="tl">
                  <a:srgbClr val="C0C0C0"/>
                </a:outerShdw>
              </a:effectLst>
            </a:endParaRPr>
          </a:p>
        </p:txBody>
      </p:sp>
      <p:sp>
        <p:nvSpPr>
          <p:cNvPr id="48131" name="Rectangle 3"/>
          <p:cNvSpPr>
            <a:spLocks noGrp="1" noChangeArrowheads="1"/>
          </p:cNvSpPr>
          <p:nvPr>
            <p:ph idx="1"/>
          </p:nvPr>
        </p:nvSpPr>
        <p:spPr/>
        <p:txBody>
          <a:bodyPr>
            <a:normAutofit fontScale="85000" lnSpcReduction="20000"/>
          </a:bodyPr>
          <a:lstStyle/>
          <a:p>
            <a:pPr eaLnBrk="1" hangingPunct="1"/>
            <a:r>
              <a:rPr lang="en-US" sz="2800" smtClean="0"/>
              <a:t>Terjadi di Tubulus Distal</a:t>
            </a:r>
          </a:p>
          <a:p>
            <a:pPr eaLnBrk="1" hangingPunct="1"/>
            <a:r>
              <a:rPr lang="en-US" sz="2800" smtClean="0"/>
              <a:t>Beberapa zat keluar dari kapiler peritubuler ke tubulus ginjal.</a:t>
            </a:r>
          </a:p>
          <a:p>
            <a:pPr lvl="1" eaLnBrk="1" hangingPunct="1"/>
            <a:r>
              <a:rPr lang="en-US" sz="2800" smtClean="0"/>
              <a:t>H+,</a:t>
            </a:r>
            <a:r>
              <a:rPr lang="id-ID" sz="2800" smtClean="0"/>
              <a:t> asan uric, amonia</a:t>
            </a:r>
            <a:r>
              <a:rPr lang="en-US" sz="2800" smtClean="0"/>
              <a:t> dan  ion potassium</a:t>
            </a:r>
          </a:p>
          <a:p>
            <a:pPr lvl="1" eaLnBrk="1" hangingPunct="1"/>
            <a:r>
              <a:rPr lang="en-US" sz="2800" smtClean="0"/>
              <a:t>Creatinin</a:t>
            </a:r>
          </a:p>
          <a:p>
            <a:pPr lvl="1" eaLnBrk="1" hangingPunct="1"/>
            <a:r>
              <a:rPr lang="en-US" sz="2800" smtClean="0"/>
              <a:t>Racun dan obat-obatan</a:t>
            </a:r>
          </a:p>
          <a:p>
            <a:pPr eaLnBrk="1" hangingPunct="1"/>
            <a:r>
              <a:rPr lang="en-US" sz="2800" smtClean="0"/>
              <a:t>Akhirnya urin sekunder dan senyawa diatas bergabung membentuk urin lalu bergerak menuju tubulus pengumpul untuk dikeluarkan.</a:t>
            </a:r>
          </a:p>
          <a:p>
            <a:pPr eaLnBrk="1" hangingPunct="1"/>
            <a:endParaRPr lang="en-US" sz="2800" smtClean="0"/>
          </a:p>
        </p:txBody>
      </p:sp>
    </p:spTree>
    <p:extLst>
      <p:ext uri="{BB962C8B-B14F-4D97-AF65-F5344CB8AC3E}">
        <p14:creationId xmlns:p14="http://schemas.microsoft.com/office/powerpoint/2010/main" xmlns="" val="168508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28860" y="228600"/>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smtClean="0">
                <a:ln>
                  <a:noFill/>
                </a:ln>
                <a:effectLst/>
                <a:uLnTx/>
                <a:uFillTx/>
                <a:latin typeface="Book Antiqua" pitchFamily="18" charset="0"/>
                <a:ea typeface="+mn-ea"/>
                <a:cs typeface="+mn-cs"/>
              </a:rPr>
              <a:t>	PROSES PEMBENTUKAN URINE</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5" name="Rectangle 4"/>
          <p:cNvSpPr/>
          <p:nvPr/>
        </p:nvSpPr>
        <p:spPr>
          <a:xfrm>
            <a:off x="0" y="228600"/>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7" name="Rounded Rectangle 6"/>
          <p:cNvSpPr/>
          <p:nvPr/>
        </p:nvSpPr>
        <p:spPr>
          <a:xfrm>
            <a:off x="4114800" y="914400"/>
            <a:ext cx="21336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Melalui 3 Tahapan</a:t>
            </a:r>
            <a:endParaRPr lang="en-US" sz="2400">
              <a:solidFill>
                <a:schemeClr val="tx1"/>
              </a:solidFill>
            </a:endParaRPr>
          </a:p>
        </p:txBody>
      </p:sp>
      <p:sp>
        <p:nvSpPr>
          <p:cNvPr id="8" name="Oval 7"/>
          <p:cNvSpPr/>
          <p:nvPr/>
        </p:nvSpPr>
        <p:spPr>
          <a:xfrm>
            <a:off x="1524000" y="2286000"/>
            <a:ext cx="2133600" cy="1371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FILTRASI</a:t>
            </a:r>
          </a:p>
          <a:p>
            <a:pPr algn="ctr"/>
            <a:r>
              <a:rPr lang="en-US" dirty="0" smtClean="0">
                <a:solidFill>
                  <a:schemeClr val="bg1"/>
                </a:solidFill>
              </a:rPr>
              <a:t>(</a:t>
            </a:r>
            <a:r>
              <a:rPr lang="en-US" dirty="0" err="1" smtClean="0">
                <a:solidFill>
                  <a:schemeClr val="bg1"/>
                </a:solidFill>
              </a:rPr>
              <a:t>penyaringan</a:t>
            </a:r>
            <a:r>
              <a:rPr lang="en-US" dirty="0" smtClean="0">
                <a:solidFill>
                  <a:schemeClr val="bg1"/>
                </a:solidFill>
              </a:rPr>
              <a:t>)</a:t>
            </a:r>
            <a:endParaRPr lang="en-US" dirty="0">
              <a:solidFill>
                <a:schemeClr val="bg1"/>
              </a:solidFill>
            </a:endParaRPr>
          </a:p>
        </p:txBody>
      </p:sp>
      <p:sp>
        <p:nvSpPr>
          <p:cNvPr id="9" name="Oval 8"/>
          <p:cNvSpPr/>
          <p:nvPr/>
        </p:nvSpPr>
        <p:spPr>
          <a:xfrm>
            <a:off x="4114800" y="2286000"/>
            <a:ext cx="2133600" cy="1371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REABSORPSI</a:t>
            </a:r>
          </a:p>
          <a:p>
            <a:pPr algn="ctr"/>
            <a:r>
              <a:rPr lang="en-US" smtClean="0">
                <a:solidFill>
                  <a:schemeClr val="bg1"/>
                </a:solidFill>
              </a:rPr>
              <a:t>(penyerapan kembali)</a:t>
            </a:r>
            <a:endParaRPr lang="en-US">
              <a:solidFill>
                <a:schemeClr val="bg1"/>
              </a:solidFill>
            </a:endParaRPr>
          </a:p>
        </p:txBody>
      </p:sp>
      <p:sp>
        <p:nvSpPr>
          <p:cNvPr id="10" name="Oval 9"/>
          <p:cNvSpPr/>
          <p:nvPr/>
        </p:nvSpPr>
        <p:spPr>
          <a:xfrm>
            <a:off x="6705600" y="2362200"/>
            <a:ext cx="2362200" cy="1371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AUGMENTASI</a:t>
            </a:r>
          </a:p>
          <a:p>
            <a:pPr algn="ctr"/>
            <a:r>
              <a:rPr lang="en-US" smtClean="0">
                <a:solidFill>
                  <a:schemeClr val="bg1"/>
                </a:solidFill>
              </a:rPr>
              <a:t>(pengumpulan)</a:t>
            </a:r>
            <a:endParaRPr lang="en-US">
              <a:solidFill>
                <a:schemeClr val="bg1"/>
              </a:solidFill>
            </a:endParaRPr>
          </a:p>
        </p:txBody>
      </p:sp>
      <p:sp>
        <p:nvSpPr>
          <p:cNvPr id="11" name="Rectangle 10"/>
          <p:cNvSpPr/>
          <p:nvPr/>
        </p:nvSpPr>
        <p:spPr>
          <a:xfrm>
            <a:off x="1676400" y="3886200"/>
            <a:ext cx="19050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GLOMERULUS</a:t>
            </a:r>
            <a:endParaRPr lang="en-US" b="1">
              <a:solidFill>
                <a:schemeClr val="bg1"/>
              </a:solidFill>
            </a:endParaRPr>
          </a:p>
        </p:txBody>
      </p:sp>
      <p:sp>
        <p:nvSpPr>
          <p:cNvPr id="12" name="Rectangle 11"/>
          <p:cNvSpPr/>
          <p:nvPr/>
        </p:nvSpPr>
        <p:spPr>
          <a:xfrm>
            <a:off x="4267200" y="3886200"/>
            <a:ext cx="19050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TUB. KONTORTUS</a:t>
            </a:r>
          </a:p>
          <a:p>
            <a:pPr algn="ctr"/>
            <a:r>
              <a:rPr lang="en-US" b="1" smtClean="0">
                <a:solidFill>
                  <a:schemeClr val="bg1"/>
                </a:solidFill>
              </a:rPr>
              <a:t>PROKSIMAL</a:t>
            </a:r>
            <a:endParaRPr lang="en-US" b="1">
              <a:solidFill>
                <a:schemeClr val="bg1"/>
              </a:solidFill>
            </a:endParaRPr>
          </a:p>
        </p:txBody>
      </p:sp>
      <p:sp>
        <p:nvSpPr>
          <p:cNvPr id="13" name="Rectangle 12"/>
          <p:cNvSpPr/>
          <p:nvPr/>
        </p:nvSpPr>
        <p:spPr>
          <a:xfrm>
            <a:off x="6934200" y="3886200"/>
            <a:ext cx="19050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TUB. KONTORTUS</a:t>
            </a:r>
          </a:p>
          <a:p>
            <a:pPr algn="ctr"/>
            <a:r>
              <a:rPr lang="en-US" b="1" smtClean="0">
                <a:solidFill>
                  <a:schemeClr val="bg1"/>
                </a:solidFill>
              </a:rPr>
              <a:t>DISTAL</a:t>
            </a:r>
            <a:endParaRPr lang="en-US" b="1">
              <a:solidFill>
                <a:schemeClr val="bg1"/>
              </a:solidFill>
            </a:endParaRPr>
          </a:p>
        </p:txBody>
      </p:sp>
      <p:sp>
        <p:nvSpPr>
          <p:cNvPr id="14" name="Rounded Rectangle 13"/>
          <p:cNvSpPr/>
          <p:nvPr/>
        </p:nvSpPr>
        <p:spPr>
          <a:xfrm>
            <a:off x="1676400" y="5105400"/>
            <a:ext cx="19050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URINE PRIMER</a:t>
            </a:r>
            <a:endParaRPr lang="en-US" b="1">
              <a:solidFill>
                <a:schemeClr val="bg1"/>
              </a:solidFill>
            </a:endParaRPr>
          </a:p>
        </p:txBody>
      </p:sp>
      <p:sp>
        <p:nvSpPr>
          <p:cNvPr id="15" name="Rounded Rectangle 14"/>
          <p:cNvSpPr/>
          <p:nvPr/>
        </p:nvSpPr>
        <p:spPr>
          <a:xfrm>
            <a:off x="4267200" y="5105400"/>
            <a:ext cx="19050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URINE SEKUNDER</a:t>
            </a:r>
            <a:endParaRPr lang="en-US" b="1">
              <a:solidFill>
                <a:schemeClr val="bg1"/>
              </a:solidFill>
            </a:endParaRPr>
          </a:p>
        </p:txBody>
      </p:sp>
      <p:sp>
        <p:nvSpPr>
          <p:cNvPr id="16" name="Rounded Rectangle 15"/>
          <p:cNvSpPr/>
          <p:nvPr/>
        </p:nvSpPr>
        <p:spPr>
          <a:xfrm>
            <a:off x="6934200" y="5105400"/>
            <a:ext cx="19050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URINE </a:t>
            </a:r>
          </a:p>
          <a:p>
            <a:pPr algn="ctr"/>
            <a:r>
              <a:rPr lang="en-US" b="1" smtClean="0">
                <a:solidFill>
                  <a:schemeClr val="bg1"/>
                </a:solidFill>
              </a:rPr>
              <a:t>NYATA</a:t>
            </a:r>
            <a:endParaRPr lang="en-US" b="1">
              <a:solidFill>
                <a:schemeClr val="bg1"/>
              </a:solidFill>
            </a:endParaRPr>
          </a:p>
        </p:txBody>
      </p:sp>
      <p:sp>
        <p:nvSpPr>
          <p:cNvPr id="17" name="Rectangle 16"/>
          <p:cNvSpPr/>
          <p:nvPr/>
        </p:nvSpPr>
        <p:spPr>
          <a:xfrm>
            <a:off x="-76200" y="27432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PROSES</a:t>
            </a:r>
            <a:endParaRPr lang="en-US" b="1">
              <a:solidFill>
                <a:schemeClr val="bg1"/>
              </a:solidFill>
            </a:endParaRPr>
          </a:p>
        </p:txBody>
      </p:sp>
      <p:sp>
        <p:nvSpPr>
          <p:cNvPr id="18" name="Rectangle 17"/>
          <p:cNvSpPr/>
          <p:nvPr/>
        </p:nvSpPr>
        <p:spPr>
          <a:xfrm>
            <a:off x="-76200" y="40386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TEMPAT</a:t>
            </a:r>
            <a:endParaRPr lang="en-US" b="1">
              <a:solidFill>
                <a:schemeClr val="bg1"/>
              </a:solidFill>
            </a:endParaRPr>
          </a:p>
        </p:txBody>
      </p:sp>
      <p:sp>
        <p:nvSpPr>
          <p:cNvPr id="19" name="Rectangle 18"/>
          <p:cNvSpPr/>
          <p:nvPr/>
        </p:nvSpPr>
        <p:spPr>
          <a:xfrm>
            <a:off x="-76200" y="52578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bg1"/>
                </a:solidFill>
              </a:rPr>
              <a:t>PRODUK</a:t>
            </a:r>
            <a:endParaRPr lang="en-US" b="1">
              <a:solidFill>
                <a:schemeClr val="bg1"/>
              </a:solidFill>
            </a:endParaRPr>
          </a:p>
        </p:txBody>
      </p:sp>
      <p:cxnSp>
        <p:nvCxnSpPr>
          <p:cNvPr id="21" name="Straight Arrow Connector 20"/>
          <p:cNvCxnSpPr/>
          <p:nvPr/>
        </p:nvCxnSpPr>
        <p:spPr>
          <a:xfrm rot="10800000" flipV="1">
            <a:off x="2743200" y="1905000"/>
            <a:ext cx="2209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53000" y="1905000"/>
            <a:ext cx="2895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800600" y="20574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D:\SM TOWN\Snapshot_22.png"/>
          <p:cNvPicPr>
            <a:picLocks noChangeAspect="1" noChangeArrowheads="1"/>
          </p:cNvPicPr>
          <p:nvPr/>
        </p:nvPicPr>
        <p:blipFill>
          <a:blip r:embed="rId2"/>
          <a:srcRect/>
          <a:stretch>
            <a:fillRect/>
          </a:stretch>
        </p:blipFill>
        <p:spPr bwMode="auto">
          <a:xfrm>
            <a:off x="1371600" y="1371600"/>
            <a:ext cx="2960005" cy="3886200"/>
          </a:xfrm>
          <a:prstGeom prst="rect">
            <a:avLst/>
          </a:prstGeom>
          <a:noFill/>
        </p:spPr>
      </p:pic>
      <p:cxnSp>
        <p:nvCxnSpPr>
          <p:cNvPr id="5" name="Straight Connector 4"/>
          <p:cNvCxnSpPr/>
          <p:nvPr/>
        </p:nvCxnSpPr>
        <p:spPr>
          <a:xfrm>
            <a:off x="3581400" y="2055812"/>
            <a:ext cx="1447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76600" y="2743200"/>
            <a:ext cx="18288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4495800"/>
            <a:ext cx="19812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95600" y="5181600"/>
            <a:ext cx="2057400" cy="15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3427412"/>
            <a:ext cx="14478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52800" y="3886200"/>
            <a:ext cx="12954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5400" y="18288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GINJAL</a:t>
            </a:r>
            <a:endParaRPr lang="en-US" sz="2000" b="1">
              <a:solidFill>
                <a:srgbClr val="0000CC"/>
              </a:solidFill>
            </a:endParaRPr>
          </a:p>
        </p:txBody>
      </p:sp>
      <p:sp>
        <p:nvSpPr>
          <p:cNvPr id="12" name="Rectangle 11"/>
          <p:cNvSpPr/>
          <p:nvPr/>
        </p:nvSpPr>
        <p:spPr>
          <a:xfrm>
            <a:off x="5105400" y="25908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URETER</a:t>
            </a:r>
            <a:endParaRPr lang="en-US" sz="2000" b="1">
              <a:solidFill>
                <a:srgbClr val="0000CC"/>
              </a:solidFill>
            </a:endParaRPr>
          </a:p>
        </p:txBody>
      </p:sp>
      <p:sp>
        <p:nvSpPr>
          <p:cNvPr id="13" name="Rectangle 12"/>
          <p:cNvSpPr/>
          <p:nvPr/>
        </p:nvSpPr>
        <p:spPr>
          <a:xfrm>
            <a:off x="5029200" y="41910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KANDUNG KEMIH</a:t>
            </a:r>
            <a:endParaRPr lang="en-US" sz="2000" b="1">
              <a:solidFill>
                <a:srgbClr val="0000CC"/>
              </a:solidFill>
            </a:endParaRPr>
          </a:p>
        </p:txBody>
      </p:sp>
      <p:sp>
        <p:nvSpPr>
          <p:cNvPr id="14" name="Rectangle 13"/>
          <p:cNvSpPr/>
          <p:nvPr/>
        </p:nvSpPr>
        <p:spPr>
          <a:xfrm>
            <a:off x="5029200" y="48768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rPr>
              <a:t>URETRA</a:t>
            </a:r>
            <a:endParaRPr lang="en-US" sz="2000" b="1">
              <a:solidFill>
                <a:srgbClr val="0000CC"/>
              </a:solidFill>
            </a:endParaRPr>
          </a:p>
        </p:txBody>
      </p:sp>
      <p:sp>
        <p:nvSpPr>
          <p:cNvPr id="15" name="Rectangle 14"/>
          <p:cNvSpPr/>
          <p:nvPr/>
        </p:nvSpPr>
        <p:spPr>
          <a:xfrm>
            <a:off x="4724400" y="3276600"/>
            <a:ext cx="121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arteri</a:t>
            </a:r>
            <a:endParaRPr lang="en-US" sz="2000" b="1">
              <a:solidFill>
                <a:schemeClr val="tx1"/>
              </a:solidFill>
            </a:endParaRPr>
          </a:p>
        </p:txBody>
      </p:sp>
      <p:sp>
        <p:nvSpPr>
          <p:cNvPr id="16" name="Rectangle 15"/>
          <p:cNvSpPr/>
          <p:nvPr/>
        </p:nvSpPr>
        <p:spPr>
          <a:xfrm>
            <a:off x="4724400" y="3733800"/>
            <a:ext cx="121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rPr>
              <a:t>vena</a:t>
            </a:r>
            <a:endParaRPr lang="en-US" sz="2000" b="1">
              <a:solidFill>
                <a:schemeClr val="tx1"/>
              </a:solidFill>
            </a:endParaRPr>
          </a:p>
        </p:txBody>
      </p:sp>
    </p:spTree>
    <p:extLst>
      <p:ext uri="{BB962C8B-B14F-4D97-AF65-F5344CB8AC3E}">
        <p14:creationId xmlns:p14="http://schemas.microsoft.com/office/powerpoint/2010/main" xmlns="" val="384074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10019"/>
          <p:cNvPicPr>
            <a:picLocks noGrp="1" noChangeAspect="1" noChangeArrowheads="1"/>
          </p:cNvPicPr>
          <p:nvPr>
            <p:ph idx="1"/>
          </p:nvPr>
        </p:nvPicPr>
        <p:blipFill>
          <a:blip r:embed="rId2"/>
          <a:srcRect/>
          <a:stretch>
            <a:fillRect/>
          </a:stretch>
        </p:blipFill>
        <p:spPr>
          <a:xfrm>
            <a:off x="-9525" y="0"/>
            <a:ext cx="9153525" cy="6909954"/>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descr="title-bar"/>
          <p:cNvSpPr>
            <a:spLocks noGrp="1" noChangeArrowheads="1"/>
          </p:cNvSpPr>
          <p:nvPr>
            <p:ph type="title"/>
          </p:nvPr>
        </p:nvSpPr>
        <p:spPr>
          <a:xfrm>
            <a:off x="323850" y="1052513"/>
            <a:ext cx="4283075" cy="685800"/>
          </a:xfrm>
        </p:spPr>
        <p:txBody>
          <a:bodyPr>
            <a:normAutofit fontScale="90000"/>
          </a:bodyPr>
          <a:lstStyle/>
          <a:p>
            <a:pPr eaLnBrk="1" fontAlgn="auto" hangingPunct="1">
              <a:spcAft>
                <a:spcPts val="0"/>
              </a:spcAft>
              <a:defRPr/>
            </a:pPr>
            <a:r>
              <a:rPr lang="en-US" dirty="0"/>
              <a:t>B. </a:t>
            </a:r>
            <a:r>
              <a:rPr lang="en-US" dirty="0" err="1"/>
              <a:t>Ureter</a:t>
            </a:r>
            <a:endParaRPr lang="en-US" dirty="0"/>
          </a:p>
        </p:txBody>
      </p:sp>
      <p:sp>
        <p:nvSpPr>
          <p:cNvPr id="50179" name="Rectangle 4"/>
          <p:cNvSpPr>
            <a:spLocks noGrp="1" noChangeArrowheads="1"/>
          </p:cNvSpPr>
          <p:nvPr>
            <p:ph type="body" sz="half" idx="1"/>
          </p:nvPr>
        </p:nvSpPr>
        <p:spPr>
          <a:xfrm>
            <a:off x="152400" y="2181226"/>
            <a:ext cx="3346450" cy="3608388"/>
          </a:xfrm>
        </p:spPr>
        <p:txBody>
          <a:bodyPr>
            <a:normAutofit fontScale="92500" lnSpcReduction="10000"/>
          </a:bodyPr>
          <a:lstStyle/>
          <a:p>
            <a:pPr eaLnBrk="1" hangingPunct="1"/>
            <a:r>
              <a:rPr lang="en-US" sz="2800" dirty="0" err="1" smtClean="0"/>
              <a:t>Saluran</a:t>
            </a:r>
            <a:r>
              <a:rPr lang="en-US" sz="2800" dirty="0" smtClean="0"/>
              <a:t> </a:t>
            </a:r>
            <a:r>
              <a:rPr lang="en-US" sz="2800" dirty="0" err="1" smtClean="0"/>
              <a:t>antara</a:t>
            </a:r>
            <a:r>
              <a:rPr lang="en-US" sz="2800" dirty="0" smtClean="0"/>
              <a:t> </a:t>
            </a:r>
            <a:r>
              <a:rPr lang="en-US" sz="2800" dirty="0" err="1" smtClean="0"/>
              <a:t>ginjal</a:t>
            </a:r>
            <a:r>
              <a:rPr lang="en-US" sz="2800" dirty="0" smtClean="0"/>
              <a:t> </a:t>
            </a:r>
            <a:r>
              <a:rPr lang="en-US" sz="2800" dirty="0" err="1" smtClean="0"/>
              <a:t>dengan</a:t>
            </a:r>
            <a:r>
              <a:rPr lang="en-US" sz="2800" dirty="0" smtClean="0"/>
              <a:t> </a:t>
            </a:r>
            <a:r>
              <a:rPr lang="en-US" sz="2800" dirty="0" err="1" smtClean="0"/>
              <a:t>kandung</a:t>
            </a:r>
            <a:r>
              <a:rPr lang="en-US" sz="2800" dirty="0" smtClean="0"/>
              <a:t> </a:t>
            </a:r>
            <a:r>
              <a:rPr lang="en-US" sz="2800" dirty="0" err="1" smtClean="0"/>
              <a:t>kemih</a:t>
            </a:r>
            <a:endParaRPr lang="en-US" sz="2800" dirty="0" smtClean="0"/>
          </a:p>
          <a:p>
            <a:pPr eaLnBrk="1" hangingPunct="1"/>
            <a:r>
              <a:rPr lang="en-US" sz="2800" dirty="0" err="1" smtClean="0"/>
              <a:t>Jumlah</a:t>
            </a:r>
            <a:r>
              <a:rPr lang="en-US" sz="2800" dirty="0" smtClean="0"/>
              <a:t> </a:t>
            </a:r>
            <a:r>
              <a:rPr lang="en-US" sz="2800" dirty="0" err="1" smtClean="0"/>
              <a:t>sepasang</a:t>
            </a:r>
            <a:endParaRPr lang="en-US" sz="2800" dirty="0" smtClean="0"/>
          </a:p>
          <a:p>
            <a:pPr eaLnBrk="1" hangingPunct="1"/>
            <a:r>
              <a:rPr lang="en-US" sz="2800" dirty="0" err="1" smtClean="0"/>
              <a:t>Fungsi</a:t>
            </a:r>
            <a:r>
              <a:rPr lang="en-US" sz="2800" dirty="0" smtClean="0"/>
              <a:t> : </a:t>
            </a:r>
            <a:r>
              <a:rPr lang="en-US" sz="2800" dirty="0" err="1" smtClean="0"/>
              <a:t>membawa</a:t>
            </a:r>
            <a:r>
              <a:rPr lang="en-US" sz="2800" dirty="0" smtClean="0"/>
              <a:t> </a:t>
            </a:r>
            <a:r>
              <a:rPr lang="en-US" sz="2800" dirty="0" err="1" smtClean="0"/>
              <a:t>urin</a:t>
            </a:r>
            <a:r>
              <a:rPr lang="en-US" sz="2800" dirty="0" smtClean="0"/>
              <a:t> </a:t>
            </a:r>
            <a:r>
              <a:rPr lang="en-US" sz="2800" dirty="0" err="1" smtClean="0"/>
              <a:t>dari</a:t>
            </a:r>
            <a:r>
              <a:rPr lang="en-US" sz="2800" dirty="0" smtClean="0"/>
              <a:t> </a:t>
            </a:r>
            <a:r>
              <a:rPr lang="en-US" sz="2800" dirty="0" err="1" smtClean="0"/>
              <a:t>ginjal</a:t>
            </a:r>
            <a:r>
              <a:rPr lang="en-US" sz="2800" dirty="0" smtClean="0"/>
              <a:t> </a:t>
            </a:r>
            <a:r>
              <a:rPr lang="en-US" sz="2800" dirty="0" err="1" smtClean="0"/>
              <a:t>ke</a:t>
            </a:r>
            <a:r>
              <a:rPr lang="en-US" sz="2800" dirty="0" smtClean="0"/>
              <a:t> </a:t>
            </a:r>
            <a:r>
              <a:rPr lang="en-US" sz="2800" dirty="0" err="1" smtClean="0"/>
              <a:t>kandung</a:t>
            </a:r>
            <a:r>
              <a:rPr lang="en-US" sz="2800" dirty="0" smtClean="0"/>
              <a:t> </a:t>
            </a:r>
            <a:r>
              <a:rPr lang="en-US" sz="2800" dirty="0" err="1" smtClean="0"/>
              <a:t>kemih</a:t>
            </a:r>
            <a:endParaRPr lang="en-US" sz="2800" dirty="0" smtClean="0"/>
          </a:p>
        </p:txBody>
      </p:sp>
      <p:pic>
        <p:nvPicPr>
          <p:cNvPr id="50180" name="Picture 6" descr="FG25_20B"/>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3265126" y="1435101"/>
            <a:ext cx="5878874" cy="4354513"/>
          </a:xfrm>
        </p:spPr>
      </p:pic>
    </p:spTree>
    <p:extLst>
      <p:ext uri="{BB962C8B-B14F-4D97-AF65-F5344CB8AC3E}">
        <p14:creationId xmlns:p14="http://schemas.microsoft.com/office/powerpoint/2010/main" xmlns="" val="261816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descr="title-bar"/>
          <p:cNvSpPr>
            <a:spLocks noGrp="1" noChangeArrowheads="1"/>
          </p:cNvSpPr>
          <p:nvPr>
            <p:ph type="title"/>
          </p:nvPr>
        </p:nvSpPr>
        <p:spPr>
          <a:xfrm>
            <a:off x="457200" y="620713"/>
            <a:ext cx="4978400" cy="720725"/>
          </a:xfrm>
        </p:spPr>
        <p:txBody>
          <a:bodyPr>
            <a:normAutofit fontScale="90000"/>
          </a:bodyPr>
          <a:lstStyle/>
          <a:p>
            <a:pPr eaLnBrk="1" fontAlgn="auto" hangingPunct="1">
              <a:spcAft>
                <a:spcPts val="0"/>
              </a:spcAft>
              <a:defRPr/>
            </a:pPr>
            <a:r>
              <a:rPr lang="en-US" dirty="0"/>
              <a:t>C. </a:t>
            </a:r>
            <a:r>
              <a:rPr lang="en-US" dirty="0" err="1"/>
              <a:t>Kandung</a:t>
            </a:r>
            <a:r>
              <a:rPr lang="en-US" dirty="0"/>
              <a:t> </a:t>
            </a:r>
            <a:r>
              <a:rPr lang="en-US" dirty="0" err="1"/>
              <a:t>Kemih</a:t>
            </a:r>
            <a:endParaRPr lang="en-US" dirty="0"/>
          </a:p>
        </p:txBody>
      </p:sp>
      <p:sp>
        <p:nvSpPr>
          <p:cNvPr id="51203" name="Rectangle 3"/>
          <p:cNvSpPr>
            <a:spLocks noGrp="1" noChangeArrowheads="1"/>
          </p:cNvSpPr>
          <p:nvPr>
            <p:ph idx="1"/>
          </p:nvPr>
        </p:nvSpPr>
        <p:spPr>
          <a:xfrm>
            <a:off x="468313" y="2349500"/>
            <a:ext cx="3671887" cy="3536950"/>
          </a:xfrm>
        </p:spPr>
        <p:txBody>
          <a:bodyPr/>
          <a:lstStyle/>
          <a:p>
            <a:pPr eaLnBrk="1" hangingPunct="1"/>
            <a:r>
              <a:rPr lang="en-US" dirty="0" err="1" smtClean="0"/>
              <a:t>Merupakan</a:t>
            </a:r>
            <a:r>
              <a:rPr lang="en-US" dirty="0" smtClean="0"/>
              <a:t> </a:t>
            </a:r>
            <a:r>
              <a:rPr lang="en-US" dirty="0" err="1" smtClean="0"/>
              <a:t>kantung</a:t>
            </a:r>
            <a:r>
              <a:rPr lang="en-US" dirty="0" smtClean="0"/>
              <a:t> yang </a:t>
            </a:r>
            <a:r>
              <a:rPr lang="en-US" dirty="0" err="1" smtClean="0"/>
              <a:t>berfungsi</a:t>
            </a:r>
            <a:r>
              <a:rPr lang="en-US" dirty="0" smtClean="0"/>
              <a:t> </a:t>
            </a:r>
            <a:r>
              <a:rPr lang="en-US" dirty="0" err="1" smtClean="0"/>
              <a:t>untuk</a:t>
            </a:r>
            <a:r>
              <a:rPr lang="en-US" dirty="0" smtClean="0"/>
              <a:t> </a:t>
            </a:r>
            <a:r>
              <a:rPr lang="en-US" dirty="0" err="1" smtClean="0"/>
              <a:t>menampung</a:t>
            </a:r>
            <a:r>
              <a:rPr lang="en-US" dirty="0" smtClean="0"/>
              <a:t> </a:t>
            </a:r>
            <a:r>
              <a:rPr lang="en-US" dirty="0" err="1" smtClean="0"/>
              <a:t>urin</a:t>
            </a:r>
            <a:r>
              <a:rPr lang="en-US" dirty="0" smtClean="0"/>
              <a:t> </a:t>
            </a:r>
            <a:r>
              <a:rPr lang="en-US" dirty="0" err="1" smtClean="0"/>
              <a:t>sementara</a:t>
            </a:r>
            <a:endParaRPr lang="en-US" dirty="0" smtClean="0"/>
          </a:p>
          <a:p>
            <a:pPr eaLnBrk="1" hangingPunct="1"/>
            <a:r>
              <a:rPr lang="en-US" dirty="0" err="1" smtClean="0"/>
              <a:t>Disusun</a:t>
            </a:r>
            <a:r>
              <a:rPr lang="en-US" dirty="0" smtClean="0"/>
              <a:t> </a:t>
            </a:r>
            <a:r>
              <a:rPr lang="en-US" dirty="0" err="1" smtClean="0"/>
              <a:t>oleh</a:t>
            </a:r>
            <a:r>
              <a:rPr lang="en-US" dirty="0" smtClean="0"/>
              <a:t> </a:t>
            </a:r>
            <a:r>
              <a:rPr lang="en-US" dirty="0" err="1" smtClean="0"/>
              <a:t>lapisan</a:t>
            </a:r>
            <a:r>
              <a:rPr lang="en-US" dirty="0" smtClean="0"/>
              <a:t> </a:t>
            </a:r>
            <a:r>
              <a:rPr lang="en-US" dirty="0" err="1" smtClean="0"/>
              <a:t>otot</a:t>
            </a:r>
            <a:r>
              <a:rPr lang="en-US" dirty="0" smtClean="0"/>
              <a:t> </a:t>
            </a:r>
            <a:r>
              <a:rPr lang="en-US" dirty="0" err="1" smtClean="0"/>
              <a:t>polos</a:t>
            </a:r>
            <a:endParaRPr lang="en-US" dirty="0" smtClean="0"/>
          </a:p>
          <a:p>
            <a:pPr eaLnBrk="1" hangingPunct="1"/>
            <a:r>
              <a:rPr lang="en-US" dirty="0" err="1" smtClean="0"/>
              <a:t>Berhubungan</a:t>
            </a:r>
            <a:r>
              <a:rPr lang="en-US" dirty="0" smtClean="0"/>
              <a:t> </a:t>
            </a:r>
            <a:r>
              <a:rPr lang="en-US" dirty="0" err="1" smtClean="0"/>
              <a:t>dengan</a:t>
            </a:r>
            <a:r>
              <a:rPr lang="en-US" dirty="0" smtClean="0"/>
              <a:t> </a:t>
            </a:r>
            <a:r>
              <a:rPr lang="en-US" dirty="0" err="1" smtClean="0"/>
              <a:t>uretra</a:t>
            </a:r>
            <a:endParaRPr lang="en-US" dirty="0" smtClean="0"/>
          </a:p>
        </p:txBody>
      </p:sp>
      <p:pic>
        <p:nvPicPr>
          <p:cNvPr id="51204" name="Picture 4" descr="FG25_20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91000" y="1536700"/>
            <a:ext cx="4778504"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7160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title-bar"/>
          <p:cNvSpPr>
            <a:spLocks noGrp="1" noChangeArrowheads="1"/>
          </p:cNvSpPr>
          <p:nvPr>
            <p:ph type="title"/>
          </p:nvPr>
        </p:nvSpPr>
        <p:spPr/>
        <p:txBody>
          <a:bodyPr/>
          <a:lstStyle/>
          <a:p>
            <a:pPr eaLnBrk="1" hangingPunct="1"/>
            <a:r>
              <a:rPr lang="en-US" smtClean="0"/>
              <a:t>D. Uretra</a:t>
            </a:r>
          </a:p>
        </p:txBody>
      </p:sp>
      <p:sp>
        <p:nvSpPr>
          <p:cNvPr id="52227" name="Rectangle 3"/>
          <p:cNvSpPr>
            <a:spLocks noGrp="1" noChangeArrowheads="1"/>
          </p:cNvSpPr>
          <p:nvPr>
            <p:ph idx="1"/>
          </p:nvPr>
        </p:nvSpPr>
        <p:spPr>
          <a:xfrm>
            <a:off x="468313" y="2349500"/>
            <a:ext cx="3963987" cy="3382963"/>
          </a:xfrm>
        </p:spPr>
        <p:txBody>
          <a:bodyPr/>
          <a:lstStyle/>
          <a:p>
            <a:pPr eaLnBrk="1" hangingPunct="1"/>
            <a:r>
              <a:rPr lang="en-US" smtClean="0"/>
              <a:t>Saluran yang membawa urin keluar dari tubuh</a:t>
            </a:r>
          </a:p>
          <a:p>
            <a:pPr eaLnBrk="1" hangingPunct="1"/>
            <a:r>
              <a:rPr lang="en-US" smtClean="0"/>
              <a:t>Pada wanita hanya dilalui urin saja, sedang pada pria selain dilalui urin juga dilalui sel kelamin jantan</a:t>
            </a:r>
          </a:p>
          <a:p>
            <a:pPr eaLnBrk="1" hangingPunct="1"/>
            <a:endParaRPr lang="en-US" smtClean="0"/>
          </a:p>
        </p:txBody>
      </p:sp>
      <p:pic>
        <p:nvPicPr>
          <p:cNvPr id="52228" name="Picture 4" descr="FG25_20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538" y="1844675"/>
            <a:ext cx="3910012"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580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605" descr="title-bar"/>
          <p:cNvSpPr txBox="1">
            <a:spLocks noGrp="1"/>
          </p:cNvSpPr>
          <p:nvPr>
            <p:ph type="title"/>
          </p:nvPr>
        </p:nvSpPr>
        <p:spPr>
          <a:xfrm>
            <a:off x="304800" y="228600"/>
            <a:ext cx="1541462" cy="6629400"/>
          </a:xfrm>
        </p:spPr>
        <p:txBody>
          <a:bodyPr vert="vert270" lIns="0" tIns="45700" rIns="0" bIns="0"/>
          <a:lstStyle/>
          <a:p>
            <a:pPr algn="ctr" eaLnBrk="1" hangingPunct="1">
              <a:spcBef>
                <a:spcPct val="0"/>
              </a:spcBef>
              <a:spcAft>
                <a:spcPct val="0"/>
              </a:spcAft>
              <a:buClr>
                <a:srgbClr val="04617B"/>
              </a:buClr>
              <a:buSzPct val="25000"/>
              <a:buFont typeface="Calibri" pitchFamily="34" charset="0"/>
              <a:buNone/>
            </a:pPr>
            <a:r>
              <a:rPr lang="en-US" sz="4400" dirty="0" err="1" smtClean="0">
                <a:solidFill>
                  <a:srgbClr val="FFFF00"/>
                </a:solidFill>
                <a:latin typeface="Calibri" pitchFamily="34" charset="0"/>
                <a:cs typeface="Calibri" pitchFamily="34" charset="0"/>
                <a:sym typeface="Calibri" pitchFamily="34" charset="0"/>
              </a:rPr>
              <a:t>Pengaturan</a:t>
            </a:r>
            <a:r>
              <a:rPr lang="en-US" sz="4400" dirty="0" smtClean="0">
                <a:solidFill>
                  <a:srgbClr val="FFFF00"/>
                </a:solidFill>
                <a:latin typeface="Calibri" pitchFamily="34" charset="0"/>
                <a:cs typeface="Calibri" pitchFamily="34" charset="0"/>
                <a:sym typeface="Calibri" pitchFamily="34" charset="0"/>
              </a:rPr>
              <a:t> </a:t>
            </a:r>
            <a:r>
              <a:rPr lang="en-US" sz="4400" dirty="0" err="1" smtClean="0">
                <a:solidFill>
                  <a:srgbClr val="FFFF00"/>
                </a:solidFill>
                <a:latin typeface="Calibri" pitchFamily="34" charset="0"/>
                <a:cs typeface="Calibri" pitchFamily="34" charset="0"/>
                <a:sym typeface="Calibri" pitchFamily="34" charset="0"/>
              </a:rPr>
              <a:t>Pembentuk</a:t>
            </a:r>
            <a:r>
              <a:rPr lang="id-ID" sz="4400" dirty="0" smtClean="0">
                <a:solidFill>
                  <a:srgbClr val="FFFF00"/>
                </a:solidFill>
                <a:latin typeface="Calibri" pitchFamily="34" charset="0"/>
                <a:cs typeface="Calibri" pitchFamily="34" charset="0"/>
                <a:sym typeface="Calibri" pitchFamily="34" charset="0"/>
              </a:rPr>
              <a:t>k</a:t>
            </a:r>
            <a:r>
              <a:rPr lang="en-US" sz="4400" dirty="0" smtClean="0">
                <a:solidFill>
                  <a:srgbClr val="FFFF00"/>
                </a:solidFill>
                <a:latin typeface="Calibri" pitchFamily="34" charset="0"/>
                <a:cs typeface="Calibri" pitchFamily="34" charset="0"/>
                <a:sym typeface="Calibri" pitchFamily="34" charset="0"/>
              </a:rPr>
              <a:t>an </a:t>
            </a:r>
            <a:r>
              <a:rPr lang="en-US" sz="4400" dirty="0" err="1" smtClean="0">
                <a:solidFill>
                  <a:srgbClr val="FFFF00"/>
                </a:solidFill>
                <a:latin typeface="Calibri" pitchFamily="34" charset="0"/>
                <a:cs typeface="Calibri" pitchFamily="34" charset="0"/>
                <a:sym typeface="Calibri" pitchFamily="34" charset="0"/>
              </a:rPr>
              <a:t>Urin</a:t>
            </a:r>
            <a:endParaRPr lang="en-US" sz="4400" dirty="0" smtClean="0">
              <a:solidFill>
                <a:srgbClr val="FFFF00"/>
              </a:solidFill>
              <a:latin typeface="Calibri" pitchFamily="34" charset="0"/>
              <a:cs typeface="Calibri" pitchFamily="34" charset="0"/>
              <a:sym typeface="Calibri" pitchFamily="34" charset="0"/>
            </a:endParaRPr>
          </a:p>
        </p:txBody>
      </p:sp>
      <p:grpSp>
        <p:nvGrpSpPr>
          <p:cNvPr id="2" name="Shape 606"/>
          <p:cNvGrpSpPr>
            <a:grpSpLocks/>
          </p:cNvGrpSpPr>
          <p:nvPr/>
        </p:nvGrpSpPr>
        <p:grpSpPr bwMode="auto">
          <a:xfrm>
            <a:off x="2000232" y="152400"/>
            <a:ext cx="6838968" cy="6523027"/>
            <a:chOff x="3154361" y="2370136"/>
            <a:chExt cx="2805112" cy="4106861"/>
          </a:xfrm>
        </p:grpSpPr>
        <p:pic>
          <p:nvPicPr>
            <p:cNvPr id="53252" name="Shape 607"/>
            <p:cNvPicPr preferRelativeResize="0">
              <a:picLocks noChangeAspect="1" noChangeArrowheads="1"/>
            </p:cNvPicPr>
            <p:nvPr/>
          </p:nvPicPr>
          <p:blipFill>
            <a:blip r:embed="rId3"/>
            <a:srcRect/>
            <a:stretch>
              <a:fillRect/>
            </a:stretch>
          </p:blipFill>
          <p:spPr bwMode="auto">
            <a:xfrm>
              <a:off x="3163886" y="2370136"/>
              <a:ext cx="2795587" cy="4106861"/>
            </a:xfrm>
            <a:prstGeom prst="rect">
              <a:avLst/>
            </a:prstGeom>
            <a:noFill/>
            <a:ln w="9525">
              <a:noFill/>
              <a:miter lim="800000"/>
              <a:headEnd/>
              <a:tailEnd/>
            </a:ln>
          </p:spPr>
        </p:pic>
        <p:sp>
          <p:nvSpPr>
            <p:cNvPr id="53253" name="Shape 608"/>
            <p:cNvSpPr txBox="1">
              <a:spLocks noChangeArrowheads="1"/>
            </p:cNvSpPr>
            <p:nvPr/>
          </p:nvSpPr>
          <p:spPr bwMode="auto">
            <a:xfrm>
              <a:off x="3905250" y="2460625"/>
              <a:ext cx="706436" cy="257175"/>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900">
                  <a:solidFill>
                    <a:schemeClr val="bg1"/>
                  </a:solidFill>
                </a:rPr>
                <a:t>Pusat Pengaturan</a:t>
              </a:r>
            </a:p>
            <a:p>
              <a:pPr algn="ctr">
                <a:buClr>
                  <a:srgbClr val="000000"/>
                </a:buClr>
                <a:buSzPct val="25000"/>
                <a:buFont typeface="Arial" pitchFamily="34" charset="0"/>
                <a:buNone/>
              </a:pPr>
              <a:r>
                <a:rPr lang="en-US" sz="900">
                  <a:solidFill>
                    <a:schemeClr val="bg1"/>
                  </a:solidFill>
                </a:rPr>
                <a:t>Osmoregulasi</a:t>
              </a:r>
            </a:p>
          </p:txBody>
        </p:sp>
        <p:sp>
          <p:nvSpPr>
            <p:cNvPr id="53254" name="Shape 609"/>
            <p:cNvSpPr txBox="1">
              <a:spLocks noChangeArrowheads="1"/>
            </p:cNvSpPr>
            <p:nvPr/>
          </p:nvSpPr>
          <p:spPr bwMode="auto">
            <a:xfrm>
              <a:off x="5305425" y="3009900"/>
              <a:ext cx="541337" cy="215899"/>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Minum air dalam</a:t>
              </a:r>
            </a:p>
            <a:p>
              <a:pPr algn="ctr">
                <a:buClr>
                  <a:srgbClr val="000000"/>
                </a:buClr>
                <a:buSzPct val="25000"/>
                <a:buFont typeface="Arial" pitchFamily="34" charset="0"/>
                <a:buNone/>
              </a:pPr>
              <a:r>
                <a:rPr lang="en-US" sz="700">
                  <a:solidFill>
                    <a:schemeClr val="bg1"/>
                  </a:solidFill>
                </a:rPr>
                <a:t>Jumlah cukup</a:t>
              </a:r>
            </a:p>
          </p:txBody>
        </p:sp>
        <p:sp>
          <p:nvSpPr>
            <p:cNvPr id="53255" name="Shape 610"/>
            <p:cNvSpPr txBox="1">
              <a:spLocks noChangeArrowheads="1"/>
            </p:cNvSpPr>
            <p:nvPr/>
          </p:nvSpPr>
          <p:spPr bwMode="auto">
            <a:xfrm>
              <a:off x="4870450" y="4683125"/>
              <a:ext cx="739775" cy="290512"/>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Penyerapan air</a:t>
              </a:r>
            </a:p>
            <a:p>
              <a:pPr algn="ctr">
                <a:buClr>
                  <a:srgbClr val="000000"/>
                </a:buClr>
                <a:buSzPct val="25000"/>
                <a:buFont typeface="Arial" pitchFamily="34" charset="0"/>
                <a:buNone/>
              </a:pPr>
              <a:r>
                <a:rPr lang="en-US" sz="700">
                  <a:solidFill>
                    <a:schemeClr val="bg1"/>
                  </a:solidFill>
                </a:rPr>
                <a:t>Memulihkan kekurangan</a:t>
              </a:r>
            </a:p>
            <a:p>
              <a:pPr algn="ctr">
                <a:buClr>
                  <a:srgbClr val="000000"/>
                </a:buClr>
                <a:buSzPct val="25000"/>
                <a:buFont typeface="Arial" pitchFamily="34" charset="0"/>
                <a:buNone/>
              </a:pPr>
              <a:r>
                <a:rPr lang="en-US" sz="700">
                  <a:solidFill>
                    <a:schemeClr val="bg1"/>
                  </a:solidFill>
                </a:rPr>
                <a:t>Cairan tubuh</a:t>
              </a:r>
            </a:p>
          </p:txBody>
        </p:sp>
        <p:sp>
          <p:nvSpPr>
            <p:cNvPr id="53256" name="Shape 611"/>
            <p:cNvSpPr txBox="1">
              <a:spLocks noChangeArrowheads="1"/>
            </p:cNvSpPr>
            <p:nvPr/>
          </p:nvSpPr>
          <p:spPr bwMode="auto">
            <a:xfrm>
              <a:off x="3154361" y="4887912"/>
              <a:ext cx="1101725" cy="622299"/>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STIMULUS:</a:t>
              </a:r>
            </a:p>
            <a:p>
              <a:pPr algn="ctr">
                <a:buClr>
                  <a:srgbClr val="000000"/>
                </a:buClr>
                <a:buSzPct val="25000"/>
                <a:buFont typeface="Arial" pitchFamily="34" charset="0"/>
                <a:buNone/>
              </a:pPr>
              <a:r>
                <a:rPr lang="en-US" sz="900">
                  <a:solidFill>
                    <a:schemeClr val="bg1"/>
                  </a:solidFill>
                </a:rPr>
                <a:t>Ketika kadar air pada tubuh </a:t>
              </a:r>
            </a:p>
            <a:p>
              <a:pPr algn="ctr">
                <a:buClr>
                  <a:srgbClr val="000000"/>
                </a:buClr>
                <a:buSzPct val="25000"/>
                <a:buFont typeface="Arial" pitchFamily="34" charset="0"/>
                <a:buNone/>
              </a:pPr>
              <a:r>
                <a:rPr lang="en-US" sz="900">
                  <a:solidFill>
                    <a:schemeClr val="bg1"/>
                  </a:solidFill>
                </a:rPr>
                <a:t>berkurangMisalnya pada saat </a:t>
              </a:r>
            </a:p>
            <a:p>
              <a:pPr algn="ctr">
                <a:buClr>
                  <a:srgbClr val="000000"/>
                </a:buClr>
                <a:buSzPct val="25000"/>
                <a:buFont typeface="Arial" pitchFamily="34" charset="0"/>
                <a:buNone/>
              </a:pPr>
              <a:r>
                <a:rPr lang="en-US" sz="900">
                  <a:solidFill>
                    <a:schemeClr val="bg1"/>
                  </a:solidFill>
                </a:rPr>
                <a:t>panas hari, atau </a:t>
              </a:r>
            </a:p>
            <a:p>
              <a:pPr algn="ctr">
                <a:buClr>
                  <a:srgbClr val="000000"/>
                </a:buClr>
                <a:buSzPct val="25000"/>
                <a:buFont typeface="Arial" pitchFamily="34" charset="0"/>
                <a:buNone/>
              </a:pPr>
              <a:r>
                <a:rPr lang="en-US" sz="900">
                  <a:solidFill>
                    <a:schemeClr val="bg1"/>
                  </a:solidFill>
                </a:rPr>
                <a:t>berolah raga, maka tubuh </a:t>
              </a:r>
            </a:p>
            <a:p>
              <a:pPr algn="ctr">
                <a:buClr>
                  <a:srgbClr val="000000"/>
                </a:buClr>
                <a:buSzPct val="25000"/>
                <a:buFont typeface="Arial" pitchFamily="34" charset="0"/>
                <a:buNone/>
              </a:pPr>
              <a:r>
                <a:rPr lang="en-US" sz="900">
                  <a:solidFill>
                    <a:schemeClr val="bg1"/>
                  </a:solidFill>
                </a:rPr>
                <a:t>menstimulus hipotalamus</a:t>
              </a:r>
            </a:p>
          </p:txBody>
        </p:sp>
        <p:sp>
          <p:nvSpPr>
            <p:cNvPr id="53257" name="Shape 612"/>
            <p:cNvSpPr txBox="1">
              <a:spLocks noChangeArrowheads="1"/>
            </p:cNvSpPr>
            <p:nvPr/>
          </p:nvSpPr>
          <p:spPr bwMode="auto">
            <a:xfrm>
              <a:off x="4186237" y="5986462"/>
              <a:ext cx="725486" cy="215899"/>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b="1">
                  <a:solidFill>
                    <a:schemeClr val="bg1"/>
                  </a:solidFill>
                </a:rPr>
                <a:t>Kadar Cairan Tubuh</a:t>
              </a:r>
            </a:p>
            <a:p>
              <a:pPr algn="ctr">
                <a:buClr>
                  <a:srgbClr val="000000"/>
                </a:buClr>
                <a:buSzPct val="25000"/>
                <a:buFont typeface="Arial" pitchFamily="34" charset="0"/>
                <a:buNone/>
              </a:pPr>
              <a:r>
                <a:rPr lang="en-US" sz="700" b="1">
                  <a:solidFill>
                    <a:schemeClr val="bg1"/>
                  </a:solidFill>
                </a:rPr>
                <a:t>Normal (Homeostasis)</a:t>
              </a:r>
            </a:p>
          </p:txBody>
        </p:sp>
        <p:sp>
          <p:nvSpPr>
            <p:cNvPr id="53258" name="Shape 613"/>
            <p:cNvSpPr txBox="1">
              <a:spLocks noChangeArrowheads="1"/>
            </p:cNvSpPr>
            <p:nvPr/>
          </p:nvSpPr>
          <p:spPr bwMode="auto">
            <a:xfrm>
              <a:off x="3983037" y="2735261"/>
              <a:ext cx="587374" cy="161925"/>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900">
                  <a:solidFill>
                    <a:schemeClr val="bg1"/>
                  </a:solidFill>
                </a:rPr>
                <a:t>Hypothalamus</a:t>
              </a:r>
            </a:p>
          </p:txBody>
        </p:sp>
        <p:sp>
          <p:nvSpPr>
            <p:cNvPr id="53259" name="Shape 614"/>
            <p:cNvSpPr txBox="1">
              <a:spLocks noChangeArrowheads="1"/>
            </p:cNvSpPr>
            <p:nvPr/>
          </p:nvSpPr>
          <p:spPr bwMode="auto">
            <a:xfrm>
              <a:off x="4151312" y="3317875"/>
              <a:ext cx="238124" cy="141287"/>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ADH</a:t>
              </a:r>
            </a:p>
          </p:txBody>
        </p:sp>
        <p:sp>
          <p:nvSpPr>
            <p:cNvPr id="53260" name="Shape 615"/>
            <p:cNvSpPr txBox="1">
              <a:spLocks noChangeArrowheads="1"/>
            </p:cNvSpPr>
            <p:nvPr/>
          </p:nvSpPr>
          <p:spPr bwMode="auto">
            <a:xfrm>
              <a:off x="3757612" y="3732212"/>
              <a:ext cx="415925" cy="258762"/>
            </a:xfrm>
            <a:prstGeom prst="rect">
              <a:avLst/>
            </a:prstGeom>
            <a:noFill/>
            <a:ln w="9525">
              <a:noFill/>
              <a:miter lim="800000"/>
              <a:headEnd/>
              <a:tailEnd/>
            </a:ln>
          </p:spPr>
          <p:txBody>
            <a:bodyPr lIns="92075" tIns="46025" rIns="92075" bIns="46025" anchor="ctr"/>
            <a:lstStyle/>
            <a:p>
              <a:pPr>
                <a:buClr>
                  <a:srgbClr val="000000"/>
                </a:buClr>
                <a:buSzPct val="25000"/>
                <a:buFont typeface="Arial" pitchFamily="34" charset="0"/>
                <a:buNone/>
              </a:pPr>
              <a:r>
                <a:rPr lang="en-US" sz="900">
                  <a:solidFill>
                    <a:schemeClr val="bg1"/>
                  </a:solidFill>
                </a:rPr>
                <a:t>Hipofisis </a:t>
              </a:r>
            </a:p>
            <a:p>
              <a:pPr>
                <a:buClr>
                  <a:srgbClr val="000000"/>
                </a:buClr>
                <a:buSzPct val="25000"/>
                <a:buFont typeface="Arial" pitchFamily="34" charset="0"/>
                <a:buNone/>
              </a:pPr>
              <a:r>
                <a:rPr lang="en-US" sz="900">
                  <a:solidFill>
                    <a:schemeClr val="bg1"/>
                  </a:solidFill>
                </a:rPr>
                <a:t>Posterior</a:t>
              </a:r>
            </a:p>
          </p:txBody>
        </p:sp>
        <p:cxnSp>
          <p:nvCxnSpPr>
            <p:cNvPr id="53261" name="Shape 616"/>
            <p:cNvCxnSpPr>
              <a:cxnSpLocks noChangeShapeType="1"/>
            </p:cNvCxnSpPr>
            <p:nvPr/>
          </p:nvCxnSpPr>
          <p:spPr bwMode="auto">
            <a:xfrm flipH="1">
              <a:off x="3908424" y="3505200"/>
              <a:ext cx="228600" cy="228600"/>
            </a:xfrm>
            <a:prstGeom prst="straightConnector1">
              <a:avLst/>
            </a:prstGeom>
            <a:noFill/>
            <a:ln w="25400">
              <a:solidFill>
                <a:schemeClr val="tx1"/>
              </a:solidFill>
              <a:miter lim="800000"/>
              <a:headEnd/>
              <a:tailEnd/>
            </a:ln>
          </p:spPr>
        </p:cxnSp>
        <p:sp>
          <p:nvSpPr>
            <p:cNvPr id="53262" name="Shape 617"/>
            <p:cNvSpPr txBox="1">
              <a:spLocks noChangeArrowheads="1"/>
            </p:cNvSpPr>
            <p:nvPr/>
          </p:nvSpPr>
          <p:spPr bwMode="auto">
            <a:xfrm>
              <a:off x="4495800" y="3443287"/>
              <a:ext cx="615949" cy="258762"/>
            </a:xfrm>
            <a:prstGeom prst="rect">
              <a:avLst/>
            </a:prstGeom>
            <a:noFill/>
            <a:ln w="9525">
              <a:noFill/>
              <a:miter lim="800000"/>
              <a:headEnd/>
              <a:tailEnd/>
            </a:ln>
          </p:spPr>
          <p:txBody>
            <a:bodyPr lIns="92075" tIns="46025" rIns="92075" bIns="46025" anchor="ctr"/>
            <a:lstStyle/>
            <a:p>
              <a:pPr>
                <a:buClr>
                  <a:srgbClr val="000000"/>
                </a:buClr>
                <a:buSzPct val="25000"/>
                <a:buFont typeface="Arial" pitchFamily="34" charset="0"/>
                <a:buNone/>
              </a:pPr>
              <a:r>
                <a:rPr lang="en-US" sz="900" dirty="0" err="1">
                  <a:solidFill>
                    <a:schemeClr val="bg1"/>
                  </a:solidFill>
                </a:rPr>
                <a:t>meningkatkan</a:t>
              </a:r>
              <a:r>
                <a:rPr lang="en-US" sz="900" dirty="0">
                  <a:solidFill>
                    <a:schemeClr val="bg1"/>
                  </a:solidFill>
                </a:rPr>
                <a:t> </a:t>
              </a:r>
            </a:p>
            <a:p>
              <a:pPr>
                <a:buClr>
                  <a:srgbClr val="000000"/>
                </a:buClr>
                <a:buSzPct val="25000"/>
                <a:buFont typeface="Arial" pitchFamily="34" charset="0"/>
                <a:buNone/>
              </a:pPr>
              <a:r>
                <a:rPr lang="en-US" sz="900" dirty="0" err="1">
                  <a:solidFill>
                    <a:schemeClr val="bg1"/>
                  </a:solidFill>
                </a:rPr>
                <a:t>Penyerapan</a:t>
              </a:r>
              <a:r>
                <a:rPr lang="en-US" sz="900" dirty="0">
                  <a:solidFill>
                    <a:schemeClr val="bg1"/>
                  </a:solidFill>
                </a:rPr>
                <a:t> air</a:t>
              </a:r>
            </a:p>
          </p:txBody>
        </p:sp>
        <p:sp>
          <p:nvSpPr>
            <p:cNvPr id="53263" name="Shape 618"/>
            <p:cNvSpPr txBox="1">
              <a:spLocks noChangeArrowheads="1"/>
            </p:cNvSpPr>
            <p:nvPr/>
          </p:nvSpPr>
          <p:spPr bwMode="auto">
            <a:xfrm>
              <a:off x="5246687" y="2579686"/>
              <a:ext cx="250825" cy="139699"/>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Haus</a:t>
              </a:r>
            </a:p>
          </p:txBody>
        </p:sp>
        <p:sp>
          <p:nvSpPr>
            <p:cNvPr id="53264" name="Shape 619"/>
            <p:cNvSpPr txBox="1">
              <a:spLocks noChangeArrowheads="1"/>
            </p:cNvSpPr>
            <p:nvPr/>
          </p:nvSpPr>
          <p:spPr bwMode="auto">
            <a:xfrm>
              <a:off x="4432300" y="5127625"/>
              <a:ext cx="641350" cy="141287"/>
            </a:xfrm>
            <a:prstGeom prst="rect">
              <a:avLst/>
            </a:prstGeom>
            <a:noFill/>
            <a:ln w="9525">
              <a:noFill/>
              <a:miter lim="800000"/>
              <a:headEnd/>
              <a:tailEnd/>
            </a:ln>
          </p:spPr>
          <p:txBody>
            <a:bodyPr lIns="92075" tIns="46025" rIns="92075" bIns="46025" anchor="ctr"/>
            <a:lstStyle/>
            <a:p>
              <a:pPr algn="ctr">
                <a:buClr>
                  <a:srgbClr val="000000"/>
                </a:buClr>
                <a:buSzPct val="25000"/>
                <a:buFont typeface="Arial" pitchFamily="34" charset="0"/>
                <a:buNone/>
              </a:pPr>
              <a:r>
                <a:rPr lang="en-US" sz="700">
                  <a:solidFill>
                    <a:schemeClr val="bg1"/>
                  </a:solidFill>
                </a:rPr>
                <a:t>Tubulus Pengumpult</a:t>
              </a:r>
            </a:p>
          </p:txBody>
        </p:sp>
        <p:sp>
          <p:nvSpPr>
            <p:cNvPr id="53265" name="Shape 620"/>
            <p:cNvSpPr txBox="1">
              <a:spLocks noChangeArrowheads="1"/>
            </p:cNvSpPr>
            <p:nvPr/>
          </p:nvSpPr>
          <p:spPr bwMode="auto">
            <a:xfrm>
              <a:off x="4981575" y="4090987"/>
              <a:ext cx="336549" cy="215899"/>
            </a:xfrm>
            <a:prstGeom prst="rect">
              <a:avLst/>
            </a:prstGeom>
            <a:noFill/>
            <a:ln w="9525">
              <a:noFill/>
              <a:miter lim="800000"/>
              <a:headEnd/>
              <a:tailEnd/>
            </a:ln>
          </p:spPr>
          <p:txBody>
            <a:bodyPr lIns="92075" tIns="46025" rIns="92075" bIns="46025" anchor="ctr"/>
            <a:lstStyle/>
            <a:p>
              <a:pPr>
                <a:buClr>
                  <a:srgbClr val="000000"/>
                </a:buClr>
                <a:buSzPct val="25000"/>
                <a:buFont typeface="Arial" pitchFamily="34" charset="0"/>
                <a:buNone/>
              </a:pPr>
              <a:r>
                <a:rPr lang="en-US" sz="700">
                  <a:solidFill>
                    <a:schemeClr val="bg1"/>
                  </a:solidFill>
                </a:rPr>
                <a:t>Tubulus </a:t>
              </a:r>
            </a:p>
            <a:p>
              <a:pPr>
                <a:buClr>
                  <a:srgbClr val="000000"/>
                </a:buClr>
                <a:buSzPct val="25000"/>
                <a:buFont typeface="Arial" pitchFamily="34" charset="0"/>
                <a:buNone/>
              </a:pPr>
              <a:r>
                <a:rPr lang="en-US" sz="700">
                  <a:solidFill>
                    <a:schemeClr val="bg1"/>
                  </a:solidFill>
                </a:rPr>
                <a:t>Ginjal</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a:xfrm>
            <a:off x="4876800" y="1600200"/>
            <a:ext cx="3810000" cy="4525963"/>
          </a:xfrm>
          <a:prstGeom prst="rect">
            <a:avLst/>
          </a:prstGeom>
          <a:solidFill>
            <a:schemeClr val="accent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normAutofit lnSpcReduction="10000"/>
          </a:bodyPr>
          <a:lstStyle/>
          <a:p>
            <a:pPr algn="ctr">
              <a:buNone/>
            </a:pPr>
            <a:r>
              <a:rPr lang="en-US" sz="2000" b="1" smtClean="0">
                <a:latin typeface="Constantia" pitchFamily="18" charset="0"/>
                <a:cs typeface="Consolas" pitchFamily="49" charset="0"/>
              </a:rPr>
              <a:t>Berfungsi </a:t>
            </a:r>
            <a:r>
              <a:rPr lang="en-US" sz="2000" b="1" dirty="0" err="1" smtClean="0">
                <a:latin typeface="Constantia" pitchFamily="18" charset="0"/>
                <a:cs typeface="Consolas" pitchFamily="49" charset="0"/>
              </a:rPr>
              <a:t>untuk</a:t>
            </a:r>
            <a:r>
              <a:rPr lang="en-US" sz="2000" b="1" dirty="0" smtClean="0">
                <a:latin typeface="Constantia" pitchFamily="18" charset="0"/>
                <a:cs typeface="Consolas" pitchFamily="49" charset="0"/>
              </a:rPr>
              <a:t>:</a:t>
            </a:r>
          </a:p>
          <a:p>
            <a:pPr marL="457200" indent="-457200">
              <a:buAutoNum type="arabicPeriod"/>
            </a:pPr>
            <a:r>
              <a:rPr lang="en-US" sz="2000" b="1" smtClean="0">
                <a:latin typeface="Constantia" pitchFamily="18" charset="0"/>
              </a:rPr>
              <a:t>Indra </a:t>
            </a:r>
            <a:r>
              <a:rPr lang="en-US" sz="2000" b="1" dirty="0" err="1" smtClean="0">
                <a:latin typeface="Constantia" pitchFamily="18" charset="0"/>
              </a:rPr>
              <a:t>peraba</a:t>
            </a:r>
            <a:r>
              <a:rPr lang="en-US" sz="2000" b="1" dirty="0" smtClean="0">
                <a:latin typeface="Constantia" pitchFamily="18" charset="0"/>
              </a:rPr>
              <a:t> </a:t>
            </a:r>
            <a:r>
              <a:rPr lang="en-US" sz="2000" b="1" err="1" smtClean="0">
                <a:latin typeface="Constantia" pitchFamily="18" charset="0"/>
              </a:rPr>
              <a:t>dan</a:t>
            </a:r>
            <a:r>
              <a:rPr lang="en-US" sz="2000" b="1" smtClean="0">
                <a:latin typeface="Constantia" pitchFamily="18" charset="0"/>
              </a:rPr>
              <a:t> perasa,</a:t>
            </a:r>
          </a:p>
          <a:p>
            <a:pPr marL="457200" indent="-457200">
              <a:buAutoNum type="arabicPeriod"/>
            </a:pPr>
            <a:r>
              <a:rPr lang="en-US" sz="2000" b="1" smtClean="0">
                <a:latin typeface="Constantia" pitchFamily="18" charset="0"/>
              </a:rPr>
              <a:t>Pelindung </a:t>
            </a:r>
            <a:r>
              <a:rPr lang="en-US" sz="2000" b="1" dirty="0" err="1" smtClean="0">
                <a:latin typeface="Constantia" pitchFamily="18" charset="0"/>
              </a:rPr>
              <a:t>tubuh</a:t>
            </a:r>
            <a:r>
              <a:rPr lang="en-US" sz="2000" b="1" dirty="0" smtClean="0">
                <a:latin typeface="Constantia" pitchFamily="18" charset="0"/>
              </a:rPr>
              <a:t> </a:t>
            </a:r>
            <a:r>
              <a:rPr lang="en-US" sz="2000" b="1" dirty="0" err="1" smtClean="0">
                <a:latin typeface="Constantia" pitchFamily="18" charset="0"/>
              </a:rPr>
              <a:t>terhadap</a:t>
            </a:r>
            <a:r>
              <a:rPr lang="en-US" sz="2000" b="1" dirty="0" smtClean="0">
                <a:latin typeface="Constantia" pitchFamily="18" charset="0"/>
              </a:rPr>
              <a:t> </a:t>
            </a:r>
            <a:r>
              <a:rPr lang="en-US" sz="2000" b="1" dirty="0" err="1" smtClean="0">
                <a:latin typeface="Constantia" pitchFamily="18" charset="0"/>
              </a:rPr>
              <a:t>luka</a:t>
            </a:r>
            <a:r>
              <a:rPr lang="en-US" sz="2000" b="1" dirty="0" smtClean="0">
                <a:latin typeface="Constantia" pitchFamily="18" charset="0"/>
              </a:rPr>
              <a:t> </a:t>
            </a:r>
            <a:r>
              <a:rPr lang="en-US" sz="2000" b="1" dirty="0" err="1" smtClean="0">
                <a:latin typeface="Constantia" pitchFamily="18" charset="0"/>
              </a:rPr>
              <a:t>dan</a:t>
            </a:r>
            <a:r>
              <a:rPr lang="en-US" sz="2000" b="1" dirty="0" smtClean="0">
                <a:latin typeface="Constantia" pitchFamily="18" charset="0"/>
              </a:rPr>
              <a:t> </a:t>
            </a:r>
            <a:r>
              <a:rPr lang="en-US" sz="2000" b="1" err="1" smtClean="0">
                <a:latin typeface="Constantia" pitchFamily="18" charset="0"/>
              </a:rPr>
              <a:t>kuman</a:t>
            </a:r>
            <a:r>
              <a:rPr lang="en-US" sz="2000" b="1" smtClean="0">
                <a:latin typeface="Constantia" pitchFamily="18" charset="0"/>
              </a:rPr>
              <a:t>,</a:t>
            </a:r>
          </a:p>
          <a:p>
            <a:pPr marL="457200" indent="-457200">
              <a:buNone/>
            </a:pPr>
            <a:r>
              <a:rPr lang="en-US" sz="2000" b="1" smtClean="0">
                <a:latin typeface="Constantia" pitchFamily="18" charset="0"/>
              </a:rPr>
              <a:t>3.    Tempat </a:t>
            </a:r>
            <a:r>
              <a:rPr lang="en-US" sz="2000" b="1" dirty="0" err="1" smtClean="0">
                <a:latin typeface="Constantia" pitchFamily="18" charset="0"/>
              </a:rPr>
              <a:t>pembentukan</a:t>
            </a:r>
            <a:r>
              <a:rPr lang="en-US" sz="2000" b="1" dirty="0" smtClean="0">
                <a:latin typeface="Constantia" pitchFamily="18" charset="0"/>
              </a:rPr>
              <a:t> vitamin D </a:t>
            </a:r>
            <a:r>
              <a:rPr lang="en-US" sz="2000" b="1" dirty="0" err="1" smtClean="0">
                <a:latin typeface="Constantia" pitchFamily="18" charset="0"/>
              </a:rPr>
              <a:t>dari</a:t>
            </a:r>
            <a:r>
              <a:rPr lang="en-US" sz="2000" b="1" dirty="0" smtClean="0">
                <a:latin typeface="Constantia" pitchFamily="18" charset="0"/>
              </a:rPr>
              <a:t> </a:t>
            </a:r>
            <a:r>
              <a:rPr lang="en-US" sz="2000" b="1" dirty="0" err="1" smtClean="0">
                <a:latin typeface="Constantia" pitchFamily="18" charset="0"/>
              </a:rPr>
              <a:t>provitamin</a:t>
            </a:r>
            <a:r>
              <a:rPr lang="en-US" sz="2000" b="1" dirty="0" smtClean="0">
                <a:latin typeface="Constantia" pitchFamily="18" charset="0"/>
              </a:rPr>
              <a:t> D </a:t>
            </a:r>
            <a:r>
              <a:rPr lang="en-US" sz="2000" b="1" dirty="0" err="1" smtClean="0">
                <a:latin typeface="Constantia" pitchFamily="18" charset="0"/>
              </a:rPr>
              <a:t>dengan</a:t>
            </a:r>
            <a:r>
              <a:rPr lang="en-US" sz="2000" b="1" dirty="0" smtClean="0">
                <a:latin typeface="Constantia" pitchFamily="18" charset="0"/>
              </a:rPr>
              <a:t> </a:t>
            </a:r>
            <a:r>
              <a:rPr lang="en-US" sz="2000" b="1" dirty="0" err="1" smtClean="0">
                <a:latin typeface="Constantia" pitchFamily="18" charset="0"/>
              </a:rPr>
              <a:t>bantuan</a:t>
            </a:r>
            <a:r>
              <a:rPr lang="en-US" sz="2000" b="1" dirty="0" smtClean="0">
                <a:latin typeface="Constantia" pitchFamily="18" charset="0"/>
              </a:rPr>
              <a:t> </a:t>
            </a:r>
            <a:r>
              <a:rPr lang="en-US" sz="2000" b="1" dirty="0" err="1" smtClean="0">
                <a:latin typeface="Constantia" pitchFamily="18" charset="0"/>
              </a:rPr>
              <a:t>sinar</a:t>
            </a:r>
            <a:r>
              <a:rPr lang="en-US" sz="2000" b="1" dirty="0" smtClean="0">
                <a:latin typeface="Constantia" pitchFamily="18" charset="0"/>
              </a:rPr>
              <a:t> ultraviolet </a:t>
            </a:r>
            <a:r>
              <a:rPr lang="en-US" sz="2000" b="1" err="1" smtClean="0">
                <a:latin typeface="Constantia" pitchFamily="18" charset="0"/>
              </a:rPr>
              <a:t>cahaya</a:t>
            </a:r>
            <a:r>
              <a:rPr lang="en-US" sz="2000" b="1" smtClean="0">
                <a:latin typeface="Constantia" pitchFamily="18" charset="0"/>
              </a:rPr>
              <a:t> matahari.</a:t>
            </a:r>
          </a:p>
          <a:p>
            <a:pPr marL="457200" indent="-457200">
              <a:buAutoNum type="arabicPeriod" startAt="4"/>
            </a:pPr>
            <a:r>
              <a:rPr lang="en-US" sz="2000" b="1" smtClean="0">
                <a:latin typeface="Constantia" pitchFamily="18" charset="0"/>
              </a:rPr>
              <a:t>Penyimpan </a:t>
            </a:r>
            <a:r>
              <a:rPr lang="en-US" sz="2000" b="1" dirty="0" err="1" smtClean="0">
                <a:latin typeface="Constantia" pitchFamily="18" charset="0"/>
              </a:rPr>
              <a:t>kelebihan</a:t>
            </a:r>
            <a:r>
              <a:rPr lang="en-US" sz="2000" b="1" dirty="0" smtClean="0">
                <a:latin typeface="Constantia" pitchFamily="18" charset="0"/>
              </a:rPr>
              <a:t> </a:t>
            </a:r>
            <a:r>
              <a:rPr lang="en-US" sz="2000" b="1" err="1" smtClean="0">
                <a:latin typeface="Constantia" pitchFamily="18" charset="0"/>
              </a:rPr>
              <a:t>lemak</a:t>
            </a:r>
            <a:r>
              <a:rPr lang="en-US" sz="2000" b="1" smtClean="0">
                <a:latin typeface="Constantia" pitchFamily="18" charset="0"/>
              </a:rPr>
              <a:t>,</a:t>
            </a:r>
          </a:p>
          <a:p>
            <a:pPr marL="457200" indent="-457200">
              <a:buNone/>
            </a:pPr>
            <a:r>
              <a:rPr lang="en-US" sz="2000" b="1" smtClean="0">
                <a:latin typeface="Constantia" pitchFamily="18" charset="0"/>
              </a:rPr>
              <a:t>5.     Pengatur </a:t>
            </a:r>
            <a:r>
              <a:rPr lang="en-US" sz="2000" b="1" dirty="0" err="1" smtClean="0">
                <a:latin typeface="Constantia" pitchFamily="18" charset="0"/>
              </a:rPr>
              <a:t>suhu</a:t>
            </a:r>
            <a:r>
              <a:rPr lang="en-US" sz="2000" b="1" dirty="0" smtClean="0">
                <a:latin typeface="Constantia" pitchFamily="18" charset="0"/>
              </a:rPr>
              <a:t> </a:t>
            </a:r>
            <a:r>
              <a:rPr lang="en-US" sz="2000" b="1" dirty="0" err="1" smtClean="0">
                <a:latin typeface="Constantia" pitchFamily="18" charset="0"/>
              </a:rPr>
              <a:t>tubuh</a:t>
            </a:r>
            <a:r>
              <a:rPr lang="en-US" sz="2000" b="1" dirty="0" smtClean="0">
                <a:latin typeface="Constantia" pitchFamily="18" charset="0"/>
              </a:rPr>
              <a:t>.</a:t>
            </a:r>
            <a:br>
              <a:rPr lang="en-US" sz="2000" b="1" dirty="0" smtClean="0">
                <a:latin typeface="Constantia" pitchFamily="18" charset="0"/>
              </a:rPr>
            </a:br>
            <a:endParaRPr lang="id-ID" sz="2000" b="1" dirty="0">
              <a:solidFill>
                <a:schemeClr val="bg1"/>
              </a:solidFill>
              <a:latin typeface="Constantia" pitchFamily="18" charset="0"/>
              <a:cs typeface="Consolas" pitchFamily="49" charset="0"/>
            </a:endParaRPr>
          </a:p>
        </p:txBody>
      </p:sp>
      <p:pic>
        <p:nvPicPr>
          <p:cNvPr id="4" name="Picture 3" descr="D:\semester 5\Eko kapsel\bioekskresi_files\kulit-penampang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447800"/>
            <a:ext cx="4266306"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428860" y="428604"/>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b="1" dirty="0" smtClean="0">
                <a:latin typeface="Book Antiqua" pitchFamily="18" charset="0"/>
              </a:rPr>
              <a:t>   </a:t>
            </a:r>
            <a:r>
              <a:rPr lang="en-US" sz="3200" b="1" dirty="0" err="1" smtClean="0">
                <a:latin typeface="Book Antiqua" pitchFamily="18" charset="0"/>
              </a:rPr>
              <a:t>Kulit</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6" name="Rectangle 5"/>
          <p:cNvSpPr/>
          <p:nvPr/>
        </p:nvSpPr>
        <p:spPr>
          <a:xfrm>
            <a:off x="0" y="428604"/>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28860" y="428604"/>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3200" b="1" dirty="0" smtClean="0">
                <a:latin typeface="Book Antiqua" pitchFamily="18" charset="0"/>
              </a:rPr>
              <a:t>   </a:t>
            </a:r>
            <a:r>
              <a:rPr lang="en-US" sz="3200" b="1" dirty="0" err="1" smtClean="0">
                <a:latin typeface="Book Antiqua" pitchFamily="18" charset="0"/>
              </a:rPr>
              <a:t>Kulit</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10" name="Rectangle 9"/>
          <p:cNvSpPr/>
          <p:nvPr/>
        </p:nvSpPr>
        <p:spPr>
          <a:xfrm>
            <a:off x="0" y="428604"/>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pic>
        <p:nvPicPr>
          <p:cNvPr id="11" name="Picture 3" descr="D:\semester 5\Eko kapsel\bioekskresi_files\kulit-penampang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24000"/>
            <a:ext cx="4266306"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ight Brace 12"/>
          <p:cNvSpPr/>
          <p:nvPr/>
        </p:nvSpPr>
        <p:spPr>
          <a:xfrm>
            <a:off x="4770369" y="2105372"/>
            <a:ext cx="280739" cy="28803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d-ID"/>
          </a:p>
        </p:txBody>
      </p:sp>
      <p:sp>
        <p:nvSpPr>
          <p:cNvPr id="14" name="Right Brace 13"/>
          <p:cNvSpPr/>
          <p:nvPr/>
        </p:nvSpPr>
        <p:spPr>
          <a:xfrm>
            <a:off x="4722612" y="4395574"/>
            <a:ext cx="280739" cy="28803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d-ID"/>
          </a:p>
        </p:txBody>
      </p:sp>
      <p:sp>
        <p:nvSpPr>
          <p:cNvPr id="17" name="Right Brace 16"/>
          <p:cNvSpPr/>
          <p:nvPr/>
        </p:nvSpPr>
        <p:spPr>
          <a:xfrm>
            <a:off x="4648200" y="2508286"/>
            <a:ext cx="607623" cy="165618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d-ID"/>
          </a:p>
        </p:txBody>
      </p:sp>
      <p:sp>
        <p:nvSpPr>
          <p:cNvPr id="18" name="Rectangle 17"/>
          <p:cNvSpPr/>
          <p:nvPr/>
        </p:nvSpPr>
        <p:spPr>
          <a:xfrm>
            <a:off x="5255823" y="1975923"/>
            <a:ext cx="2002523" cy="546930"/>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800" b="1" dirty="0" smtClean="0">
                <a:solidFill>
                  <a:schemeClr val="bg1"/>
                </a:solidFill>
                <a:latin typeface="Constantia" pitchFamily="18" charset="0"/>
              </a:rPr>
              <a:t>Epidermis</a:t>
            </a:r>
            <a:endParaRPr lang="id-ID" sz="2800" b="1" dirty="0">
              <a:solidFill>
                <a:schemeClr val="bg1"/>
              </a:solidFill>
              <a:latin typeface="Constantia" pitchFamily="18" charset="0"/>
            </a:endParaRPr>
          </a:p>
        </p:txBody>
      </p:sp>
      <p:sp>
        <p:nvSpPr>
          <p:cNvPr id="19" name="Rectangle 18"/>
          <p:cNvSpPr/>
          <p:nvPr/>
        </p:nvSpPr>
        <p:spPr>
          <a:xfrm>
            <a:off x="5224264" y="3050090"/>
            <a:ext cx="1696633" cy="546930"/>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3200" b="1" dirty="0" smtClean="0">
                <a:solidFill>
                  <a:schemeClr val="bg1"/>
                </a:solidFill>
                <a:latin typeface="Constantia" pitchFamily="18" charset="0"/>
              </a:rPr>
              <a:t>Dermis</a:t>
            </a:r>
            <a:endParaRPr lang="id-ID" sz="3200" b="1" dirty="0">
              <a:solidFill>
                <a:schemeClr val="bg1"/>
              </a:solidFill>
              <a:latin typeface="Constantia" pitchFamily="18" charset="0"/>
            </a:endParaRPr>
          </a:p>
        </p:txBody>
      </p:sp>
      <p:sp>
        <p:nvSpPr>
          <p:cNvPr id="20" name="Rectangle 19"/>
          <p:cNvSpPr/>
          <p:nvPr/>
        </p:nvSpPr>
        <p:spPr>
          <a:xfrm>
            <a:off x="5224264" y="4266125"/>
            <a:ext cx="2105520" cy="520197"/>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2400" b="1" dirty="0" smtClean="0">
                <a:solidFill>
                  <a:schemeClr val="bg1"/>
                </a:solidFill>
                <a:latin typeface="Constantia" pitchFamily="18" charset="0"/>
              </a:rPr>
              <a:t>Hipodermis</a:t>
            </a:r>
            <a:endParaRPr lang="id-ID" sz="2400" b="1" dirty="0">
              <a:solidFill>
                <a:schemeClr val="bg1"/>
              </a:solidFill>
              <a:latin typeface="Constantia" pitchFamily="18" charset="0"/>
            </a:endParaRPr>
          </a:p>
        </p:txBody>
      </p:sp>
      <p:sp>
        <p:nvSpPr>
          <p:cNvPr id="12" name="Footer Placeholder 11"/>
          <p:cNvSpPr>
            <a:spLocks noGrp="1"/>
          </p:cNvSpPr>
          <p:nvPr>
            <p:ph type="ftr" sz="quarter" idx="11"/>
          </p:nvPr>
        </p:nvSpPr>
        <p:spPr/>
        <p:txBody>
          <a:bodyPr/>
          <a:lstStyle/>
          <a:p>
            <a:r>
              <a:rPr lang="id-ID" smtClean="0"/>
              <a:t>Kelompok 1B 2010</a:t>
            </a:r>
            <a:endParaRPr lang="id-ID"/>
          </a:p>
        </p:txBody>
      </p:sp>
    </p:spTree>
    <p:extLst>
      <p:ext uri="{BB962C8B-B14F-4D97-AF65-F5344CB8AC3E}">
        <p14:creationId xmlns:p14="http://schemas.microsoft.com/office/powerpoint/2010/main" xmlns="" val="15945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9">
                                            <p:bg/>
                                          </p:spTgt>
                                        </p:tgtEl>
                                        <p:attrNameLst>
                                          <p:attrName>style.visibility</p:attrName>
                                        </p:attrNameLst>
                                      </p:cBhvr>
                                      <p:to>
                                        <p:strVal val="visible"/>
                                      </p:to>
                                    </p:set>
                                    <p:animEffect transition="in" filter="fade">
                                      <p:cBhvr>
                                        <p:cTn id="17" dur="2000"/>
                                        <p:tgtEl>
                                          <p:spTgt spid="19">
                                            <p:bg/>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2000"/>
                                        <p:tgtEl>
                                          <p:spTgt spid="19">
                                            <p:txEl>
                                              <p:pRg st="0" end="0"/>
                                            </p:txEl>
                                          </p:spTgt>
                                        </p:tgtEl>
                                      </p:cBhvr>
                                    </p:animEffect>
                                  </p:childTnLst>
                                </p:cTn>
                              </p:par>
                            </p:childTnLst>
                          </p:cTn>
                        </p:par>
                        <p:par>
                          <p:cTn id="22" fill="hold">
                            <p:stCondLst>
                              <p:cond delay="4500"/>
                            </p:stCondLst>
                            <p:childTnLst>
                              <p:par>
                                <p:cTn id="23" presetID="10" presetClass="entr" presetSubtype="0" fill="hold" grpId="0" nodeType="afterEffect">
                                  <p:stCondLst>
                                    <p:cond delay="0"/>
                                  </p:stCondLst>
                                  <p:childTnLst>
                                    <p:set>
                                      <p:cBhvr>
                                        <p:cTn id="24" dur="1" fill="hold">
                                          <p:stCondLst>
                                            <p:cond delay="0"/>
                                          </p:stCondLst>
                                        </p:cTn>
                                        <p:tgtEl>
                                          <p:spTgt spid="18">
                                            <p:bg/>
                                          </p:spTgt>
                                        </p:tgtEl>
                                        <p:attrNameLst>
                                          <p:attrName>style.visibility</p:attrName>
                                        </p:attrNameLst>
                                      </p:cBhvr>
                                      <p:to>
                                        <p:strVal val="visible"/>
                                      </p:to>
                                    </p:set>
                                    <p:animEffect transition="in" filter="fade">
                                      <p:cBhvr>
                                        <p:cTn id="25" dur="2000"/>
                                        <p:tgtEl>
                                          <p:spTgt spid="18">
                                            <p:bg/>
                                          </p:spTgt>
                                        </p:tgtEl>
                                      </p:cBhvr>
                                    </p:animEffect>
                                  </p:childTnLst>
                                </p:cTn>
                              </p:par>
                            </p:childTnLst>
                          </p:cTn>
                        </p:par>
                        <p:par>
                          <p:cTn id="26" fill="hold">
                            <p:stCondLst>
                              <p:cond delay="6500"/>
                            </p:stCondLst>
                            <p:childTnLst>
                              <p:par>
                                <p:cTn id="27" presetID="10" presetClass="entr" presetSubtype="0"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2000"/>
                                        <p:tgtEl>
                                          <p:spTgt spid="18">
                                            <p:txEl>
                                              <p:pRg st="0" end="0"/>
                                            </p:txEl>
                                          </p:spTgt>
                                        </p:tgtEl>
                                      </p:cBhvr>
                                    </p:animEffect>
                                  </p:childTnLst>
                                </p:cTn>
                              </p:par>
                            </p:childTnLst>
                          </p:cTn>
                        </p:par>
                        <p:par>
                          <p:cTn id="30" fill="hold">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20">
                                            <p:bg/>
                                          </p:spTgt>
                                        </p:tgtEl>
                                        <p:attrNameLst>
                                          <p:attrName>style.visibility</p:attrName>
                                        </p:attrNameLst>
                                      </p:cBhvr>
                                      <p:to>
                                        <p:strVal val="visible"/>
                                      </p:to>
                                    </p:set>
                                    <p:animEffect transition="in" filter="fade">
                                      <p:cBhvr>
                                        <p:cTn id="33" dur="2000"/>
                                        <p:tgtEl>
                                          <p:spTgt spid="20">
                                            <p:bg/>
                                          </p:spTgt>
                                        </p:tgtEl>
                                      </p:cBhvr>
                                    </p:animEffect>
                                  </p:childTnLst>
                                </p:cTn>
                              </p:par>
                            </p:childTnLst>
                          </p:cTn>
                        </p:par>
                        <p:par>
                          <p:cTn id="34" fill="hold">
                            <p:stCondLst>
                              <p:cond delay="10500"/>
                            </p:stCondLst>
                            <p:childTnLst>
                              <p:par>
                                <p:cTn id="35" presetID="10" presetClass="entr" presetSubtype="0"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build="allAtOnce" animBg="1"/>
      <p:bldP spid="19" grpId="0" build="allAtOnce" animBg="1"/>
      <p:bldP spid="20"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emester 5\Eko kapsel\bioekskresi_files\kulit-penampangg.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8184" y="761999"/>
            <a:ext cx="5482216" cy="573689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p:nvCxnSpPr>
        <p:spPr>
          <a:xfrm rot="10800000">
            <a:off x="1371600" y="1066800"/>
            <a:ext cx="1447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295400" y="3122611"/>
            <a:ext cx="1447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371601" y="4037011"/>
            <a:ext cx="1447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447801" y="4800600"/>
            <a:ext cx="533399"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524000" y="4800600"/>
            <a:ext cx="533400" cy="15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5257800" y="5257800"/>
            <a:ext cx="1447800" cy="76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400" y="914400"/>
            <a:ext cx="12192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Rambut</a:t>
            </a:r>
            <a:endParaRPr lang="en-US"/>
          </a:p>
        </p:txBody>
      </p:sp>
      <p:sp>
        <p:nvSpPr>
          <p:cNvPr id="19" name="Rectangle 18"/>
          <p:cNvSpPr/>
          <p:nvPr/>
        </p:nvSpPr>
        <p:spPr>
          <a:xfrm>
            <a:off x="228600" y="2819400"/>
            <a:ext cx="1219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Kelenjar minyak</a:t>
            </a:r>
            <a:endParaRPr lang="en-US"/>
          </a:p>
        </p:txBody>
      </p:sp>
      <p:sp>
        <p:nvSpPr>
          <p:cNvPr id="20" name="Rectangle 19"/>
          <p:cNvSpPr/>
          <p:nvPr/>
        </p:nvSpPr>
        <p:spPr>
          <a:xfrm>
            <a:off x="228600" y="3657600"/>
            <a:ext cx="1219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Akar</a:t>
            </a:r>
            <a:r>
              <a:rPr lang="en-US" dirty="0" smtClean="0"/>
              <a:t> </a:t>
            </a:r>
            <a:r>
              <a:rPr lang="en-US" dirty="0" err="1" smtClean="0"/>
              <a:t>Rambut</a:t>
            </a:r>
            <a:endParaRPr lang="en-US" dirty="0"/>
          </a:p>
        </p:txBody>
      </p:sp>
      <p:sp>
        <p:nvSpPr>
          <p:cNvPr id="21" name="Rectangle 20"/>
          <p:cNvSpPr/>
          <p:nvPr/>
        </p:nvSpPr>
        <p:spPr>
          <a:xfrm>
            <a:off x="228600" y="4572000"/>
            <a:ext cx="1219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Pembuluh darah</a:t>
            </a:r>
            <a:endParaRPr lang="en-US"/>
          </a:p>
        </p:txBody>
      </p:sp>
      <p:sp>
        <p:nvSpPr>
          <p:cNvPr id="22" name="Rectangle 21"/>
          <p:cNvSpPr/>
          <p:nvPr/>
        </p:nvSpPr>
        <p:spPr>
          <a:xfrm>
            <a:off x="5562600" y="6019800"/>
            <a:ext cx="1219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Kelenjar keringat</a:t>
            </a:r>
            <a:endParaRPr lang="en-US"/>
          </a:p>
        </p:txBody>
      </p:sp>
      <p:cxnSp>
        <p:nvCxnSpPr>
          <p:cNvPr id="24" name="Straight Connector 23"/>
          <p:cNvCxnSpPr/>
          <p:nvPr/>
        </p:nvCxnSpPr>
        <p:spPr>
          <a:xfrm rot="5400000">
            <a:off x="2324100" y="4000500"/>
            <a:ext cx="2895600" cy="1600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09800" y="6172200"/>
            <a:ext cx="1219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Otot Polos</a:t>
            </a:r>
            <a:endParaRPr lang="en-US"/>
          </a:p>
        </p:txBody>
      </p:sp>
      <p:cxnSp>
        <p:nvCxnSpPr>
          <p:cNvPr id="26" name="Straight Connector 25"/>
          <p:cNvCxnSpPr/>
          <p:nvPr/>
        </p:nvCxnSpPr>
        <p:spPr>
          <a:xfrm rot="10800000">
            <a:off x="6096000" y="3505200"/>
            <a:ext cx="12954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91400" y="3200400"/>
            <a:ext cx="1219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Saraf</a:t>
            </a:r>
            <a:endParaRPr lang="en-US"/>
          </a:p>
        </p:txBody>
      </p:sp>
      <p:cxnSp>
        <p:nvCxnSpPr>
          <p:cNvPr id="29" name="Straight Connector 28"/>
          <p:cNvCxnSpPr/>
          <p:nvPr/>
        </p:nvCxnSpPr>
        <p:spPr>
          <a:xfrm rot="10800000">
            <a:off x="6324600" y="4953000"/>
            <a:ext cx="10668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391400" y="4724400"/>
            <a:ext cx="1219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Jaringan Lemak</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609600"/>
          <a:ext cx="8229600" cy="5405120"/>
        </p:xfrm>
        <a:graphic>
          <a:graphicData uri="http://schemas.openxmlformats.org/drawingml/2006/table">
            <a:tbl>
              <a:tblPr firstRow="1" bandRow="1">
                <a:tableStyleId>{2A488322-F2BA-4B5B-9748-0D474271808F}</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smtClean="0"/>
                        <a:t>BAGIAN KULIT</a:t>
                      </a:r>
                      <a:endParaRPr lang="en-US" dirty="0">
                        <a:solidFill>
                          <a:schemeClr val="tx1"/>
                        </a:solidFill>
                      </a:endParaRPr>
                    </a:p>
                  </a:txBody>
                  <a:tcPr/>
                </a:tc>
                <a:tc>
                  <a:txBody>
                    <a:bodyPr/>
                    <a:lstStyle/>
                    <a:p>
                      <a:r>
                        <a:rPr lang="en-US" smtClean="0"/>
                        <a:t>FUNGSI</a:t>
                      </a:r>
                      <a:endParaRPr lang="en-US">
                        <a:solidFill>
                          <a:schemeClr val="tx1"/>
                        </a:solidFill>
                      </a:endParaRPr>
                    </a:p>
                  </a:txBody>
                  <a:tcPr/>
                </a:tc>
                <a:extLst>
                  <a:ext uri="{0D108BD9-81ED-4DB2-BD59-A6C34878D82A}">
                    <a16:rowId xmlns="" xmlns:a16="http://schemas.microsoft.com/office/drawing/2014/main" val="10000"/>
                  </a:ext>
                </a:extLst>
              </a:tr>
              <a:tr h="370840">
                <a:tc>
                  <a:txBody>
                    <a:bodyPr/>
                    <a:lstStyle/>
                    <a:p>
                      <a:r>
                        <a:rPr lang="en-US" smtClean="0"/>
                        <a:t>Rambut</a:t>
                      </a:r>
                      <a:endParaRPr lang="en-US">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Pelindung</a:t>
                      </a:r>
                      <a:r>
                        <a:rPr lang="en-US" sz="1800" baseline="0" smtClean="0"/>
                        <a:t> / Penghangat</a:t>
                      </a:r>
                      <a:endParaRPr lang="id-ID" sz="1800" b="1" smtClean="0">
                        <a:solidFill>
                          <a:schemeClr val="tx1"/>
                        </a:solidFill>
                        <a:latin typeface="Constantia" pitchFamily="18" charset="0"/>
                      </a:endParaRPr>
                    </a:p>
                  </a:txBody>
                  <a:tcPr/>
                </a:tc>
                <a:extLst>
                  <a:ext uri="{0D108BD9-81ED-4DB2-BD59-A6C34878D82A}">
                    <a16:rowId xmlns="" xmlns:a16="http://schemas.microsoft.com/office/drawing/2014/main" val="10001"/>
                  </a:ext>
                </a:extLst>
              </a:tr>
              <a:tr h="370840">
                <a:tc>
                  <a:txBody>
                    <a:bodyPr/>
                    <a:lstStyle/>
                    <a:p>
                      <a:r>
                        <a:rPr lang="en-US" smtClean="0"/>
                        <a:t>Akar Rambut</a:t>
                      </a:r>
                      <a:endParaRPr lang="en-US">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Bagian rambut untuk menempelnya rambut pada kulit.</a:t>
                      </a:r>
                      <a:endParaRPr lang="id-ID" sz="1800" b="1" smtClean="0">
                        <a:solidFill>
                          <a:schemeClr val="tx1"/>
                        </a:solidFill>
                        <a:latin typeface="Constantia" pitchFamily="18" charset="0"/>
                      </a:endParaRPr>
                    </a:p>
                  </a:txBody>
                  <a:tcPr/>
                </a:tc>
                <a:extLst>
                  <a:ext uri="{0D108BD9-81ED-4DB2-BD59-A6C34878D82A}">
                    <a16:rowId xmlns="" xmlns:a16="http://schemas.microsoft.com/office/drawing/2014/main" val="10002"/>
                  </a:ext>
                </a:extLst>
              </a:tr>
              <a:tr h="370840">
                <a:tc>
                  <a:txBody>
                    <a:bodyPr/>
                    <a:lstStyle/>
                    <a:p>
                      <a:r>
                        <a:rPr lang="en-US" smtClean="0"/>
                        <a:t>Kelenjar Minyak</a:t>
                      </a:r>
                      <a:endParaRPr lang="en-US">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Berfungsi untuk m</a:t>
                      </a:r>
                      <a:r>
                        <a:rPr lang="id-ID" sz="1800" smtClean="0"/>
                        <a:t>e</a:t>
                      </a:r>
                      <a:r>
                        <a:rPr lang="en-US" sz="1800" smtClean="0"/>
                        <a:t>n</a:t>
                      </a:r>
                      <a:r>
                        <a:rPr lang="id-ID" sz="1800" smtClean="0"/>
                        <a:t>sekresikan minyak melembapkan rambut</a:t>
                      </a:r>
                      <a:endParaRPr lang="id-ID" sz="1800" b="1" smtClean="0">
                        <a:solidFill>
                          <a:schemeClr val="tx1"/>
                        </a:solidFill>
                        <a:latin typeface="Constantia" pitchFamily="18" charset="0"/>
                      </a:endParaRPr>
                    </a:p>
                  </a:txBody>
                  <a:tcPr/>
                </a:tc>
                <a:extLst>
                  <a:ext uri="{0D108BD9-81ED-4DB2-BD59-A6C34878D82A}">
                    <a16:rowId xmlns="" xmlns:a16="http://schemas.microsoft.com/office/drawing/2014/main" val="10003"/>
                  </a:ext>
                </a:extLst>
              </a:tr>
              <a:tr h="370840">
                <a:tc>
                  <a:txBody>
                    <a:bodyPr/>
                    <a:lstStyle/>
                    <a:p>
                      <a:r>
                        <a:rPr lang="en-US" smtClean="0"/>
                        <a:t>Kelenjar</a:t>
                      </a:r>
                      <a:r>
                        <a:rPr lang="en-US" baseline="0" smtClean="0"/>
                        <a:t> Keringat</a:t>
                      </a:r>
                      <a:endParaRPr lang="en-US">
                        <a:solidFill>
                          <a:schemeClr val="tx1"/>
                        </a:solidFill>
                      </a:endParaRPr>
                    </a:p>
                  </a:txBody>
                  <a:tcPr/>
                </a:tc>
                <a:tc>
                  <a:txBody>
                    <a:bodyPr/>
                    <a:lstStyle/>
                    <a:p>
                      <a:r>
                        <a:rPr lang="en-US" sz="1800" smtClean="0"/>
                        <a:t>Berfungsi untuk m</a:t>
                      </a:r>
                      <a:r>
                        <a:rPr lang="id-ID" sz="1800" smtClean="0"/>
                        <a:t>engatur suhu tubuh dan mengeluarkan keringat hasil metabolisme</a:t>
                      </a:r>
                      <a:endParaRPr lang="en-US">
                        <a:solidFill>
                          <a:schemeClr val="tx1"/>
                        </a:solidFill>
                      </a:endParaRPr>
                    </a:p>
                  </a:txBody>
                  <a:tcPr/>
                </a:tc>
                <a:extLst>
                  <a:ext uri="{0D108BD9-81ED-4DB2-BD59-A6C34878D82A}">
                    <a16:rowId xmlns="" xmlns:a16="http://schemas.microsoft.com/office/drawing/2014/main" val="10004"/>
                  </a:ext>
                </a:extLst>
              </a:tr>
              <a:tr h="370840">
                <a:tc>
                  <a:txBody>
                    <a:bodyPr/>
                    <a:lstStyle/>
                    <a:p>
                      <a:r>
                        <a:rPr lang="en-US" smtClean="0"/>
                        <a:t>Otot Polos</a:t>
                      </a:r>
                      <a:endParaRPr lang="en-US">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Berfungsi untuk menegangkan rambut</a:t>
                      </a:r>
                      <a:endParaRPr lang="id-ID" sz="1800" b="1" smtClean="0">
                        <a:solidFill>
                          <a:schemeClr val="tx1"/>
                        </a:solidFill>
                        <a:latin typeface="Constantia" pitchFamily="18" charset="0"/>
                      </a:endParaRPr>
                    </a:p>
                  </a:txBody>
                  <a:tcPr/>
                </a:tc>
                <a:extLst>
                  <a:ext uri="{0D108BD9-81ED-4DB2-BD59-A6C34878D82A}">
                    <a16:rowId xmlns="" xmlns:a16="http://schemas.microsoft.com/office/drawing/2014/main" val="10005"/>
                  </a:ext>
                </a:extLst>
              </a:tr>
              <a:tr h="370840">
                <a:tc>
                  <a:txBody>
                    <a:bodyPr/>
                    <a:lstStyle/>
                    <a:p>
                      <a:r>
                        <a:rPr lang="en-US" smtClean="0"/>
                        <a:t>Pembuluh Darah</a:t>
                      </a:r>
                      <a:endParaRPr lang="en-US">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smtClean="0"/>
                        <a:t>Berfungsi untuk mengedarkan darah ke semua sel atau jaringan kulit termasuk akar rambut.</a:t>
                      </a:r>
                      <a:endParaRPr lang="id-ID" sz="1800" b="1" smtClean="0">
                        <a:solidFill>
                          <a:schemeClr val="tx1"/>
                        </a:solidFill>
                        <a:latin typeface="Constantia" pitchFamily="18" charset="0"/>
                      </a:endParaRPr>
                    </a:p>
                  </a:txBody>
                  <a:tcPr/>
                </a:tc>
                <a:extLst>
                  <a:ext uri="{0D108BD9-81ED-4DB2-BD59-A6C34878D82A}">
                    <a16:rowId xmlns="" xmlns:a16="http://schemas.microsoft.com/office/drawing/2014/main" val="10006"/>
                  </a:ext>
                </a:extLst>
              </a:tr>
              <a:tr h="370840">
                <a:tc>
                  <a:txBody>
                    <a:bodyPr/>
                    <a:lstStyle/>
                    <a:p>
                      <a:r>
                        <a:rPr lang="en-US" dirty="0" err="1" smtClean="0"/>
                        <a:t>Saraf</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Berfungsi</a:t>
                      </a:r>
                      <a:r>
                        <a:rPr lang="en-US" sz="1800" dirty="0" smtClean="0"/>
                        <a:t> </a:t>
                      </a:r>
                      <a:r>
                        <a:rPr lang="en-US" sz="1800" dirty="0" err="1" smtClean="0"/>
                        <a:t>sebagai</a:t>
                      </a:r>
                      <a:r>
                        <a:rPr lang="en-US" sz="1800" dirty="0" smtClean="0"/>
                        <a:t> </a:t>
                      </a:r>
                      <a:r>
                        <a:rPr lang="en-US" sz="1800" dirty="0" err="1" smtClean="0"/>
                        <a:t>reseptor</a:t>
                      </a:r>
                      <a:r>
                        <a:rPr lang="en-US" sz="1800" dirty="0" smtClean="0"/>
                        <a:t> </a:t>
                      </a:r>
                      <a:r>
                        <a:rPr lang="en-US" sz="1800" dirty="0" err="1" smtClean="0"/>
                        <a:t>rangsang</a:t>
                      </a:r>
                      <a:r>
                        <a:rPr lang="en-US" sz="1800" dirty="0" smtClean="0"/>
                        <a:t> </a:t>
                      </a:r>
                      <a:r>
                        <a:rPr lang="en-US" sz="1800" dirty="0" err="1" smtClean="0"/>
                        <a:t>sentuhan</a:t>
                      </a:r>
                      <a:r>
                        <a:rPr lang="en-US" sz="1800" dirty="0" smtClean="0"/>
                        <a:t>, </a:t>
                      </a:r>
                      <a:r>
                        <a:rPr lang="en-US" sz="1800" dirty="0" err="1" smtClean="0"/>
                        <a:t>gesekan</a:t>
                      </a:r>
                      <a:r>
                        <a:rPr lang="en-US" sz="1800" dirty="0" smtClean="0"/>
                        <a:t>, </a:t>
                      </a:r>
                      <a:r>
                        <a:rPr lang="en-US" sz="1800" dirty="0" err="1" smtClean="0"/>
                        <a:t>tekanan</a:t>
                      </a:r>
                      <a:r>
                        <a:rPr lang="en-US" sz="1800" dirty="0" smtClean="0"/>
                        <a:t>, </a:t>
                      </a:r>
                      <a:r>
                        <a:rPr lang="en-US" sz="1800" dirty="0" err="1" smtClean="0"/>
                        <a:t>dll</a:t>
                      </a:r>
                      <a:r>
                        <a:rPr lang="en-US" sz="1800" dirty="0" smtClean="0"/>
                        <a:t>.</a:t>
                      </a:r>
                      <a:endParaRPr lang="id-ID" sz="1800" b="1" dirty="0" smtClean="0">
                        <a:solidFill>
                          <a:schemeClr val="tx1"/>
                        </a:solidFill>
                        <a:latin typeface="Constantia" pitchFamily="18" charset="0"/>
                        <a:cs typeface="Consolas" pitchFamily="49" charset="0"/>
                      </a:endParaRPr>
                    </a:p>
                  </a:txBody>
                  <a:tcPr/>
                </a:tc>
                <a:extLst>
                  <a:ext uri="{0D108BD9-81ED-4DB2-BD59-A6C34878D82A}">
                    <a16:rowId xmlns=""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id-ID" smtClean="0"/>
              <a:t>Epidermis (kulit ari)</a:t>
            </a:r>
          </a:p>
        </p:txBody>
      </p:sp>
      <p:sp>
        <p:nvSpPr>
          <p:cNvPr id="3" name="Content Placeholder 2"/>
          <p:cNvSpPr>
            <a:spLocks noGrp="1"/>
          </p:cNvSpPr>
          <p:nvPr>
            <p:ph idx="1"/>
          </p:nvPr>
        </p:nvSpPr>
        <p:spPr/>
        <p:txBody>
          <a:bodyPr>
            <a:normAutofit fontScale="92500" lnSpcReduction="20000"/>
          </a:bodyPr>
          <a:lstStyle/>
          <a:p>
            <a:pPr marL="0" indent="0" eaLnBrk="1" hangingPunct="1">
              <a:lnSpc>
                <a:spcPct val="90000"/>
              </a:lnSpc>
              <a:buFont typeface="Wingdings 2" panose="05020102010507070707" pitchFamily="18" charset="2"/>
              <a:buNone/>
            </a:pPr>
            <a:r>
              <a:rPr lang="en-US" sz="2400" smtClean="0"/>
              <a:t>Epidermis tersusun oleh sejumlah lapisan sel yaitu :</a:t>
            </a:r>
            <a:endParaRPr lang="id-ID" sz="2400" smtClean="0"/>
          </a:p>
          <a:p>
            <a:pPr marL="0" indent="0" eaLnBrk="1" hangingPunct="1">
              <a:lnSpc>
                <a:spcPct val="90000"/>
              </a:lnSpc>
            </a:pPr>
            <a:r>
              <a:rPr lang="en-US" sz="2400" i="1" smtClean="0"/>
              <a:t>Stratum korneum</a:t>
            </a:r>
            <a:r>
              <a:rPr lang="en-US" sz="2400" smtClean="0"/>
              <a:t>: lapisan tanduk yang terdiri atas sel – sel mati</a:t>
            </a:r>
            <a:r>
              <a:rPr lang="en-US" sz="2400" i="1" smtClean="0"/>
              <a:t> </a:t>
            </a:r>
            <a:endParaRPr lang="id-ID" sz="2400" smtClean="0"/>
          </a:p>
          <a:p>
            <a:pPr marL="0" indent="0" eaLnBrk="1" hangingPunct="1">
              <a:lnSpc>
                <a:spcPct val="90000"/>
              </a:lnSpc>
            </a:pPr>
            <a:r>
              <a:rPr lang="en-US" sz="2400" i="1" smtClean="0"/>
              <a:t>Stratum lusidum:</a:t>
            </a:r>
            <a:r>
              <a:rPr lang="en-US" sz="2400" smtClean="0"/>
              <a:t> lapisan di bawah stratum korneum yang berwarna bening</a:t>
            </a:r>
            <a:r>
              <a:rPr lang="en-US" sz="2400" i="1" smtClean="0"/>
              <a:t> </a:t>
            </a:r>
            <a:endParaRPr lang="id-ID" sz="2400" smtClean="0"/>
          </a:p>
          <a:p>
            <a:pPr marL="0" indent="0" eaLnBrk="1" hangingPunct="1">
              <a:lnSpc>
                <a:spcPct val="90000"/>
              </a:lnSpc>
            </a:pPr>
            <a:r>
              <a:rPr lang="en-US" sz="2400" i="1" smtClean="0"/>
              <a:t>Stratum granulosum:</a:t>
            </a:r>
            <a:r>
              <a:rPr lang="en-US" sz="2400" smtClean="0"/>
              <a:t> (lapisan malpighi) lapisan kulit yang mengandung pigmen</a:t>
            </a:r>
            <a:r>
              <a:rPr lang="en-US" sz="2400" i="1" smtClean="0"/>
              <a:t> </a:t>
            </a:r>
            <a:endParaRPr lang="id-ID" sz="2400" smtClean="0"/>
          </a:p>
          <a:p>
            <a:pPr marL="0" indent="0" eaLnBrk="1" hangingPunct="1">
              <a:lnSpc>
                <a:spcPct val="90000"/>
              </a:lnSpc>
            </a:pPr>
            <a:r>
              <a:rPr lang="en-US" sz="2400" i="1" smtClean="0"/>
              <a:t>Stratum germinativum</a:t>
            </a:r>
            <a:r>
              <a:rPr lang="en-US" sz="2400" smtClean="0"/>
              <a:t>: </a:t>
            </a:r>
            <a:r>
              <a:rPr lang="id-ID" sz="2400" smtClean="0"/>
              <a:t>(lapisan basal) </a:t>
            </a:r>
            <a:r>
              <a:rPr lang="en-US" sz="2400" smtClean="0"/>
              <a:t>lapisan kulit yang selalu tumbuh membentuk sel – sel baru ke arah luar</a:t>
            </a:r>
            <a:r>
              <a:rPr lang="en-US" sz="2400" i="1" smtClean="0"/>
              <a:t> </a:t>
            </a:r>
            <a:endParaRPr lang="id-ID" sz="2400" smtClean="0"/>
          </a:p>
          <a:p>
            <a:pPr marL="0" indent="0" eaLnBrk="1" hangingPunct="1">
              <a:lnSpc>
                <a:spcPct val="90000"/>
              </a:lnSpc>
            </a:pPr>
            <a:r>
              <a:rPr lang="id-ID" sz="2400" i="1" smtClean="0"/>
              <a:t>Stratum spinosum </a:t>
            </a:r>
            <a:r>
              <a:rPr lang="en-US" sz="2400" smtClean="0"/>
              <a:t>:</a:t>
            </a:r>
            <a:r>
              <a:rPr lang="id-ID" sz="2400" smtClean="0"/>
              <a:t> lapisan yan berperan dalam mempertahankan kelenturan dan kekuatan kulit.</a:t>
            </a:r>
          </a:p>
          <a:p>
            <a:pPr marL="0" indent="0" eaLnBrk="1" hangingPunct="1">
              <a:lnSpc>
                <a:spcPct val="90000"/>
              </a:lnSpc>
            </a:pPr>
            <a:endParaRPr lang="id-ID" sz="2400" smtClean="0"/>
          </a:p>
        </p:txBody>
      </p:sp>
    </p:spTree>
    <p:extLst>
      <p:ext uri="{BB962C8B-B14F-4D97-AF65-F5344CB8AC3E}">
        <p14:creationId xmlns:p14="http://schemas.microsoft.com/office/powerpoint/2010/main" xmlns="" val="3005276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id-ID" smtClean="0"/>
              <a:t>DERMIS (kulit Jangat)</a:t>
            </a:r>
          </a:p>
        </p:txBody>
      </p:sp>
      <p:sp>
        <p:nvSpPr>
          <p:cNvPr id="58371" name="Content Placeholder 2"/>
          <p:cNvSpPr>
            <a:spLocks noGrp="1"/>
          </p:cNvSpPr>
          <p:nvPr>
            <p:ph idx="1"/>
          </p:nvPr>
        </p:nvSpPr>
        <p:spPr>
          <a:xfrm>
            <a:off x="457200" y="1989138"/>
            <a:ext cx="8229600" cy="4679950"/>
          </a:xfrm>
        </p:spPr>
        <p:txBody>
          <a:bodyPr/>
          <a:lstStyle/>
          <a:p>
            <a:pPr eaLnBrk="1" hangingPunct="1"/>
            <a:r>
              <a:rPr lang="en-US" sz="2400" smtClean="0"/>
              <a:t>Dermis merupakan lapisan kulit di bawah epidermis, di dalam lapisan ini terdapat beberapa jaringan,yaitu:</a:t>
            </a:r>
            <a:endParaRPr lang="id-ID" sz="2400" smtClean="0"/>
          </a:p>
          <a:p>
            <a:pPr lvl="1" eaLnBrk="1" hangingPunct="1"/>
            <a:r>
              <a:rPr lang="en-US" smtClean="0"/>
              <a:t>Kelenjar keringat (</a:t>
            </a:r>
            <a:r>
              <a:rPr lang="en-US" i="1" smtClean="0"/>
              <a:t>glandula sudorifera), </a:t>
            </a:r>
            <a:endParaRPr lang="id-ID" i="1" smtClean="0"/>
          </a:p>
          <a:p>
            <a:pPr lvl="2" eaLnBrk="1" hangingPunct="1"/>
            <a:r>
              <a:rPr lang="en-US" smtClean="0"/>
              <a:t>terletak tersebar di seluruh permukaan tubuh. </a:t>
            </a:r>
            <a:endParaRPr lang="id-ID" smtClean="0"/>
          </a:p>
          <a:p>
            <a:pPr lvl="2" eaLnBrk="1" hangingPunct="1"/>
            <a:r>
              <a:rPr lang="en-US" smtClean="0"/>
              <a:t>Berfungsi untuk menghasilkan kerin</a:t>
            </a:r>
            <a:r>
              <a:rPr lang="id-ID" smtClean="0"/>
              <a:t>g</a:t>
            </a:r>
            <a:r>
              <a:rPr lang="en-US" smtClean="0"/>
              <a:t>at. </a:t>
            </a:r>
            <a:endParaRPr lang="id-ID" smtClean="0"/>
          </a:p>
          <a:p>
            <a:pPr lvl="2" eaLnBrk="1" hangingPunct="1"/>
            <a:r>
              <a:rPr lang="en-US" smtClean="0"/>
              <a:t>Keringat tersebut berm</a:t>
            </a:r>
            <a:r>
              <a:rPr lang="id-ID" smtClean="0"/>
              <a:t>u</a:t>
            </a:r>
            <a:r>
              <a:rPr lang="en-US" smtClean="0"/>
              <a:t>ara</a:t>
            </a:r>
            <a:r>
              <a:rPr lang="id-ID" smtClean="0"/>
              <a:t> </a:t>
            </a:r>
            <a:r>
              <a:rPr lang="en-US" smtClean="0"/>
              <a:t>pada </a:t>
            </a:r>
            <a:r>
              <a:rPr lang="id-ID" smtClean="0"/>
              <a:t>p</a:t>
            </a:r>
            <a:r>
              <a:rPr lang="en-US" smtClean="0"/>
              <a:t>ori-pori kulit</a:t>
            </a:r>
            <a:endParaRPr lang="id-ID" smtClean="0"/>
          </a:p>
          <a:p>
            <a:pPr lvl="2" eaLnBrk="1" hangingPunct="1">
              <a:buFont typeface="Wingdings 2" panose="05020102010507070707" pitchFamily="18" charset="2"/>
              <a:buNone/>
            </a:pPr>
            <a:endParaRPr lang="id-ID" smtClean="0"/>
          </a:p>
          <a:p>
            <a:pPr lvl="1" eaLnBrk="1" hangingPunct="1"/>
            <a:r>
              <a:rPr lang="en-US" smtClean="0"/>
              <a:t>Kelenjar minyak (</a:t>
            </a:r>
            <a:r>
              <a:rPr lang="en-US" i="1" smtClean="0"/>
              <a:t>glandula sebasea</a:t>
            </a:r>
            <a:r>
              <a:rPr lang="en-US" smtClean="0"/>
              <a:t>), </a:t>
            </a:r>
            <a:endParaRPr lang="id-ID" smtClean="0"/>
          </a:p>
          <a:p>
            <a:pPr lvl="2" eaLnBrk="1" hangingPunct="1"/>
            <a:r>
              <a:rPr lang="en-US" smtClean="0"/>
              <a:t>terletak di dekat akar rambut. </a:t>
            </a:r>
            <a:endParaRPr lang="id-ID" smtClean="0"/>
          </a:p>
          <a:p>
            <a:pPr lvl="2" eaLnBrk="1" hangingPunct="1"/>
            <a:r>
              <a:rPr lang="en-US" smtClean="0"/>
              <a:t>Berfungsi menghasilkan minyak </a:t>
            </a:r>
            <a:r>
              <a:rPr lang="id-ID" smtClean="0"/>
              <a:t>(sebum) </a:t>
            </a:r>
            <a:r>
              <a:rPr lang="en-US" smtClean="0"/>
              <a:t>untuk mencegah kekeringan pada kulit dan rambut.</a:t>
            </a:r>
            <a:endParaRPr lang="id-ID" smtClean="0"/>
          </a:p>
          <a:p>
            <a:pPr eaLnBrk="1" hangingPunct="1"/>
            <a:endParaRPr lang="id-ID" smtClean="0"/>
          </a:p>
        </p:txBody>
      </p:sp>
    </p:spTree>
    <p:extLst>
      <p:ext uri="{BB962C8B-B14F-4D97-AF65-F5344CB8AC3E}">
        <p14:creationId xmlns:p14="http://schemas.microsoft.com/office/powerpoint/2010/main" xmlns="" val="201460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 y="228600"/>
            <a:ext cx="1981200" cy="1600200"/>
          </a:xfrm>
          <a:prstGeom prst="ellipse">
            <a:avLst/>
          </a:prstGeom>
          <a:solidFill>
            <a:schemeClr val="tx1">
              <a:lumMod val="65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smtClean="0"/>
              <a:t>CO</a:t>
            </a:r>
            <a:r>
              <a:rPr lang="en-US" sz="4000" baseline="-25000" dirty="0" smtClean="0"/>
              <a:t>2</a:t>
            </a:r>
            <a:endParaRPr lang="en-US" sz="4000" dirty="0"/>
          </a:p>
        </p:txBody>
      </p:sp>
      <p:sp>
        <p:nvSpPr>
          <p:cNvPr id="5" name="Oval 4"/>
          <p:cNvSpPr/>
          <p:nvPr/>
        </p:nvSpPr>
        <p:spPr>
          <a:xfrm>
            <a:off x="2362200" y="4572000"/>
            <a:ext cx="1981200" cy="16002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smtClean="0"/>
              <a:t>UREA</a:t>
            </a:r>
            <a:endParaRPr lang="en-US" sz="4000" dirty="0"/>
          </a:p>
        </p:txBody>
      </p:sp>
      <p:sp>
        <p:nvSpPr>
          <p:cNvPr id="6" name="Oval 5"/>
          <p:cNvSpPr/>
          <p:nvPr/>
        </p:nvSpPr>
        <p:spPr>
          <a:xfrm>
            <a:off x="5410200" y="914400"/>
            <a:ext cx="1981200" cy="1600200"/>
          </a:xfrm>
          <a:prstGeom prst="ellipse">
            <a:avLst/>
          </a:prstGeom>
          <a:solidFill>
            <a:schemeClr val="bg2">
              <a:lumMod val="60000"/>
              <a:lumOff val="4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smtClean="0"/>
              <a:t>AIR</a:t>
            </a:r>
            <a:endParaRPr lang="en-US" sz="4800"/>
          </a:p>
        </p:txBody>
      </p:sp>
      <p:sp>
        <p:nvSpPr>
          <p:cNvPr id="7" name="Oval 6"/>
          <p:cNvSpPr/>
          <p:nvPr/>
        </p:nvSpPr>
        <p:spPr>
          <a:xfrm>
            <a:off x="7087933" y="4864676"/>
            <a:ext cx="1981200" cy="16002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CAIRANEMPEDU</a:t>
            </a:r>
            <a:endParaRPr lang="en-US" sz="2400" b="1" dirty="0"/>
          </a:p>
        </p:txBody>
      </p:sp>
      <p:sp>
        <p:nvSpPr>
          <p:cNvPr id="8" name="Rectangle 7"/>
          <p:cNvSpPr/>
          <p:nvPr/>
        </p:nvSpPr>
        <p:spPr>
          <a:xfrm>
            <a:off x="1828800" y="228600"/>
            <a:ext cx="2209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Hasil</a:t>
            </a:r>
            <a:r>
              <a:rPr lang="en-US" dirty="0" smtClean="0"/>
              <a:t> </a:t>
            </a:r>
            <a:r>
              <a:rPr lang="en-US" dirty="0" err="1" smtClean="0"/>
              <a:t>Perombakan</a:t>
            </a:r>
            <a:r>
              <a:rPr lang="en-US" dirty="0" smtClean="0"/>
              <a:t> </a:t>
            </a:r>
            <a:r>
              <a:rPr lang="en-US" dirty="0" err="1" smtClean="0"/>
              <a:t>Glukosa</a:t>
            </a:r>
            <a:r>
              <a:rPr lang="en-US" dirty="0" smtClean="0"/>
              <a:t> </a:t>
            </a:r>
            <a:r>
              <a:rPr lang="en-US" dirty="0" smtClean="0">
                <a:sym typeface="Wingdings" pitchFamily="2" charset="2"/>
              </a:rPr>
              <a:t> ENERGI</a:t>
            </a:r>
            <a:endParaRPr lang="en-US" dirty="0"/>
          </a:p>
        </p:txBody>
      </p:sp>
      <p:sp>
        <p:nvSpPr>
          <p:cNvPr id="9" name="Rectangle 8"/>
          <p:cNvSpPr/>
          <p:nvPr/>
        </p:nvSpPr>
        <p:spPr>
          <a:xfrm>
            <a:off x="6781800" y="533400"/>
            <a:ext cx="2209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Hasil</a:t>
            </a:r>
            <a:r>
              <a:rPr lang="en-US" dirty="0" smtClean="0"/>
              <a:t> </a:t>
            </a:r>
            <a:r>
              <a:rPr lang="en-US" dirty="0" err="1" smtClean="0"/>
              <a:t>Perombakan</a:t>
            </a:r>
            <a:r>
              <a:rPr lang="en-US" dirty="0" smtClean="0"/>
              <a:t> </a:t>
            </a:r>
            <a:r>
              <a:rPr lang="en-US" dirty="0" err="1" smtClean="0"/>
              <a:t>Glukosa</a:t>
            </a:r>
            <a:r>
              <a:rPr lang="en-US" dirty="0" smtClean="0"/>
              <a:t> </a:t>
            </a:r>
            <a:r>
              <a:rPr lang="en-US" dirty="0" smtClean="0">
                <a:sym typeface="Wingdings" pitchFamily="2" charset="2"/>
              </a:rPr>
              <a:t> ENERGI</a:t>
            </a:r>
            <a:endParaRPr lang="en-US" dirty="0"/>
          </a:p>
        </p:txBody>
      </p:sp>
      <p:sp>
        <p:nvSpPr>
          <p:cNvPr id="10" name="Rectangle 9"/>
          <p:cNvSpPr/>
          <p:nvPr/>
        </p:nvSpPr>
        <p:spPr>
          <a:xfrm>
            <a:off x="360997" y="5266944"/>
            <a:ext cx="2209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err="1" smtClean="0"/>
              <a:t>Hasil</a:t>
            </a:r>
            <a:r>
              <a:rPr lang="en-US" sz="2000" dirty="0" smtClean="0"/>
              <a:t> </a:t>
            </a:r>
            <a:r>
              <a:rPr lang="en-US" sz="2000" dirty="0" err="1" smtClean="0"/>
              <a:t>Perombakan</a:t>
            </a:r>
            <a:r>
              <a:rPr lang="en-US" sz="2000" dirty="0" smtClean="0"/>
              <a:t> PROTEIN</a:t>
            </a:r>
            <a:endParaRPr lang="en-US" sz="2000" dirty="0"/>
          </a:p>
        </p:txBody>
      </p:sp>
      <p:sp>
        <p:nvSpPr>
          <p:cNvPr id="11" name="Rectangle 10"/>
          <p:cNvSpPr/>
          <p:nvPr/>
        </p:nvSpPr>
        <p:spPr>
          <a:xfrm>
            <a:off x="5239703" y="5372100"/>
            <a:ext cx="22098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err="1" smtClean="0"/>
              <a:t>Hasil</a:t>
            </a:r>
            <a:r>
              <a:rPr lang="en-US" sz="2000" dirty="0" smtClean="0"/>
              <a:t> </a:t>
            </a:r>
            <a:r>
              <a:rPr lang="en-US" sz="2000" dirty="0" err="1" smtClean="0"/>
              <a:t>Perombakan</a:t>
            </a:r>
            <a:r>
              <a:rPr lang="en-US" sz="2000" dirty="0" smtClean="0"/>
              <a:t> HEMOGLOBIN</a:t>
            </a:r>
            <a:endParaRPr lang="en-US" sz="2000" dirty="0"/>
          </a:p>
        </p:txBody>
      </p:sp>
      <p:sp>
        <p:nvSpPr>
          <p:cNvPr id="12" name="Subtitle 2"/>
          <p:cNvSpPr txBox="1">
            <a:spLocks/>
          </p:cNvSpPr>
          <p:nvPr/>
        </p:nvSpPr>
        <p:spPr>
          <a:xfrm>
            <a:off x="2209800" y="3048000"/>
            <a:ext cx="4876800" cy="609600"/>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lvl="0" indent="-342900" algn="ctr">
              <a:spcBef>
                <a:spcPct val="20000"/>
              </a:spcBef>
              <a:defRPr/>
            </a:pPr>
            <a:r>
              <a:rPr lang="en-US" sz="2800" b="1" smtClean="0">
                <a:latin typeface="Algerian" pitchFamily="82" charset="0"/>
              </a:rPr>
              <a:t>Limbah </a:t>
            </a:r>
            <a:r>
              <a:rPr lang="en-US" sz="2800" b="1">
                <a:latin typeface="Algerian" pitchFamily="82" charset="0"/>
              </a:rPr>
              <a:t>Metabolisme</a:t>
            </a:r>
            <a:endParaRPr kumimoji="0" lang="id-ID" sz="2800" b="1" i="0" u="none" strike="noStrike" kern="1200" cap="none" spc="0" normalizeH="0" baseline="0" noProof="0" dirty="0">
              <a:ln>
                <a:noFill/>
              </a:ln>
              <a:effectLst/>
              <a:uLnTx/>
              <a:uFillTx/>
              <a:latin typeface="Book Antiqua" pitchFamily="18" charset="0"/>
              <a:ea typeface="+mn-ea"/>
              <a:cs typeface="+mn-cs"/>
            </a:endParaRPr>
          </a:p>
        </p:txBody>
      </p:sp>
      <p:sp>
        <p:nvSpPr>
          <p:cNvPr id="2" name="Right Arrow 1"/>
          <p:cNvSpPr/>
          <p:nvPr/>
        </p:nvSpPr>
        <p:spPr>
          <a:xfrm rot="13824758">
            <a:off x="1447800" y="1864502"/>
            <a:ext cx="1371600"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8076198">
            <a:off x="4811370" y="2313465"/>
            <a:ext cx="903853" cy="40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334715">
            <a:off x="3445351" y="3947144"/>
            <a:ext cx="903853" cy="40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4046499">
            <a:off x="6559296" y="4216085"/>
            <a:ext cx="1255776" cy="415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250825" y="1196975"/>
            <a:ext cx="8220075" cy="5127625"/>
          </a:xfrm>
        </p:spPr>
        <p:txBody>
          <a:bodyPr>
            <a:normAutofit fontScale="92500" lnSpcReduction="10000"/>
          </a:bodyPr>
          <a:lstStyle/>
          <a:p>
            <a:pPr lvl="1" algn="just" eaLnBrk="1" hangingPunct="1"/>
            <a:r>
              <a:rPr lang="en-US" sz="2800" smtClean="0"/>
              <a:t>Pembuluh darah, yang berfungsi untuk mengedarkan dar</a:t>
            </a:r>
            <a:r>
              <a:rPr lang="id-ID" sz="2800" smtClean="0"/>
              <a:t>a</a:t>
            </a:r>
            <a:r>
              <a:rPr lang="en-US" sz="2800" smtClean="0"/>
              <a:t>h ke semua sel atau jaringan,termasuk akar rambut.</a:t>
            </a:r>
            <a:endParaRPr lang="id-ID" sz="2800" smtClean="0"/>
          </a:p>
          <a:p>
            <a:pPr lvl="1" eaLnBrk="1" hangingPunct="1"/>
            <a:endParaRPr lang="id-ID" sz="2800" smtClean="0"/>
          </a:p>
          <a:p>
            <a:pPr lvl="1" eaLnBrk="1" hangingPunct="1"/>
            <a:r>
              <a:rPr lang="en-US" sz="2800" smtClean="0"/>
              <a:t>Ujung-ujung saraf, yang</a:t>
            </a:r>
            <a:r>
              <a:rPr lang="id-ID" sz="2800" smtClean="0"/>
              <a:t> </a:t>
            </a:r>
            <a:r>
              <a:rPr lang="en-US" sz="2800" smtClean="0"/>
              <a:t>terdapat</a:t>
            </a:r>
            <a:r>
              <a:rPr lang="id-ID" sz="2800" smtClean="0"/>
              <a:t> </a:t>
            </a:r>
            <a:r>
              <a:rPr lang="en-US" sz="2800" smtClean="0"/>
              <a:t>pada</a:t>
            </a:r>
            <a:r>
              <a:rPr lang="id-ID" sz="2800" smtClean="0"/>
              <a:t> </a:t>
            </a:r>
            <a:r>
              <a:rPr lang="en-US" sz="2800" smtClean="0"/>
              <a:t>lapisan ini mer</a:t>
            </a:r>
            <a:r>
              <a:rPr lang="id-ID" sz="2800" smtClean="0"/>
              <a:t>u</a:t>
            </a:r>
            <a:r>
              <a:rPr lang="en-US" sz="2800" smtClean="0"/>
              <a:t>pakan ujung saraf pe</a:t>
            </a:r>
            <a:r>
              <a:rPr lang="id-ID" sz="2800" smtClean="0"/>
              <a:t>r</a:t>
            </a:r>
            <a:r>
              <a:rPr lang="en-US" sz="2800" smtClean="0"/>
              <a:t>asa</a:t>
            </a:r>
            <a:r>
              <a:rPr lang="id-ID" sz="2800" smtClean="0"/>
              <a:t> </a:t>
            </a:r>
            <a:r>
              <a:rPr lang="en-US" sz="2800" smtClean="0"/>
              <a:t>dan peraba.</a:t>
            </a:r>
            <a:endParaRPr lang="id-ID" sz="2800" smtClean="0"/>
          </a:p>
          <a:p>
            <a:pPr lvl="2" eaLnBrk="1" hangingPunct="1"/>
            <a:r>
              <a:rPr lang="id-ID" sz="2400" smtClean="0"/>
              <a:t>Ujung saraf perasa dingin (</a:t>
            </a:r>
            <a:r>
              <a:rPr lang="id-ID" sz="2400" i="1" smtClean="0"/>
              <a:t>korpuskula krausse</a:t>
            </a:r>
            <a:r>
              <a:rPr lang="id-ID" sz="2400" smtClean="0"/>
              <a:t>)</a:t>
            </a:r>
          </a:p>
          <a:p>
            <a:pPr lvl="2" eaLnBrk="1" hangingPunct="1"/>
            <a:r>
              <a:rPr lang="id-ID" sz="2400" smtClean="0"/>
              <a:t>Ujung saraf peraba tekanan (</a:t>
            </a:r>
            <a:r>
              <a:rPr lang="id-ID" sz="2400" i="1" smtClean="0"/>
              <a:t>korpuskula pacc</a:t>
            </a:r>
            <a:r>
              <a:rPr lang="id-ID" sz="2400" smtClean="0"/>
              <a:t>ini)</a:t>
            </a:r>
          </a:p>
          <a:p>
            <a:pPr lvl="2" eaLnBrk="1" hangingPunct="1"/>
            <a:r>
              <a:rPr lang="id-ID" sz="2400" smtClean="0"/>
              <a:t>Ujung saraf peraba panas (</a:t>
            </a:r>
            <a:r>
              <a:rPr lang="id-ID" sz="2400" i="1" smtClean="0"/>
              <a:t>korpuskula Ruffini</a:t>
            </a:r>
            <a:r>
              <a:rPr lang="id-ID" sz="2400" smtClean="0"/>
              <a:t>)</a:t>
            </a:r>
          </a:p>
          <a:p>
            <a:pPr lvl="2" eaLnBrk="1" hangingPunct="1"/>
            <a:r>
              <a:rPr lang="id-ID" sz="2400" smtClean="0"/>
              <a:t>Ujung saraf peraba sentuhan (</a:t>
            </a:r>
            <a:r>
              <a:rPr lang="id-ID" sz="2400" i="1" smtClean="0"/>
              <a:t>korpuskula Meissner)</a:t>
            </a:r>
          </a:p>
          <a:p>
            <a:pPr lvl="2" eaLnBrk="1" hangingPunct="1"/>
            <a:r>
              <a:rPr lang="id-ID" sz="2400" smtClean="0"/>
              <a:t>Ujung saraf peraba nyeri</a:t>
            </a:r>
          </a:p>
          <a:p>
            <a:pPr eaLnBrk="1" hangingPunct="1"/>
            <a:endParaRPr lang="id-ID" smtClean="0"/>
          </a:p>
        </p:txBody>
      </p:sp>
    </p:spTree>
    <p:extLst>
      <p:ext uri="{BB962C8B-B14F-4D97-AF65-F5344CB8AC3E}">
        <p14:creationId xmlns:p14="http://schemas.microsoft.com/office/powerpoint/2010/main" xmlns="" val="2488549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65618" y="1752600"/>
            <a:ext cx="4762500" cy="3294062"/>
          </a:xfrm>
        </p:spPr>
        <p:txBody>
          <a:bodyPr>
            <a:noAutofit/>
          </a:bodyPr>
          <a:lstStyle/>
          <a:p>
            <a:pPr lvl="2" eaLnBrk="1" hangingPunct="1"/>
            <a:r>
              <a:rPr lang="id-ID" sz="2000" dirty="0" smtClean="0"/>
              <a:t>Ujung saraf perasa dingin (</a:t>
            </a:r>
            <a:r>
              <a:rPr lang="id-ID" sz="2000" i="1" dirty="0" smtClean="0"/>
              <a:t>korpuskula krausse</a:t>
            </a:r>
            <a:r>
              <a:rPr lang="id-ID" sz="2000" dirty="0" smtClean="0"/>
              <a:t>)</a:t>
            </a:r>
          </a:p>
          <a:p>
            <a:pPr lvl="2" eaLnBrk="1" hangingPunct="1"/>
            <a:r>
              <a:rPr lang="id-ID" sz="2000" dirty="0" smtClean="0"/>
              <a:t>Ujung saraf peraba tekanan (</a:t>
            </a:r>
            <a:r>
              <a:rPr lang="id-ID" sz="2000" i="1" dirty="0" smtClean="0"/>
              <a:t>korpuskula pacc</a:t>
            </a:r>
            <a:r>
              <a:rPr lang="id-ID" sz="2000" dirty="0" smtClean="0"/>
              <a:t>ini)</a:t>
            </a:r>
          </a:p>
          <a:p>
            <a:pPr lvl="2" eaLnBrk="1" hangingPunct="1"/>
            <a:r>
              <a:rPr lang="id-ID" sz="2000" dirty="0" smtClean="0"/>
              <a:t>Ujung saraf peraba panas (</a:t>
            </a:r>
            <a:r>
              <a:rPr lang="id-ID" sz="2000" i="1" dirty="0" smtClean="0"/>
              <a:t>korpuskula Ruffini</a:t>
            </a:r>
            <a:r>
              <a:rPr lang="id-ID" sz="2000" dirty="0" smtClean="0"/>
              <a:t>)</a:t>
            </a:r>
          </a:p>
          <a:p>
            <a:pPr lvl="2" eaLnBrk="1" hangingPunct="1"/>
            <a:r>
              <a:rPr lang="id-ID" sz="2000" dirty="0" smtClean="0"/>
              <a:t>Ujung saraf peraba sentuhan (</a:t>
            </a:r>
            <a:r>
              <a:rPr lang="id-ID" sz="2000" i="1" dirty="0" smtClean="0"/>
              <a:t>korpuskula Meissner)</a:t>
            </a:r>
          </a:p>
          <a:p>
            <a:pPr eaLnBrk="1" hangingPunct="1"/>
            <a:endParaRPr lang="id-ID" dirty="0" smtClean="0"/>
          </a:p>
        </p:txBody>
      </p:sp>
      <p:pic>
        <p:nvPicPr>
          <p:cNvPr id="59395"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304925"/>
            <a:ext cx="4119563" cy="516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82170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id-ID" smtClean="0"/>
              <a:t>Jaringan ikat bawah kulit</a:t>
            </a:r>
          </a:p>
        </p:txBody>
      </p:sp>
      <p:sp>
        <p:nvSpPr>
          <p:cNvPr id="60419" name="Content Placeholder 2"/>
          <p:cNvSpPr>
            <a:spLocks noGrp="1"/>
          </p:cNvSpPr>
          <p:nvPr>
            <p:ph idx="1"/>
          </p:nvPr>
        </p:nvSpPr>
        <p:spPr/>
        <p:txBody>
          <a:bodyPr>
            <a:normAutofit lnSpcReduction="10000"/>
          </a:bodyPr>
          <a:lstStyle/>
          <a:p>
            <a:pPr eaLnBrk="1" hangingPunct="1"/>
            <a:r>
              <a:rPr lang="en-US" sz="4000" smtClean="0"/>
              <a:t>Di bagian ini terdapat jaringan lemak (adiposa). </a:t>
            </a:r>
            <a:endParaRPr lang="id-ID" sz="4000" smtClean="0"/>
          </a:p>
          <a:p>
            <a:pPr eaLnBrk="1" hangingPunct="1"/>
            <a:r>
              <a:rPr lang="en-US" sz="4000" smtClean="0"/>
              <a:t>Fungsinya antara lain untuk penahan suhu tubuh dan cadangan makanan.</a:t>
            </a:r>
            <a:endParaRPr lang="id-ID" sz="4000" smtClean="0"/>
          </a:p>
          <a:p>
            <a:pPr eaLnBrk="1" hangingPunct="1"/>
            <a:endParaRPr lang="id-ID" smtClean="0"/>
          </a:p>
        </p:txBody>
      </p:sp>
    </p:spTree>
    <p:extLst>
      <p:ext uri="{BB962C8B-B14F-4D97-AF65-F5344CB8AC3E}">
        <p14:creationId xmlns:p14="http://schemas.microsoft.com/office/powerpoint/2010/main" xmlns="" val="4111910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id-ID" smtClean="0"/>
              <a:t>FUNGSI KULIT</a:t>
            </a:r>
          </a:p>
        </p:txBody>
      </p:sp>
      <p:sp>
        <p:nvSpPr>
          <p:cNvPr id="61443" name="Content Placeholder 2"/>
          <p:cNvSpPr>
            <a:spLocks noGrp="1"/>
          </p:cNvSpPr>
          <p:nvPr>
            <p:ph idx="1"/>
          </p:nvPr>
        </p:nvSpPr>
        <p:spPr/>
        <p:txBody>
          <a:bodyPr>
            <a:normAutofit fontScale="92500" lnSpcReduction="20000"/>
          </a:bodyPr>
          <a:lstStyle/>
          <a:p>
            <a:pPr eaLnBrk="1" hangingPunct="1"/>
            <a:r>
              <a:rPr lang="en-US" sz="3200" smtClean="0"/>
              <a:t>Indera</a:t>
            </a:r>
            <a:r>
              <a:rPr lang="id-ID" sz="3200" smtClean="0"/>
              <a:t> </a:t>
            </a:r>
            <a:r>
              <a:rPr lang="en-US" sz="3200" smtClean="0"/>
              <a:t>peraba dan perasa</a:t>
            </a:r>
            <a:endParaRPr lang="id-ID" sz="3200" smtClean="0"/>
          </a:p>
          <a:p>
            <a:pPr eaLnBrk="1" hangingPunct="1"/>
            <a:r>
              <a:rPr lang="en-US" sz="3200" smtClean="0"/>
              <a:t>Pelindung tubuh terhadap luka dan kuman</a:t>
            </a:r>
            <a:endParaRPr lang="id-ID" sz="3200" smtClean="0"/>
          </a:p>
          <a:p>
            <a:pPr eaLnBrk="1" hangingPunct="1"/>
            <a:r>
              <a:rPr lang="en-US" sz="3200" smtClean="0"/>
              <a:t>Tempat pembentukan vitamin D dari provitamin D dengan bantuan sinar ultraviolet cahaya matahari.</a:t>
            </a:r>
            <a:endParaRPr lang="id-ID" sz="3200" smtClean="0"/>
          </a:p>
          <a:p>
            <a:pPr eaLnBrk="1" hangingPunct="1"/>
            <a:r>
              <a:rPr lang="en-US" sz="3200" smtClean="0"/>
              <a:t>Penyimpan kelebihan lemak</a:t>
            </a:r>
            <a:endParaRPr lang="id-ID" sz="3200" smtClean="0"/>
          </a:p>
          <a:p>
            <a:pPr eaLnBrk="1" hangingPunct="1"/>
            <a:r>
              <a:rPr lang="en-US" sz="3200" smtClean="0"/>
              <a:t>Pengatur suhu tubuh</a:t>
            </a:r>
            <a:endParaRPr lang="id-ID" sz="3200" smtClean="0"/>
          </a:p>
          <a:p>
            <a:pPr eaLnBrk="1" hangingPunct="1"/>
            <a:endParaRPr lang="id-ID" smtClean="0"/>
          </a:p>
        </p:txBody>
      </p:sp>
    </p:spTree>
    <p:extLst>
      <p:ext uri="{BB962C8B-B14F-4D97-AF65-F5344CB8AC3E}">
        <p14:creationId xmlns:p14="http://schemas.microsoft.com/office/powerpoint/2010/main" xmlns="" val="2139412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457200" y="762000"/>
            <a:ext cx="8229600" cy="5256212"/>
          </a:xfrm>
        </p:spPr>
        <p:txBody>
          <a:bodyPr/>
          <a:lstStyle/>
          <a:p>
            <a:pPr algn="just" eaLnBrk="1" hangingPunct="1"/>
            <a:r>
              <a:rPr lang="en-US" sz="2400" dirty="0" smtClean="0"/>
              <a:t>Dari </a:t>
            </a:r>
            <a:r>
              <a:rPr lang="en-US" sz="2400" dirty="0" err="1" smtClean="0"/>
              <a:t>berbagai</a:t>
            </a:r>
            <a:r>
              <a:rPr lang="en-US" sz="2400" dirty="0" smtClean="0"/>
              <a:t> </a:t>
            </a:r>
            <a:r>
              <a:rPr lang="en-US" sz="2400" dirty="0" err="1" smtClean="0"/>
              <a:t>jaringan</a:t>
            </a:r>
            <a:r>
              <a:rPr lang="en-US" sz="2400" dirty="0" smtClean="0"/>
              <a:t> </a:t>
            </a:r>
            <a:r>
              <a:rPr lang="en-US" sz="2400" dirty="0" err="1" smtClean="0"/>
              <a:t>tersebut</a:t>
            </a:r>
            <a:r>
              <a:rPr lang="en-US" sz="2400" dirty="0" smtClean="0"/>
              <a:t> yang </a:t>
            </a:r>
            <a:r>
              <a:rPr lang="en-US" sz="2400" dirty="0" err="1" smtClean="0"/>
              <a:t>berkaitan</a:t>
            </a:r>
            <a:r>
              <a:rPr lang="en-US" sz="2400" dirty="0" smtClean="0"/>
              <a:t> </a:t>
            </a:r>
            <a:r>
              <a:rPr lang="en-US" sz="2400" dirty="0" err="1" smtClean="0"/>
              <a:t>dengan</a:t>
            </a:r>
            <a:r>
              <a:rPr lang="en-US" sz="2400" dirty="0" smtClean="0"/>
              <a:t> system </a:t>
            </a:r>
            <a:r>
              <a:rPr lang="en-US" sz="2400" dirty="0" err="1" smtClean="0"/>
              <a:t>ekskresi</a:t>
            </a:r>
            <a:r>
              <a:rPr lang="en-US" sz="2400" dirty="0" smtClean="0"/>
              <a:t> </a:t>
            </a:r>
            <a:r>
              <a:rPr lang="en-US" sz="2400" dirty="0" err="1" smtClean="0"/>
              <a:t>adalah</a:t>
            </a:r>
            <a:r>
              <a:rPr lang="en-US" sz="2400" dirty="0" smtClean="0"/>
              <a:t> </a:t>
            </a:r>
            <a:r>
              <a:rPr lang="en-US" sz="2400" dirty="0" err="1" smtClean="0"/>
              <a:t>kemampuan</a:t>
            </a:r>
            <a:r>
              <a:rPr lang="en-US" sz="2400" dirty="0" smtClean="0"/>
              <a:t> </a:t>
            </a:r>
            <a:r>
              <a:rPr lang="en-US" sz="2400" dirty="0" err="1" smtClean="0"/>
              <a:t>kulit</a:t>
            </a:r>
            <a:r>
              <a:rPr lang="en-US" sz="2400" dirty="0" smtClean="0"/>
              <a:t> </a:t>
            </a:r>
            <a:r>
              <a:rPr lang="en-US" sz="2400" dirty="0" err="1" smtClean="0"/>
              <a:t>sebagai</a:t>
            </a:r>
            <a:r>
              <a:rPr lang="en-US" sz="2400" dirty="0" smtClean="0"/>
              <a:t> </a:t>
            </a:r>
            <a:r>
              <a:rPr lang="en-US" sz="2400" dirty="0" err="1" smtClean="0"/>
              <a:t>pengatur</a:t>
            </a:r>
            <a:r>
              <a:rPr lang="en-US" sz="2400" dirty="0" smtClean="0"/>
              <a:t> </a:t>
            </a:r>
            <a:r>
              <a:rPr lang="en-US" sz="2400" dirty="0" err="1" smtClean="0"/>
              <a:t>suhu</a:t>
            </a:r>
            <a:r>
              <a:rPr lang="en-US" sz="2400" dirty="0" smtClean="0"/>
              <a:t> </a:t>
            </a:r>
            <a:r>
              <a:rPr lang="en-US" sz="2400" dirty="0" err="1" smtClean="0"/>
              <a:t>tubuh</a:t>
            </a:r>
            <a:r>
              <a:rPr lang="en-US" sz="2400" dirty="0" smtClean="0"/>
              <a:t>.</a:t>
            </a:r>
            <a:endParaRPr lang="id-ID" sz="2400" dirty="0" smtClean="0"/>
          </a:p>
          <a:p>
            <a:pPr algn="just" eaLnBrk="1" hangingPunct="1"/>
            <a:r>
              <a:rPr lang="en-US" sz="2400" dirty="0" err="1" smtClean="0"/>
              <a:t>Suhu</a:t>
            </a:r>
            <a:r>
              <a:rPr lang="en-US" sz="2400" dirty="0" smtClean="0"/>
              <a:t> </a:t>
            </a:r>
            <a:r>
              <a:rPr lang="en-US" sz="2400" dirty="0" err="1" smtClean="0"/>
              <a:t>tubuh</a:t>
            </a:r>
            <a:r>
              <a:rPr lang="en-US" sz="2400" dirty="0" smtClean="0"/>
              <a:t> di </a:t>
            </a:r>
            <a:r>
              <a:rPr lang="en-US" sz="2400" dirty="0" err="1" smtClean="0"/>
              <a:t>atur</a:t>
            </a:r>
            <a:r>
              <a:rPr lang="en-US" sz="2400" dirty="0" smtClean="0"/>
              <a:t> </a:t>
            </a:r>
            <a:r>
              <a:rPr lang="en-US" sz="2400" dirty="0" err="1" smtClean="0"/>
              <a:t>oleh</a:t>
            </a:r>
            <a:r>
              <a:rPr lang="en-US" sz="2400" dirty="0" smtClean="0"/>
              <a:t> </a:t>
            </a:r>
            <a:r>
              <a:rPr lang="en-US" sz="2400" dirty="0" err="1" smtClean="0"/>
              <a:t>pusat</a:t>
            </a:r>
            <a:r>
              <a:rPr lang="en-US" sz="2400" dirty="0" smtClean="0"/>
              <a:t> </a:t>
            </a:r>
            <a:r>
              <a:rPr lang="en-US" sz="2400" dirty="0" err="1" smtClean="0"/>
              <a:t>pengatur</a:t>
            </a:r>
            <a:r>
              <a:rPr lang="en-US" sz="2400" dirty="0" smtClean="0"/>
              <a:t> </a:t>
            </a:r>
            <a:r>
              <a:rPr lang="en-US" sz="2400" dirty="0" err="1" smtClean="0"/>
              <a:t>panas</a:t>
            </a:r>
            <a:r>
              <a:rPr lang="en-US" sz="2400" dirty="0" smtClean="0"/>
              <a:t> </a:t>
            </a:r>
            <a:r>
              <a:rPr lang="en-US" sz="2400" dirty="0" err="1" smtClean="0"/>
              <a:t>disumsum</a:t>
            </a:r>
            <a:r>
              <a:rPr lang="en-US" sz="2400" dirty="0" smtClean="0"/>
              <a:t> </a:t>
            </a:r>
            <a:r>
              <a:rPr lang="en-US" sz="2400" dirty="0" err="1" smtClean="0"/>
              <a:t>lanjutan</a:t>
            </a:r>
            <a:r>
              <a:rPr lang="en-US" sz="2400" dirty="0" smtClean="0"/>
              <a:t> agar </a:t>
            </a:r>
            <a:r>
              <a:rPr lang="en-US" sz="2400" dirty="0" err="1" smtClean="0"/>
              <a:t>konstan</a:t>
            </a:r>
            <a:r>
              <a:rPr lang="en-US" sz="2400" dirty="0" smtClean="0"/>
              <a:t> 36-37,5</a:t>
            </a:r>
            <a:r>
              <a:rPr lang="en-US" sz="2400" baseline="30000" dirty="0" smtClean="0"/>
              <a:t>o</a:t>
            </a:r>
            <a:r>
              <a:rPr lang="en-US" sz="2400" dirty="0" smtClean="0"/>
              <a:t>C.</a:t>
            </a:r>
            <a:endParaRPr lang="id-ID" sz="2400" dirty="0" smtClean="0"/>
          </a:p>
          <a:p>
            <a:pPr algn="just" eaLnBrk="1" hangingPunct="1"/>
            <a:r>
              <a:rPr lang="en-US" sz="2400" dirty="0" err="1" smtClean="0"/>
              <a:t>Bila</a:t>
            </a:r>
            <a:r>
              <a:rPr lang="en-US" sz="2400" dirty="0" smtClean="0"/>
              <a:t> </a:t>
            </a:r>
            <a:r>
              <a:rPr lang="en-US" sz="2400" dirty="0" err="1" smtClean="0"/>
              <a:t>suhu</a:t>
            </a:r>
            <a:r>
              <a:rPr lang="en-US" sz="2400" dirty="0" smtClean="0"/>
              <a:t> </a:t>
            </a:r>
            <a:r>
              <a:rPr lang="en-US" sz="2400" dirty="0" err="1" smtClean="0"/>
              <a:t>badan</a:t>
            </a:r>
            <a:r>
              <a:rPr lang="en-US" sz="2400" dirty="0" smtClean="0"/>
              <a:t> </a:t>
            </a:r>
            <a:r>
              <a:rPr lang="en-US" sz="2400" dirty="0" err="1" smtClean="0"/>
              <a:t>meningkat</a:t>
            </a:r>
            <a:r>
              <a:rPr lang="en-US" sz="2400" dirty="0" smtClean="0"/>
              <a:t> </a:t>
            </a:r>
            <a:r>
              <a:rPr lang="en-US" sz="2400" dirty="0" err="1" smtClean="0"/>
              <a:t>maka</a:t>
            </a:r>
            <a:r>
              <a:rPr lang="en-US" sz="2400" dirty="0" smtClean="0"/>
              <a:t> </a:t>
            </a:r>
            <a:r>
              <a:rPr lang="en-US" sz="2400" dirty="0" err="1" smtClean="0"/>
              <a:t>kapiler</a:t>
            </a:r>
            <a:r>
              <a:rPr lang="en-US" sz="2400" dirty="0" smtClean="0"/>
              <a:t> </a:t>
            </a:r>
            <a:r>
              <a:rPr lang="en-US" sz="2400" dirty="0" err="1" smtClean="0"/>
              <a:t>darah</a:t>
            </a:r>
            <a:r>
              <a:rPr lang="en-US" sz="2400" dirty="0" smtClean="0"/>
              <a:t> </a:t>
            </a:r>
            <a:r>
              <a:rPr lang="en-US" sz="2400" dirty="0" err="1" smtClean="0"/>
              <a:t>melebar,kulit</a:t>
            </a:r>
            <a:r>
              <a:rPr lang="en-US" sz="2400" dirty="0" smtClean="0"/>
              <a:t> </a:t>
            </a:r>
            <a:r>
              <a:rPr lang="en-US" sz="2400" dirty="0" err="1" smtClean="0"/>
              <a:t>menjadi</a:t>
            </a:r>
            <a:r>
              <a:rPr lang="en-US" sz="2400" dirty="0" smtClean="0"/>
              <a:t> </a:t>
            </a:r>
            <a:r>
              <a:rPr lang="en-US" sz="2400" dirty="0" err="1" smtClean="0"/>
              <a:t>panas</a:t>
            </a:r>
            <a:r>
              <a:rPr lang="en-US" sz="2400" dirty="0" smtClean="0"/>
              <a:t> </a:t>
            </a:r>
            <a:r>
              <a:rPr lang="en-US" sz="2400" dirty="0" err="1" smtClean="0"/>
              <a:t>dan</a:t>
            </a:r>
            <a:r>
              <a:rPr lang="en-US" sz="2400" dirty="0" smtClean="0"/>
              <a:t> </a:t>
            </a:r>
            <a:r>
              <a:rPr lang="en-US" sz="2400" dirty="0" err="1" smtClean="0"/>
              <a:t>kelebihan</a:t>
            </a:r>
            <a:r>
              <a:rPr lang="en-US" sz="2400" dirty="0" smtClean="0"/>
              <a:t> </a:t>
            </a:r>
            <a:r>
              <a:rPr lang="en-US" sz="2400" dirty="0" err="1" smtClean="0"/>
              <a:t>panas</a:t>
            </a:r>
            <a:r>
              <a:rPr lang="en-US" sz="2400" dirty="0" smtClean="0"/>
              <a:t> di </a:t>
            </a:r>
            <a:r>
              <a:rPr lang="en-US" sz="2400" dirty="0" err="1" smtClean="0"/>
              <a:t>pancarkan</a:t>
            </a:r>
            <a:r>
              <a:rPr lang="en-US" sz="2400" dirty="0" smtClean="0"/>
              <a:t> </a:t>
            </a:r>
            <a:r>
              <a:rPr lang="en-US" sz="2400" dirty="0" err="1" smtClean="0"/>
              <a:t>ke</a:t>
            </a:r>
            <a:r>
              <a:rPr lang="en-US" sz="2400" dirty="0" smtClean="0"/>
              <a:t> </a:t>
            </a:r>
            <a:r>
              <a:rPr lang="en-US" sz="2400" dirty="0" err="1" smtClean="0"/>
              <a:t>kelenjar</a:t>
            </a:r>
            <a:r>
              <a:rPr lang="en-US" sz="2400" dirty="0" smtClean="0"/>
              <a:t> </a:t>
            </a:r>
            <a:r>
              <a:rPr lang="en-US" sz="2400" dirty="0" err="1" smtClean="0"/>
              <a:t>keringat</a:t>
            </a:r>
            <a:r>
              <a:rPr lang="en-US" sz="2400" dirty="0" smtClean="0"/>
              <a:t>. </a:t>
            </a:r>
            <a:r>
              <a:rPr lang="en-US" sz="2400" dirty="0" err="1" smtClean="0"/>
              <a:t>Dengan</a:t>
            </a:r>
            <a:r>
              <a:rPr lang="en-US" sz="2400" dirty="0" smtClean="0"/>
              <a:t> </a:t>
            </a:r>
            <a:r>
              <a:rPr lang="en-US" sz="2400" dirty="0" err="1" smtClean="0"/>
              <a:t>demikian</a:t>
            </a:r>
            <a:r>
              <a:rPr lang="en-US" sz="2400" dirty="0" smtClean="0"/>
              <a:t> </a:t>
            </a:r>
            <a:r>
              <a:rPr lang="en-US" sz="2400" dirty="0" err="1" smtClean="0"/>
              <a:t>terjadi</a:t>
            </a:r>
            <a:r>
              <a:rPr lang="en-US" sz="2400" dirty="0" smtClean="0"/>
              <a:t> </a:t>
            </a:r>
            <a:r>
              <a:rPr lang="en-US" sz="2400" dirty="0" err="1" smtClean="0"/>
              <a:t>penguapan</a:t>
            </a:r>
            <a:r>
              <a:rPr lang="en-US" sz="2400" dirty="0" smtClean="0"/>
              <a:t> </a:t>
            </a:r>
            <a:r>
              <a:rPr lang="en-US" sz="2400" dirty="0" err="1" smtClean="0"/>
              <a:t>cairan</a:t>
            </a:r>
            <a:r>
              <a:rPr lang="en-US" sz="2400" dirty="0" smtClean="0"/>
              <a:t> </a:t>
            </a:r>
            <a:r>
              <a:rPr lang="en-US" sz="2400" dirty="0" err="1" smtClean="0"/>
              <a:t>dalam</a:t>
            </a:r>
            <a:r>
              <a:rPr lang="en-US" sz="2400" dirty="0" smtClean="0"/>
              <a:t> </a:t>
            </a:r>
            <a:r>
              <a:rPr lang="en-US" sz="2400" dirty="0" err="1" smtClean="0"/>
              <a:t>bentuk</a:t>
            </a:r>
            <a:r>
              <a:rPr lang="en-US" sz="2400" dirty="0" smtClean="0"/>
              <a:t> </a:t>
            </a:r>
            <a:r>
              <a:rPr lang="en-US" sz="2400" dirty="0" err="1" smtClean="0"/>
              <a:t>keringat</a:t>
            </a:r>
            <a:r>
              <a:rPr lang="en-US" sz="2400" dirty="0" smtClean="0"/>
              <a:t> </a:t>
            </a:r>
            <a:r>
              <a:rPr lang="en-US" sz="2400" dirty="0" err="1" smtClean="0"/>
              <a:t>pada</a:t>
            </a:r>
            <a:r>
              <a:rPr lang="en-US" sz="2400" dirty="0" smtClean="0"/>
              <a:t> </a:t>
            </a:r>
            <a:r>
              <a:rPr lang="en-US" sz="2400" dirty="0" err="1" smtClean="0"/>
              <a:t>permukaan</a:t>
            </a:r>
            <a:r>
              <a:rPr lang="en-US" sz="2400" dirty="0" smtClean="0"/>
              <a:t> </a:t>
            </a:r>
            <a:r>
              <a:rPr lang="en-US" sz="2400" dirty="0" err="1" smtClean="0"/>
              <a:t>tubuh</a:t>
            </a:r>
            <a:r>
              <a:rPr lang="en-US" sz="2400" dirty="0" smtClean="0"/>
              <a:t>. </a:t>
            </a:r>
            <a:endParaRPr lang="id-ID" sz="2400" dirty="0" smtClean="0"/>
          </a:p>
          <a:p>
            <a:pPr algn="just" eaLnBrk="1" hangingPunct="1"/>
            <a:r>
              <a:rPr lang="en-US" sz="2400" dirty="0" err="1" smtClean="0"/>
              <a:t>Sebaliknya</a:t>
            </a:r>
            <a:r>
              <a:rPr lang="en-US" sz="2400" dirty="0" smtClean="0"/>
              <a:t> </a:t>
            </a:r>
            <a:r>
              <a:rPr lang="en-US" sz="2400" dirty="0" err="1" smtClean="0"/>
              <a:t>bila</a:t>
            </a:r>
            <a:r>
              <a:rPr lang="en-US" sz="2400" dirty="0" smtClean="0"/>
              <a:t> </a:t>
            </a:r>
            <a:r>
              <a:rPr lang="en-US" sz="2400" dirty="0" err="1" smtClean="0"/>
              <a:t>tubuh</a:t>
            </a:r>
            <a:r>
              <a:rPr lang="en-US" sz="2400" dirty="0" smtClean="0"/>
              <a:t> </a:t>
            </a:r>
            <a:r>
              <a:rPr lang="en-US" sz="2400" dirty="0" err="1" smtClean="0"/>
              <a:t>merasa</a:t>
            </a:r>
            <a:r>
              <a:rPr lang="en-US" sz="2400" dirty="0" smtClean="0"/>
              <a:t> </a:t>
            </a:r>
            <a:r>
              <a:rPr lang="en-US" sz="2400" dirty="0" err="1" smtClean="0"/>
              <a:t>kedinginan,pembuluh</a:t>
            </a:r>
            <a:r>
              <a:rPr lang="en-US" sz="2400" dirty="0" smtClean="0"/>
              <a:t> </a:t>
            </a:r>
            <a:r>
              <a:rPr lang="en-US" sz="2400" dirty="0" err="1" smtClean="0"/>
              <a:t>darah</a:t>
            </a:r>
            <a:r>
              <a:rPr lang="en-US" sz="2400" dirty="0" smtClean="0"/>
              <a:t> </a:t>
            </a:r>
            <a:r>
              <a:rPr lang="en-US" sz="2400" dirty="0" err="1" smtClean="0"/>
              <a:t>mengkerut</a:t>
            </a:r>
            <a:r>
              <a:rPr lang="en-US" sz="2400" dirty="0" smtClean="0"/>
              <a:t>, </a:t>
            </a:r>
            <a:r>
              <a:rPr lang="en-US" sz="2400" dirty="0" err="1" smtClean="0"/>
              <a:t>kulit</a:t>
            </a:r>
            <a:r>
              <a:rPr lang="en-US" sz="2400" dirty="0" smtClean="0"/>
              <a:t> </a:t>
            </a:r>
            <a:r>
              <a:rPr lang="en-US" sz="2400" dirty="0" err="1" smtClean="0"/>
              <a:t>menjadi</a:t>
            </a:r>
            <a:r>
              <a:rPr lang="en-US" sz="2400" dirty="0" smtClean="0"/>
              <a:t> </a:t>
            </a:r>
            <a:r>
              <a:rPr lang="en-US" sz="2400" dirty="0" err="1" smtClean="0"/>
              <a:t>pucat</a:t>
            </a:r>
            <a:r>
              <a:rPr lang="en-US" sz="2400" dirty="0" smtClean="0"/>
              <a:t> </a:t>
            </a:r>
            <a:r>
              <a:rPr lang="en-US" sz="2400" dirty="0" err="1" smtClean="0"/>
              <a:t>dan</a:t>
            </a:r>
            <a:r>
              <a:rPr lang="en-US" sz="2400" dirty="0" smtClean="0"/>
              <a:t> </a:t>
            </a:r>
            <a:r>
              <a:rPr lang="en-US" sz="2400" dirty="0" err="1" smtClean="0"/>
              <a:t>dingin</a:t>
            </a:r>
            <a:r>
              <a:rPr lang="en-US" sz="2400" dirty="0" smtClean="0"/>
              <a:t>, </a:t>
            </a:r>
            <a:r>
              <a:rPr lang="en-US" sz="2400" dirty="0" err="1" smtClean="0"/>
              <a:t>keringat</a:t>
            </a:r>
            <a:r>
              <a:rPr lang="en-US" sz="2400" dirty="0" smtClean="0"/>
              <a:t> </a:t>
            </a:r>
            <a:r>
              <a:rPr lang="en-US" sz="2400" dirty="0" err="1" smtClean="0"/>
              <a:t>dibatasi</a:t>
            </a:r>
            <a:r>
              <a:rPr lang="en-US" sz="2400" dirty="0" smtClean="0"/>
              <a:t> </a:t>
            </a:r>
            <a:r>
              <a:rPr lang="en-US" sz="2400" dirty="0" err="1" smtClean="0"/>
              <a:t>pengeluarannya</a:t>
            </a:r>
            <a:endParaRPr lang="id-ID" sz="2400" dirty="0" smtClean="0"/>
          </a:p>
        </p:txBody>
      </p:sp>
    </p:spTree>
    <p:extLst>
      <p:ext uri="{BB962C8B-B14F-4D97-AF65-F5344CB8AC3E}">
        <p14:creationId xmlns:p14="http://schemas.microsoft.com/office/powerpoint/2010/main" xmlns="" val="3599539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827700" y="685801"/>
            <a:ext cx="8011500" cy="5562606"/>
          </a:xfrm>
        </p:spPr>
        <p:txBody>
          <a:bodyPr>
            <a:normAutofit/>
          </a:bodyPr>
          <a:lstStyle/>
          <a:p>
            <a:pPr eaLnBrk="1" hangingPunct="1"/>
            <a:r>
              <a:rPr lang="en-US" sz="2400" dirty="0" err="1" smtClean="0"/>
              <a:t>Keringat</a:t>
            </a:r>
            <a:r>
              <a:rPr lang="en-US" sz="2400" dirty="0" smtClean="0"/>
              <a:t> yang di </a:t>
            </a:r>
            <a:r>
              <a:rPr lang="en-US" sz="2400" dirty="0" err="1" smtClean="0"/>
              <a:t>keluarkan</a:t>
            </a:r>
            <a:r>
              <a:rPr lang="en-US" sz="2400" dirty="0" smtClean="0"/>
              <a:t> </a:t>
            </a:r>
            <a:r>
              <a:rPr lang="en-US" sz="2400" dirty="0" err="1" smtClean="0"/>
              <a:t>oleh</a:t>
            </a:r>
            <a:r>
              <a:rPr lang="en-US" sz="2400" dirty="0" smtClean="0"/>
              <a:t> </a:t>
            </a:r>
            <a:r>
              <a:rPr lang="en-US" sz="2400" dirty="0" err="1" smtClean="0"/>
              <a:t>kelenjar</a:t>
            </a:r>
            <a:r>
              <a:rPr lang="en-US" sz="2400" dirty="0" smtClean="0"/>
              <a:t> </a:t>
            </a:r>
            <a:r>
              <a:rPr lang="en-US" sz="2400" dirty="0" err="1" smtClean="0"/>
              <a:t>keringat</a:t>
            </a:r>
            <a:r>
              <a:rPr lang="en-US" sz="2400" dirty="0" smtClean="0"/>
              <a:t> </a:t>
            </a:r>
            <a:r>
              <a:rPr lang="en-US" sz="2400" dirty="0" err="1" smtClean="0"/>
              <a:t>berisi</a:t>
            </a:r>
            <a:r>
              <a:rPr lang="en-US" sz="2400" dirty="0" smtClean="0"/>
              <a:t> </a:t>
            </a:r>
            <a:r>
              <a:rPr lang="en-US" sz="2400" dirty="0" err="1" smtClean="0"/>
              <a:t>larutan</a:t>
            </a:r>
            <a:r>
              <a:rPr lang="en-US" sz="2400" dirty="0" smtClean="0"/>
              <a:t> </a:t>
            </a:r>
            <a:r>
              <a:rPr lang="id-ID" sz="2400" dirty="0" smtClean="0"/>
              <a:t>g</a:t>
            </a:r>
            <a:r>
              <a:rPr lang="en-US" sz="2400" dirty="0" err="1" smtClean="0"/>
              <a:t>aram</a:t>
            </a:r>
            <a:r>
              <a:rPr lang="en-US" sz="2400" dirty="0" smtClean="0"/>
              <a:t>, urea </a:t>
            </a:r>
            <a:r>
              <a:rPr lang="en-US" sz="2400" dirty="0" err="1" smtClean="0"/>
              <a:t>dan</a:t>
            </a:r>
            <a:r>
              <a:rPr lang="en-US" sz="2400" dirty="0" smtClean="0"/>
              <a:t> air. </a:t>
            </a:r>
            <a:endParaRPr lang="id-ID" sz="2400" dirty="0" smtClean="0"/>
          </a:p>
          <a:p>
            <a:pPr eaLnBrk="1" hangingPunct="1"/>
            <a:r>
              <a:rPr lang="en-US" sz="2400" dirty="0" err="1" smtClean="0"/>
              <a:t>Banyaknya</a:t>
            </a:r>
            <a:r>
              <a:rPr lang="en-US" sz="2400" dirty="0" smtClean="0"/>
              <a:t> </a:t>
            </a:r>
            <a:r>
              <a:rPr lang="en-US" sz="2400" dirty="0" err="1" smtClean="0"/>
              <a:t>keringat</a:t>
            </a:r>
            <a:r>
              <a:rPr lang="en-US" sz="2400" dirty="0" smtClean="0"/>
              <a:t> yang di </a:t>
            </a:r>
            <a:r>
              <a:rPr lang="en-US" sz="2400" dirty="0" err="1" smtClean="0"/>
              <a:t>keluarkan</a:t>
            </a:r>
            <a:r>
              <a:rPr lang="en-US" sz="2400" dirty="0" smtClean="0"/>
              <a:t> </a:t>
            </a:r>
            <a:r>
              <a:rPr lang="en-US" sz="2400" dirty="0" err="1" smtClean="0"/>
              <a:t>bergantung</a:t>
            </a:r>
            <a:r>
              <a:rPr lang="en-US" sz="2400" dirty="0" smtClean="0"/>
              <a:t> </a:t>
            </a:r>
            <a:r>
              <a:rPr lang="en-US" sz="2400" dirty="0" err="1" smtClean="0"/>
              <a:t>pada</a:t>
            </a:r>
            <a:r>
              <a:rPr lang="en-US" sz="2400" dirty="0" smtClean="0"/>
              <a:t> </a:t>
            </a:r>
            <a:r>
              <a:rPr lang="en-US" sz="2400" dirty="0" err="1" smtClean="0"/>
              <a:t>beberapa</a:t>
            </a:r>
            <a:r>
              <a:rPr lang="en-US" sz="2400" dirty="0" smtClean="0"/>
              <a:t> </a:t>
            </a:r>
            <a:r>
              <a:rPr lang="en-US" sz="2400" dirty="0" err="1" smtClean="0"/>
              <a:t>faktor</a:t>
            </a:r>
            <a:r>
              <a:rPr lang="en-US" sz="2400" dirty="0" smtClean="0"/>
              <a:t> </a:t>
            </a:r>
            <a:r>
              <a:rPr lang="en-US" sz="2400" dirty="0" err="1" smtClean="0"/>
              <a:t>antara</a:t>
            </a:r>
            <a:r>
              <a:rPr lang="en-US" sz="2400" dirty="0" smtClean="0"/>
              <a:t> lain </a:t>
            </a:r>
            <a:endParaRPr lang="id-ID" sz="2400" dirty="0" smtClean="0"/>
          </a:p>
          <a:p>
            <a:pPr lvl="1" eaLnBrk="1" hangingPunct="1"/>
            <a:r>
              <a:rPr lang="en-US" sz="2400" dirty="0" err="1" smtClean="0"/>
              <a:t>aktivitas</a:t>
            </a:r>
            <a:r>
              <a:rPr lang="en-US" sz="2400" dirty="0" smtClean="0"/>
              <a:t> </a:t>
            </a:r>
            <a:r>
              <a:rPr lang="en-US" sz="2400" dirty="0" err="1" smtClean="0"/>
              <a:t>tubuh</a:t>
            </a:r>
            <a:r>
              <a:rPr lang="en-US" sz="2400" dirty="0" smtClean="0"/>
              <a:t>, </a:t>
            </a:r>
            <a:endParaRPr lang="id-ID" sz="2400" dirty="0" smtClean="0"/>
          </a:p>
          <a:p>
            <a:pPr lvl="1" eaLnBrk="1" hangingPunct="1"/>
            <a:r>
              <a:rPr lang="en-US" sz="2400" dirty="0" err="1" smtClean="0"/>
              <a:t>suhu</a:t>
            </a:r>
            <a:r>
              <a:rPr lang="en-US" sz="2400" dirty="0" smtClean="0"/>
              <a:t> </a:t>
            </a:r>
            <a:r>
              <a:rPr lang="en-US" sz="2400" dirty="0" err="1" smtClean="0"/>
              <a:t>lingkungan</a:t>
            </a:r>
            <a:r>
              <a:rPr lang="en-US" sz="2400" dirty="0" smtClean="0"/>
              <a:t>, </a:t>
            </a:r>
            <a:endParaRPr lang="id-ID" sz="2400" dirty="0" smtClean="0"/>
          </a:p>
          <a:p>
            <a:pPr lvl="1" eaLnBrk="1" hangingPunct="1"/>
            <a:r>
              <a:rPr lang="en-US" sz="2400" dirty="0" err="1" smtClean="0"/>
              <a:t>makanan</a:t>
            </a:r>
            <a:r>
              <a:rPr lang="en-US" sz="2400" dirty="0" smtClean="0"/>
              <a:t>,</a:t>
            </a:r>
            <a:endParaRPr lang="id-ID" sz="2400" dirty="0" smtClean="0"/>
          </a:p>
          <a:p>
            <a:pPr lvl="1" eaLnBrk="1" hangingPunct="1"/>
            <a:r>
              <a:rPr lang="en-US" sz="2400" dirty="0" err="1" smtClean="0"/>
              <a:t>kesehatan</a:t>
            </a:r>
            <a:r>
              <a:rPr lang="en-US" sz="2400" dirty="0" smtClean="0"/>
              <a:t>,</a:t>
            </a:r>
            <a:endParaRPr lang="id-ID" sz="2400" dirty="0" smtClean="0"/>
          </a:p>
          <a:p>
            <a:pPr lvl="1" eaLnBrk="1" hangingPunct="1"/>
            <a:r>
              <a:rPr lang="en-US" sz="2400" dirty="0" err="1" smtClean="0"/>
              <a:t>dan</a:t>
            </a:r>
            <a:r>
              <a:rPr lang="en-US" sz="2400" dirty="0" smtClean="0"/>
              <a:t> </a:t>
            </a:r>
            <a:r>
              <a:rPr lang="en-US" sz="2400" dirty="0" err="1" smtClean="0"/>
              <a:t>emosi</a:t>
            </a:r>
            <a:endParaRPr lang="id-ID" sz="2400" dirty="0" smtClean="0"/>
          </a:p>
        </p:txBody>
      </p:sp>
    </p:spTree>
    <p:extLst>
      <p:ext uri="{BB962C8B-B14F-4D97-AF65-F5344CB8AC3E}">
        <p14:creationId xmlns:p14="http://schemas.microsoft.com/office/powerpoint/2010/main" xmlns="" val="4233643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id-ID" smtClean="0"/>
              <a:t>Proses Pengeluaran Keringat</a:t>
            </a:r>
          </a:p>
        </p:txBody>
      </p:sp>
      <p:sp>
        <p:nvSpPr>
          <p:cNvPr id="3" name="Content Placeholder 2"/>
          <p:cNvSpPr>
            <a:spLocks noGrp="1"/>
          </p:cNvSpPr>
          <p:nvPr>
            <p:ph idx="1"/>
          </p:nvPr>
        </p:nvSpPr>
        <p:spPr/>
        <p:txBody>
          <a:bodyPr>
            <a:normAutofit fontScale="85000" lnSpcReduction="20000"/>
          </a:bodyPr>
          <a:lstStyle/>
          <a:p>
            <a:pPr eaLnBrk="1" hangingPunct="1"/>
            <a:r>
              <a:rPr lang="en-US" sz="2400" smtClean="0"/>
              <a:t>Proses pengeluaran keringat diatur oleh hipotalamus (otak). </a:t>
            </a:r>
            <a:endParaRPr lang="id-ID" sz="2400" smtClean="0"/>
          </a:p>
          <a:p>
            <a:pPr eaLnBrk="1" hangingPunct="1"/>
            <a:r>
              <a:rPr lang="en-US" sz="2400" smtClean="0"/>
              <a:t>Hipotalamus dapat menghasilkan enzim </a:t>
            </a:r>
            <a:r>
              <a:rPr lang="en-US" sz="2400" i="1" smtClean="0"/>
              <a:t>bradikinin</a:t>
            </a:r>
            <a:r>
              <a:rPr lang="en-US" sz="2400" smtClean="0"/>
              <a:t> yang bekerja mempengaruhi kegiatan kelenjar keringat. </a:t>
            </a:r>
            <a:endParaRPr lang="id-ID" sz="2400" smtClean="0"/>
          </a:p>
          <a:p>
            <a:pPr eaLnBrk="1" hangingPunct="1"/>
            <a:r>
              <a:rPr lang="en-US" sz="2400" smtClean="0"/>
              <a:t>Jika hipotalamus mendapat rangsangan, misalnya berupa perubahan suhu pada pembuluh darah, maka rangsangan tersebut diteruskan oleh saraf simpatetik ke kelenjar keringat. </a:t>
            </a:r>
            <a:endParaRPr lang="id-ID" sz="2400" smtClean="0"/>
          </a:p>
          <a:p>
            <a:pPr eaLnBrk="1" hangingPunct="1"/>
            <a:r>
              <a:rPr lang="en-US" sz="2400" smtClean="0"/>
              <a:t>Selanjutnya kelenjar keringat akan menyerap air garam dan sedikit urea dari kapiler darah dan kemudian mengirimnya ke permukaan kulit dalam bentuk keringat.</a:t>
            </a:r>
            <a:endParaRPr lang="id-ID" sz="2400" smtClean="0"/>
          </a:p>
          <a:p>
            <a:pPr eaLnBrk="1" hangingPunct="1"/>
            <a:endParaRPr lang="id-ID" sz="2400" smtClean="0"/>
          </a:p>
        </p:txBody>
      </p:sp>
    </p:spTree>
    <p:extLst>
      <p:ext uri="{BB962C8B-B14F-4D97-AF65-F5344CB8AC3E}">
        <p14:creationId xmlns:p14="http://schemas.microsoft.com/office/powerpoint/2010/main" xmlns="" val="2463724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28860" y="428604"/>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effectLst/>
                <a:uLnTx/>
                <a:uFillTx/>
                <a:latin typeface="Book Antiqua" pitchFamily="18" charset="0"/>
                <a:ea typeface="+mn-ea"/>
                <a:cs typeface="+mn-cs"/>
              </a:rPr>
              <a:t>    </a:t>
            </a:r>
            <a:r>
              <a:rPr kumimoji="0" lang="en-US" sz="3200" b="1" i="0" u="none" strike="noStrike" kern="1200" cap="none" spc="0" normalizeH="0" baseline="0" noProof="0" dirty="0" err="1" smtClean="0">
                <a:ln>
                  <a:noFill/>
                </a:ln>
                <a:effectLst/>
                <a:uLnTx/>
                <a:uFillTx/>
                <a:latin typeface="Book Antiqua" pitchFamily="18" charset="0"/>
                <a:ea typeface="+mn-ea"/>
                <a:cs typeface="+mn-cs"/>
              </a:rPr>
              <a:t>Paru-Paru</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10" name="Rectangle 9"/>
          <p:cNvSpPr/>
          <p:nvPr/>
        </p:nvSpPr>
        <p:spPr>
          <a:xfrm>
            <a:off x="0" y="428604"/>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Rectangle 22"/>
          <p:cNvSpPr/>
          <p:nvPr/>
        </p:nvSpPr>
        <p:spPr>
          <a:xfrm>
            <a:off x="5000628" y="1785926"/>
            <a:ext cx="3857652" cy="3357586"/>
          </a:xfrm>
          <a:prstGeom prst="rect">
            <a:avLst/>
          </a:prstGeom>
          <a:solidFill>
            <a:schemeClr val="accent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400" b="1" dirty="0" smtClean="0">
                <a:latin typeface="Constantia" pitchFamily="18" charset="0"/>
              </a:rPr>
              <a:t>Fungsi paru-paru</a:t>
            </a:r>
          </a:p>
          <a:p>
            <a:pPr marL="457200" indent="-457200" algn="ctr">
              <a:buFont typeface="+mj-lt"/>
              <a:buAutoNum type="arabicPeriod"/>
            </a:pPr>
            <a:r>
              <a:rPr lang="id-ID" sz="2400" b="1" dirty="0" smtClean="0">
                <a:latin typeface="Constantia" pitchFamily="18" charset="0"/>
              </a:rPr>
              <a:t>Mengeluarkan H2O dan CO2.</a:t>
            </a:r>
            <a:endParaRPr lang="en-US" sz="2400" b="1" dirty="0" smtClean="0">
              <a:latin typeface="Constantia" pitchFamily="18" charset="0"/>
            </a:endParaRPr>
          </a:p>
          <a:p>
            <a:pPr marL="457200" indent="-457200" algn="ctr">
              <a:buFont typeface="+mj-lt"/>
              <a:buAutoNum type="arabicPeriod"/>
            </a:pPr>
            <a:r>
              <a:rPr lang="id-ID" sz="2400" b="1" dirty="0" smtClean="0">
                <a:latin typeface="Constantia" pitchFamily="18" charset="0"/>
              </a:rPr>
              <a:t>Mengeluarkan bahan organik  mikro yang mudah menguap.</a:t>
            </a:r>
          </a:p>
          <a:p>
            <a:pPr algn="ctr"/>
            <a:endParaRPr lang="id-ID" sz="2400" b="1" dirty="0">
              <a:solidFill>
                <a:schemeClr val="bg1"/>
              </a:solidFill>
              <a:latin typeface="Constantia" pitchFamily="18" charset="0"/>
              <a:cs typeface="Consolas" pitchFamily="49" charset="0"/>
            </a:endParaRPr>
          </a:p>
        </p:txBody>
      </p:sp>
      <p:pic>
        <p:nvPicPr>
          <p:cNvPr id="8" name="Content Placeholder 3" descr="anatomi paru-paru.jpg"/>
          <p:cNvPicPr>
            <a:picLocks noGrp="1" noChangeAspect="1"/>
          </p:cNvPicPr>
          <p:nvPr>
            <p:ph idx="1"/>
          </p:nvPr>
        </p:nvPicPr>
        <p:blipFill>
          <a:blip r:embed="rId2" cstate="print"/>
          <a:stretch>
            <a:fillRect/>
          </a:stretch>
        </p:blipFill>
        <p:spPr>
          <a:xfrm>
            <a:off x="214282" y="1500174"/>
            <a:ext cx="4571999" cy="4721128"/>
          </a:xfrm>
        </p:spPr>
      </p:pic>
      <p:sp>
        <p:nvSpPr>
          <p:cNvPr id="6" name="Footer Placeholder 5"/>
          <p:cNvSpPr>
            <a:spLocks noGrp="1"/>
          </p:cNvSpPr>
          <p:nvPr>
            <p:ph type="ftr" sz="quarter" idx="11"/>
          </p:nvPr>
        </p:nvSpPr>
        <p:spPr/>
        <p:txBody>
          <a:bodyPr/>
          <a:lstStyle/>
          <a:p>
            <a:r>
              <a:rPr lang="id-ID" smtClean="0"/>
              <a:t>Kelompok 1B 2010</a:t>
            </a:r>
            <a:endParaRPr lang="id-ID"/>
          </a:p>
        </p:txBody>
      </p:sp>
    </p:spTree>
    <p:extLst>
      <p:ext uri="{BB962C8B-B14F-4D97-AF65-F5344CB8AC3E}">
        <p14:creationId xmlns:p14="http://schemas.microsoft.com/office/powerpoint/2010/main" xmlns="" val="15945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412875"/>
            <a:ext cx="3683000" cy="939800"/>
          </a:xfrm>
        </p:spPr>
        <p:txBody>
          <a:bodyPr/>
          <a:lstStyle/>
          <a:p>
            <a:pPr eaLnBrk="1" hangingPunct="1"/>
            <a:r>
              <a:rPr lang="id-ID" smtClean="0"/>
              <a:t>PARU-PARU</a:t>
            </a:r>
          </a:p>
        </p:txBody>
      </p:sp>
      <p:sp>
        <p:nvSpPr>
          <p:cNvPr id="14339" name="Content Placeholder 2"/>
          <p:cNvSpPr>
            <a:spLocks noGrp="1"/>
          </p:cNvSpPr>
          <p:nvPr>
            <p:ph idx="1"/>
          </p:nvPr>
        </p:nvSpPr>
        <p:spPr>
          <a:xfrm>
            <a:off x="468313" y="2708275"/>
            <a:ext cx="7775575" cy="3673475"/>
          </a:xfrm>
        </p:spPr>
        <p:txBody>
          <a:bodyPr>
            <a:normAutofit lnSpcReduction="10000"/>
          </a:bodyPr>
          <a:lstStyle/>
          <a:p>
            <a:pPr eaLnBrk="1" hangingPunct="1"/>
            <a:r>
              <a:rPr lang="id-ID" sz="3200" smtClean="0"/>
              <a:t>Organ pernafasan</a:t>
            </a:r>
          </a:p>
          <a:p>
            <a:pPr eaLnBrk="1" hangingPunct="1"/>
            <a:r>
              <a:rPr lang="id-ID" sz="3200" smtClean="0"/>
              <a:t>Sebagai alat ekskresi</a:t>
            </a:r>
          </a:p>
          <a:p>
            <a:pPr lvl="1" eaLnBrk="1" hangingPunct="1"/>
            <a:r>
              <a:rPr lang="id-ID" sz="3200" smtClean="0"/>
              <a:t>Mengeluarkan CO2(g)  dan H2O(g)</a:t>
            </a:r>
          </a:p>
          <a:p>
            <a:pPr eaLnBrk="1" hangingPunct="1"/>
            <a:r>
              <a:rPr lang="id-ID" sz="3200" smtClean="0"/>
              <a:t>Terletak di dalam rongga dada dan bagian bawahnya menempel pada diafragma.</a:t>
            </a:r>
          </a:p>
          <a:p>
            <a:pPr eaLnBrk="1" hangingPunct="1"/>
            <a:endParaRPr lang="id-ID" smtClean="0"/>
          </a:p>
        </p:txBody>
      </p:sp>
      <p:pic>
        <p:nvPicPr>
          <p:cNvPr id="14340"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163" y="1052513"/>
            <a:ext cx="3246437"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746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id-ID" smtClean="0"/>
              <a:t>PARU-PARU</a:t>
            </a:r>
          </a:p>
        </p:txBody>
      </p:sp>
      <p:sp>
        <p:nvSpPr>
          <p:cNvPr id="15363" name="Content Placeholder 2"/>
          <p:cNvSpPr>
            <a:spLocks noGrp="1"/>
          </p:cNvSpPr>
          <p:nvPr>
            <p:ph idx="1"/>
          </p:nvPr>
        </p:nvSpPr>
        <p:spPr/>
        <p:txBody>
          <a:bodyPr>
            <a:normAutofit lnSpcReduction="10000"/>
          </a:bodyPr>
          <a:lstStyle/>
          <a:p>
            <a:pPr eaLnBrk="1" hangingPunct="1"/>
            <a:r>
              <a:rPr lang="id-ID" smtClean="0"/>
              <a:t>Udara yang diembuskan keluar mengandung 3 – 5 % CO2</a:t>
            </a:r>
          </a:p>
          <a:p>
            <a:pPr eaLnBrk="1" hangingPunct="1"/>
            <a:r>
              <a:rPr lang="id-ID" smtClean="0"/>
              <a:t>Jumlah seluruh udara yang dikeluarkan oleh tubuh sehari sebanyak 350 – 600 liter dan mengandung 200 – 300 gram CO2.</a:t>
            </a:r>
          </a:p>
          <a:p>
            <a:pPr eaLnBrk="1" hangingPunct="1"/>
            <a:r>
              <a:rPr lang="id-ID" smtClean="0"/>
              <a:t>CO2 sebanyak ini dapat bersifat racun apabila tetap berada dalam tubuh.</a:t>
            </a:r>
          </a:p>
          <a:p>
            <a:pPr eaLnBrk="1" hangingPunct="1"/>
            <a:r>
              <a:rPr lang="en-US" sz="2800" smtClean="0"/>
              <a:t>Kabon dioksida dan air merupakan sisa oksidasi zat makanan yang berasal dari metabolisme karbohidrat,protein, dan lemak</a:t>
            </a:r>
            <a:r>
              <a:rPr lang="id-ID" sz="2800" smtClean="0"/>
              <a:t>.</a:t>
            </a:r>
            <a:endParaRPr lang="id-ID" smtClean="0"/>
          </a:p>
        </p:txBody>
      </p:sp>
    </p:spTree>
    <p:extLst>
      <p:ext uri="{BB962C8B-B14F-4D97-AF65-F5344CB8AC3E}">
        <p14:creationId xmlns:p14="http://schemas.microsoft.com/office/powerpoint/2010/main" xmlns="" val="217157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semester 5\Eko kapsel\bioekskresi_files\excretsys_2756.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662" y="4214818"/>
            <a:ext cx="1785949" cy="205716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ooter Placeholder 16"/>
          <p:cNvSpPr>
            <a:spLocks noGrp="1"/>
          </p:cNvSpPr>
          <p:nvPr>
            <p:ph type="ftr" sz="quarter" idx="11"/>
          </p:nvPr>
        </p:nvSpPr>
        <p:spPr/>
        <p:txBody>
          <a:bodyPr/>
          <a:lstStyle/>
          <a:p>
            <a:r>
              <a:rPr lang="id-ID" smtClean="0"/>
              <a:t>Kelompok 1B 2010</a:t>
            </a:r>
            <a:endParaRPr lang="id-ID"/>
          </a:p>
        </p:txBody>
      </p:sp>
      <p:pic>
        <p:nvPicPr>
          <p:cNvPr id="6" name="Picture 3" descr="D:\semester 5\Eko kapsel\bioekskresi_files\kulit-penampang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88" y="4500569"/>
            <a:ext cx="1643074" cy="171940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istem-ekskresi-manusia.jpg"/>
          <p:cNvPicPr>
            <a:picLocks noChangeAspect="1"/>
          </p:cNvPicPr>
          <p:nvPr/>
        </p:nvPicPr>
        <p:blipFill>
          <a:blip r:embed="rId4" cstate="print"/>
          <a:srcRect l="29037" t="17626" r="26708" b="25719"/>
          <a:stretch>
            <a:fillRect/>
          </a:stretch>
        </p:blipFill>
        <p:spPr>
          <a:xfrm>
            <a:off x="3286116" y="2428868"/>
            <a:ext cx="2779278" cy="3071834"/>
          </a:xfrm>
          <a:prstGeom prst="rect">
            <a:avLst/>
          </a:prstGeom>
        </p:spPr>
      </p:pic>
      <p:pic>
        <p:nvPicPr>
          <p:cNvPr id="8" name="Content Placeholder 3" descr="hati.png"/>
          <p:cNvPicPr>
            <a:picLocks noChangeAspect="1"/>
          </p:cNvPicPr>
          <p:nvPr/>
        </p:nvPicPr>
        <p:blipFill>
          <a:blip r:embed="rId5" cstate="print"/>
          <a:srcRect l="27907" t="11111" r="9301"/>
          <a:stretch>
            <a:fillRect/>
          </a:stretch>
        </p:blipFill>
        <p:spPr>
          <a:xfrm>
            <a:off x="785786" y="1714488"/>
            <a:ext cx="1785950" cy="2041057"/>
          </a:xfrm>
          <a:prstGeom prst="rect">
            <a:avLst/>
          </a:prstGeom>
        </p:spPr>
      </p:pic>
      <p:pic>
        <p:nvPicPr>
          <p:cNvPr id="9" name="Content Placeholder 3" descr="anatomi paru-paru.jpg"/>
          <p:cNvPicPr>
            <a:picLocks noChangeAspect="1"/>
          </p:cNvPicPr>
          <p:nvPr/>
        </p:nvPicPr>
        <p:blipFill>
          <a:blip r:embed="rId6" cstate="print"/>
          <a:stretch>
            <a:fillRect/>
          </a:stretch>
        </p:blipFill>
        <p:spPr>
          <a:xfrm>
            <a:off x="6215074" y="1714488"/>
            <a:ext cx="2000264" cy="2055956"/>
          </a:xfrm>
          <a:prstGeom prst="rect">
            <a:avLst/>
          </a:prstGeom>
        </p:spPr>
      </p:pic>
      <p:cxnSp>
        <p:nvCxnSpPr>
          <p:cNvPr id="14" name="Curved Connector 13"/>
          <p:cNvCxnSpPr/>
          <p:nvPr/>
        </p:nvCxnSpPr>
        <p:spPr>
          <a:xfrm flipV="1">
            <a:off x="4857752" y="2500306"/>
            <a:ext cx="1428760" cy="857256"/>
          </a:xfrm>
          <a:prstGeom prst="curvedConnector3">
            <a:avLst>
              <a:gd name="adj1" fmla="val 50000"/>
            </a:avLst>
          </a:prstGeom>
          <a:ln w="158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5393537" y="4179099"/>
            <a:ext cx="1143008" cy="785818"/>
          </a:xfrm>
          <a:prstGeom prst="curvedConnector3">
            <a:avLst>
              <a:gd name="adj1" fmla="val 97761"/>
            </a:avLst>
          </a:prstGeom>
          <a:ln w="158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10800000">
            <a:off x="2643174" y="2714620"/>
            <a:ext cx="1500198" cy="1357322"/>
          </a:xfrm>
          <a:prstGeom prst="curvedConnector3">
            <a:avLst>
              <a:gd name="adj1" fmla="val 50000"/>
            </a:avLst>
          </a:prstGeom>
          <a:ln w="158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flipV="1">
            <a:off x="2214546" y="4357692"/>
            <a:ext cx="2071702" cy="571505"/>
          </a:xfrm>
          <a:prstGeom prst="curvedConnector3">
            <a:avLst>
              <a:gd name="adj1" fmla="val 50000"/>
            </a:avLst>
          </a:prstGeom>
          <a:ln w="15875">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7224" y="3643314"/>
            <a:ext cx="1785950" cy="461665"/>
          </a:xfrm>
          <a:prstGeom prst="rect">
            <a:avLst/>
          </a:prstGeom>
          <a:noFill/>
        </p:spPr>
        <p:txBody>
          <a:bodyPr wrap="square" rtlCol="0">
            <a:spAutoFit/>
          </a:bodyPr>
          <a:lstStyle/>
          <a:p>
            <a:pPr algn="ctr"/>
            <a:r>
              <a:rPr lang="en-US" sz="2400" b="1" dirty="0" err="1" smtClean="0">
                <a:latin typeface="Colonna MT" pitchFamily="82" charset="0"/>
              </a:rPr>
              <a:t>Hati</a:t>
            </a:r>
            <a:endParaRPr lang="en-US" sz="2400" b="1" dirty="0">
              <a:latin typeface="Colonna MT" pitchFamily="82" charset="0"/>
            </a:endParaRPr>
          </a:p>
        </p:txBody>
      </p:sp>
      <p:sp>
        <p:nvSpPr>
          <p:cNvPr id="30" name="TextBox 29"/>
          <p:cNvSpPr txBox="1"/>
          <p:nvPr/>
        </p:nvSpPr>
        <p:spPr>
          <a:xfrm>
            <a:off x="6215074" y="3714752"/>
            <a:ext cx="1785950" cy="461665"/>
          </a:xfrm>
          <a:prstGeom prst="rect">
            <a:avLst/>
          </a:prstGeom>
          <a:noFill/>
        </p:spPr>
        <p:txBody>
          <a:bodyPr wrap="square" rtlCol="0">
            <a:spAutoFit/>
          </a:bodyPr>
          <a:lstStyle/>
          <a:p>
            <a:pPr algn="ctr"/>
            <a:r>
              <a:rPr lang="en-US" sz="2400" b="1" dirty="0" err="1" smtClean="0">
                <a:latin typeface="Colonna MT" pitchFamily="82" charset="0"/>
              </a:rPr>
              <a:t>Paru-paru</a:t>
            </a:r>
            <a:endParaRPr lang="en-US" sz="2400" b="1" dirty="0">
              <a:latin typeface="Colonna MT" pitchFamily="82" charset="0"/>
            </a:endParaRPr>
          </a:p>
        </p:txBody>
      </p:sp>
      <p:sp>
        <p:nvSpPr>
          <p:cNvPr id="31" name="TextBox 30"/>
          <p:cNvSpPr txBox="1"/>
          <p:nvPr/>
        </p:nvSpPr>
        <p:spPr>
          <a:xfrm>
            <a:off x="928662" y="6215082"/>
            <a:ext cx="1785950" cy="461665"/>
          </a:xfrm>
          <a:prstGeom prst="rect">
            <a:avLst/>
          </a:prstGeom>
          <a:noFill/>
        </p:spPr>
        <p:txBody>
          <a:bodyPr wrap="square" rtlCol="0">
            <a:spAutoFit/>
          </a:bodyPr>
          <a:lstStyle/>
          <a:p>
            <a:pPr algn="ctr"/>
            <a:r>
              <a:rPr lang="en-US" sz="2400" b="1" dirty="0" err="1" smtClean="0">
                <a:latin typeface="Colonna MT" pitchFamily="82" charset="0"/>
              </a:rPr>
              <a:t>Ginjal</a:t>
            </a:r>
            <a:endParaRPr lang="en-US" sz="2400" b="1" dirty="0">
              <a:latin typeface="Colonna MT" pitchFamily="82" charset="0"/>
            </a:endParaRPr>
          </a:p>
        </p:txBody>
      </p:sp>
      <p:sp>
        <p:nvSpPr>
          <p:cNvPr id="32" name="TextBox 31"/>
          <p:cNvSpPr txBox="1"/>
          <p:nvPr/>
        </p:nvSpPr>
        <p:spPr>
          <a:xfrm>
            <a:off x="6286512" y="6215082"/>
            <a:ext cx="1785950" cy="461665"/>
          </a:xfrm>
          <a:prstGeom prst="rect">
            <a:avLst/>
          </a:prstGeom>
          <a:noFill/>
        </p:spPr>
        <p:txBody>
          <a:bodyPr wrap="square" rtlCol="0">
            <a:spAutoFit/>
          </a:bodyPr>
          <a:lstStyle/>
          <a:p>
            <a:pPr algn="ctr"/>
            <a:r>
              <a:rPr lang="en-US" sz="2400" b="1" dirty="0" err="1" smtClean="0">
                <a:latin typeface="Colonna MT" pitchFamily="82" charset="0"/>
              </a:rPr>
              <a:t>Kulit</a:t>
            </a:r>
            <a:endParaRPr lang="en-US" sz="2400" b="1" dirty="0">
              <a:latin typeface="Colonna MT" pitchFamily="82" charset="0"/>
            </a:endParaRPr>
          </a:p>
        </p:txBody>
      </p:sp>
      <p:sp>
        <p:nvSpPr>
          <p:cNvPr id="37" name="Subtitle 2"/>
          <p:cNvSpPr txBox="1">
            <a:spLocks/>
          </p:cNvSpPr>
          <p:nvPr/>
        </p:nvSpPr>
        <p:spPr>
          <a:xfrm>
            <a:off x="2428860" y="381000"/>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err="1" smtClean="0">
                <a:ln>
                  <a:noFill/>
                </a:ln>
                <a:effectLst/>
                <a:uLnTx/>
                <a:uFillTx/>
                <a:latin typeface="Book Antiqua" pitchFamily="18" charset="0"/>
                <a:ea typeface="+mn-ea"/>
                <a:cs typeface="+mn-cs"/>
              </a:rPr>
              <a:t>Alat</a:t>
            </a:r>
            <a:r>
              <a:rPr kumimoji="0" lang="en-US" sz="2800" b="1" i="0" u="none" strike="noStrike" kern="1200" cap="none" spc="0" normalizeH="0" baseline="0" noProof="0" dirty="0" smtClean="0">
                <a:ln>
                  <a:noFill/>
                </a:ln>
                <a:effectLst/>
                <a:uLnTx/>
                <a:uFillTx/>
                <a:latin typeface="Book Antiqua" pitchFamily="18" charset="0"/>
                <a:ea typeface="+mn-ea"/>
                <a:cs typeface="+mn-cs"/>
              </a:rPr>
              <a:t> </a:t>
            </a:r>
            <a:r>
              <a:rPr kumimoji="0" lang="en-US" sz="2800" b="1" i="0" u="none" strike="noStrike" kern="1200" cap="none" spc="0" normalizeH="0" baseline="0" noProof="0" dirty="0" err="1" smtClean="0">
                <a:ln>
                  <a:noFill/>
                </a:ln>
                <a:effectLst/>
                <a:uLnTx/>
                <a:uFillTx/>
                <a:latin typeface="Book Antiqua" pitchFamily="18" charset="0"/>
                <a:ea typeface="+mn-ea"/>
                <a:cs typeface="+mn-cs"/>
              </a:rPr>
              <a:t>Ekskresi</a:t>
            </a:r>
            <a:r>
              <a:rPr kumimoji="0" lang="en-US" sz="2800" b="1" i="0" u="none" strike="noStrike" kern="1200" cap="none" spc="0" normalizeH="0" baseline="0" noProof="0" dirty="0" smtClean="0">
                <a:ln>
                  <a:noFill/>
                </a:ln>
                <a:effectLst/>
                <a:uLnTx/>
                <a:uFillTx/>
                <a:latin typeface="Book Antiqua" pitchFamily="18" charset="0"/>
                <a:ea typeface="+mn-ea"/>
                <a:cs typeface="+mn-cs"/>
              </a:rPr>
              <a:t> </a:t>
            </a:r>
            <a:r>
              <a:rPr kumimoji="0" lang="en-US" sz="2800" b="1" i="0" u="none" strike="noStrike" kern="1200" cap="none" spc="0" normalizeH="0" baseline="0" noProof="0" dirty="0" err="1" smtClean="0">
                <a:ln>
                  <a:noFill/>
                </a:ln>
                <a:effectLst/>
                <a:uLnTx/>
                <a:uFillTx/>
                <a:latin typeface="Book Antiqua" pitchFamily="18" charset="0"/>
                <a:ea typeface="+mn-ea"/>
                <a:cs typeface="+mn-cs"/>
              </a:rPr>
              <a:t>Pada</a:t>
            </a:r>
            <a:r>
              <a:rPr kumimoji="0" lang="en-US" sz="2800" b="1" i="0" u="none" strike="noStrike" kern="1200" cap="none" spc="0" normalizeH="0" baseline="0" noProof="0" dirty="0" smtClean="0">
                <a:ln>
                  <a:noFill/>
                </a:ln>
                <a:effectLst/>
                <a:uLnTx/>
                <a:uFillTx/>
                <a:latin typeface="Book Antiqua" pitchFamily="18" charset="0"/>
                <a:ea typeface="+mn-ea"/>
                <a:cs typeface="+mn-cs"/>
              </a:rPr>
              <a:t> </a:t>
            </a:r>
            <a:r>
              <a:rPr kumimoji="0" lang="en-US" sz="2800" b="1" i="0" u="none" strike="noStrike" kern="1200" cap="none" spc="0" normalizeH="0" baseline="0" noProof="0" dirty="0" err="1" smtClean="0">
                <a:ln>
                  <a:noFill/>
                </a:ln>
                <a:effectLst/>
                <a:uLnTx/>
                <a:uFillTx/>
                <a:latin typeface="Book Antiqua" pitchFamily="18" charset="0"/>
                <a:ea typeface="+mn-ea"/>
                <a:cs typeface="+mn-cs"/>
              </a:rPr>
              <a:t>Manusia</a:t>
            </a:r>
            <a:endParaRPr kumimoji="0" lang="id-ID" sz="2800" b="1" i="0" u="none" strike="noStrike" kern="1200" cap="none" spc="0" normalizeH="0" baseline="0" noProof="0" dirty="0">
              <a:ln>
                <a:noFill/>
              </a:ln>
              <a:effectLst/>
              <a:uLnTx/>
              <a:uFillTx/>
              <a:latin typeface="Book Antiqua" pitchFamily="18" charset="0"/>
              <a:ea typeface="+mn-ea"/>
              <a:cs typeface="+mn-cs"/>
            </a:endParaRPr>
          </a:p>
        </p:txBody>
      </p:sp>
      <p:sp>
        <p:nvSpPr>
          <p:cNvPr id="38" name="Rectangle 37"/>
          <p:cNvSpPr/>
          <p:nvPr/>
        </p:nvSpPr>
        <p:spPr>
          <a:xfrm>
            <a:off x="0" y="381000"/>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0.70"/>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par>
                                <p:cTn id="30" presetID="55"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5"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000" fill="hold"/>
                                        <p:tgtEl>
                                          <p:spTgt spid="8"/>
                                        </p:tgtEl>
                                        <p:attrNameLst>
                                          <p:attrName>ppt_w</p:attrName>
                                        </p:attrNameLst>
                                      </p:cBhvr>
                                      <p:tavLst>
                                        <p:tav tm="0">
                                          <p:val>
                                            <p:fltVal val="0"/>
                                          </p:val>
                                        </p:tav>
                                        <p:tav tm="100000">
                                          <p:val>
                                            <p:strVal val="#ppt_w"/>
                                          </p:val>
                                        </p:tav>
                                      </p:tavLst>
                                    </p:anim>
                                    <p:anim calcmode="lin" valueType="num">
                                      <p:cBhvr>
                                        <p:cTn id="45" dur="2000" fill="hold"/>
                                        <p:tgtEl>
                                          <p:spTgt spid="8"/>
                                        </p:tgtEl>
                                        <p:attrNameLst>
                                          <p:attrName>ppt_h</p:attrName>
                                        </p:attrNameLst>
                                      </p:cBhvr>
                                      <p:tavLst>
                                        <p:tav tm="0">
                                          <p:val>
                                            <p:fltVal val="0"/>
                                          </p:val>
                                        </p:tav>
                                        <p:tav tm="100000">
                                          <p:val>
                                            <p:strVal val="#ppt_h"/>
                                          </p:val>
                                        </p:tav>
                                      </p:tavLst>
                                    </p:anim>
                                    <p:animEffect transition="in" filter="fade">
                                      <p:cBhvr>
                                        <p:cTn id="46" dur="2000"/>
                                        <p:tgtEl>
                                          <p:spTgt spid="8"/>
                                        </p:tgtEl>
                                      </p:cBhvr>
                                    </p:animEffect>
                                  </p:childTnLst>
                                </p:cTn>
                              </p:par>
                              <p:par>
                                <p:cTn id="47" presetID="53"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000" fill="hold"/>
                                        <p:tgtEl>
                                          <p:spTgt spid="9"/>
                                        </p:tgtEl>
                                        <p:attrNameLst>
                                          <p:attrName>ppt_w</p:attrName>
                                        </p:attrNameLst>
                                      </p:cBhvr>
                                      <p:tavLst>
                                        <p:tav tm="0">
                                          <p:val>
                                            <p:fltVal val="0"/>
                                          </p:val>
                                        </p:tav>
                                        <p:tav tm="100000">
                                          <p:val>
                                            <p:strVal val="#ppt_w"/>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Effect transition="in" filter="fade">
                                      <p:cBhvr>
                                        <p:cTn id="51" dur="2000"/>
                                        <p:tgtEl>
                                          <p:spTgt spid="9"/>
                                        </p:tgtEl>
                                      </p:cBhvr>
                                    </p:animEffect>
                                  </p:childTnLst>
                                </p:cTn>
                              </p:par>
                              <p:par>
                                <p:cTn id="52" presetID="53"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2000" fill="hold"/>
                                        <p:tgtEl>
                                          <p:spTgt spid="5"/>
                                        </p:tgtEl>
                                        <p:attrNameLst>
                                          <p:attrName>ppt_w</p:attrName>
                                        </p:attrNameLst>
                                      </p:cBhvr>
                                      <p:tavLst>
                                        <p:tav tm="0">
                                          <p:val>
                                            <p:fltVal val="0"/>
                                          </p:val>
                                        </p:tav>
                                        <p:tav tm="100000">
                                          <p:val>
                                            <p:strVal val="#ppt_w"/>
                                          </p:val>
                                        </p:tav>
                                      </p:tavLst>
                                    </p:anim>
                                    <p:anim calcmode="lin" valueType="num">
                                      <p:cBhvr>
                                        <p:cTn id="55" dur="2000" fill="hold"/>
                                        <p:tgtEl>
                                          <p:spTgt spid="5"/>
                                        </p:tgtEl>
                                        <p:attrNameLst>
                                          <p:attrName>ppt_h</p:attrName>
                                        </p:attrNameLst>
                                      </p:cBhvr>
                                      <p:tavLst>
                                        <p:tav tm="0">
                                          <p:val>
                                            <p:fltVal val="0"/>
                                          </p:val>
                                        </p:tav>
                                        <p:tav tm="100000">
                                          <p:val>
                                            <p:strVal val="#ppt_h"/>
                                          </p:val>
                                        </p:tav>
                                      </p:tavLst>
                                    </p:anim>
                                    <p:animEffect transition="in" filter="fade">
                                      <p:cBhvr>
                                        <p:cTn id="56" dur="2000"/>
                                        <p:tgtEl>
                                          <p:spTgt spid="5"/>
                                        </p:tgtEl>
                                      </p:cBhvr>
                                    </p:animEffect>
                                  </p:childTnLst>
                                </p:cTn>
                              </p:par>
                              <p:par>
                                <p:cTn id="57" presetID="53"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2000" fill="hold"/>
                                        <p:tgtEl>
                                          <p:spTgt spid="6"/>
                                        </p:tgtEl>
                                        <p:attrNameLst>
                                          <p:attrName>ppt_w</p:attrName>
                                        </p:attrNameLst>
                                      </p:cBhvr>
                                      <p:tavLst>
                                        <p:tav tm="0">
                                          <p:val>
                                            <p:fltVal val="0"/>
                                          </p:val>
                                        </p:tav>
                                        <p:tav tm="100000">
                                          <p:val>
                                            <p:strVal val="#ppt_w"/>
                                          </p:val>
                                        </p:tav>
                                      </p:tavLst>
                                    </p:anim>
                                    <p:anim calcmode="lin" valueType="num">
                                      <p:cBhvr>
                                        <p:cTn id="60" dur="2000" fill="hold"/>
                                        <p:tgtEl>
                                          <p:spTgt spid="6"/>
                                        </p:tgtEl>
                                        <p:attrNameLst>
                                          <p:attrName>ppt_h</p:attrName>
                                        </p:attrNameLst>
                                      </p:cBhvr>
                                      <p:tavLst>
                                        <p:tav tm="0">
                                          <p:val>
                                            <p:fltVal val="0"/>
                                          </p:val>
                                        </p:tav>
                                        <p:tav tm="100000">
                                          <p:val>
                                            <p:strVal val="#ppt_h"/>
                                          </p:val>
                                        </p:tav>
                                      </p:tavLst>
                                    </p:anim>
                                    <p:animEffect transition="in" filter="fade">
                                      <p:cBhvr>
                                        <p:cTn id="61" dur="2000"/>
                                        <p:tgtEl>
                                          <p:spTgt spid="6"/>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2000" fill="hold"/>
                                        <p:tgtEl>
                                          <p:spTgt spid="29"/>
                                        </p:tgtEl>
                                        <p:attrNameLst>
                                          <p:attrName>ppt_w</p:attrName>
                                        </p:attrNameLst>
                                      </p:cBhvr>
                                      <p:tavLst>
                                        <p:tav tm="0">
                                          <p:val>
                                            <p:fltVal val="0"/>
                                          </p:val>
                                        </p:tav>
                                        <p:tav tm="100000">
                                          <p:val>
                                            <p:strVal val="#ppt_w"/>
                                          </p:val>
                                        </p:tav>
                                      </p:tavLst>
                                    </p:anim>
                                    <p:anim calcmode="lin" valueType="num">
                                      <p:cBhvr>
                                        <p:cTn id="65" dur="2000" fill="hold"/>
                                        <p:tgtEl>
                                          <p:spTgt spid="29"/>
                                        </p:tgtEl>
                                        <p:attrNameLst>
                                          <p:attrName>ppt_h</p:attrName>
                                        </p:attrNameLst>
                                      </p:cBhvr>
                                      <p:tavLst>
                                        <p:tav tm="0">
                                          <p:val>
                                            <p:fltVal val="0"/>
                                          </p:val>
                                        </p:tav>
                                        <p:tav tm="100000">
                                          <p:val>
                                            <p:strVal val="#ppt_h"/>
                                          </p:val>
                                        </p:tav>
                                      </p:tavLst>
                                    </p:anim>
                                    <p:animEffect transition="in" filter="fade">
                                      <p:cBhvr>
                                        <p:cTn id="66" dur="2000"/>
                                        <p:tgtEl>
                                          <p:spTgt spid="29"/>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2000" fill="hold"/>
                                        <p:tgtEl>
                                          <p:spTgt spid="30"/>
                                        </p:tgtEl>
                                        <p:attrNameLst>
                                          <p:attrName>ppt_w</p:attrName>
                                        </p:attrNameLst>
                                      </p:cBhvr>
                                      <p:tavLst>
                                        <p:tav tm="0">
                                          <p:val>
                                            <p:fltVal val="0"/>
                                          </p:val>
                                        </p:tav>
                                        <p:tav tm="100000">
                                          <p:val>
                                            <p:strVal val="#ppt_w"/>
                                          </p:val>
                                        </p:tav>
                                      </p:tavLst>
                                    </p:anim>
                                    <p:anim calcmode="lin" valueType="num">
                                      <p:cBhvr>
                                        <p:cTn id="70" dur="2000" fill="hold"/>
                                        <p:tgtEl>
                                          <p:spTgt spid="30"/>
                                        </p:tgtEl>
                                        <p:attrNameLst>
                                          <p:attrName>ppt_h</p:attrName>
                                        </p:attrNameLst>
                                      </p:cBhvr>
                                      <p:tavLst>
                                        <p:tav tm="0">
                                          <p:val>
                                            <p:fltVal val="0"/>
                                          </p:val>
                                        </p:tav>
                                        <p:tav tm="100000">
                                          <p:val>
                                            <p:strVal val="#ppt_h"/>
                                          </p:val>
                                        </p:tav>
                                      </p:tavLst>
                                    </p:anim>
                                    <p:animEffect transition="in" filter="fade">
                                      <p:cBhvr>
                                        <p:cTn id="71" dur="2000"/>
                                        <p:tgtEl>
                                          <p:spTgt spid="30"/>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2000" fill="hold"/>
                                        <p:tgtEl>
                                          <p:spTgt spid="31"/>
                                        </p:tgtEl>
                                        <p:attrNameLst>
                                          <p:attrName>ppt_w</p:attrName>
                                        </p:attrNameLst>
                                      </p:cBhvr>
                                      <p:tavLst>
                                        <p:tav tm="0">
                                          <p:val>
                                            <p:fltVal val="0"/>
                                          </p:val>
                                        </p:tav>
                                        <p:tav tm="100000">
                                          <p:val>
                                            <p:strVal val="#ppt_w"/>
                                          </p:val>
                                        </p:tav>
                                      </p:tavLst>
                                    </p:anim>
                                    <p:anim calcmode="lin" valueType="num">
                                      <p:cBhvr>
                                        <p:cTn id="75" dur="2000" fill="hold"/>
                                        <p:tgtEl>
                                          <p:spTgt spid="31"/>
                                        </p:tgtEl>
                                        <p:attrNameLst>
                                          <p:attrName>ppt_h</p:attrName>
                                        </p:attrNameLst>
                                      </p:cBhvr>
                                      <p:tavLst>
                                        <p:tav tm="0">
                                          <p:val>
                                            <p:fltVal val="0"/>
                                          </p:val>
                                        </p:tav>
                                        <p:tav tm="100000">
                                          <p:val>
                                            <p:strVal val="#ppt_h"/>
                                          </p:val>
                                        </p:tav>
                                      </p:tavLst>
                                    </p:anim>
                                    <p:animEffect transition="in" filter="fade">
                                      <p:cBhvr>
                                        <p:cTn id="76" dur="2000"/>
                                        <p:tgtEl>
                                          <p:spTgt spid="31"/>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2000" fill="hold"/>
                                        <p:tgtEl>
                                          <p:spTgt spid="32"/>
                                        </p:tgtEl>
                                        <p:attrNameLst>
                                          <p:attrName>ppt_w</p:attrName>
                                        </p:attrNameLst>
                                      </p:cBhvr>
                                      <p:tavLst>
                                        <p:tav tm="0">
                                          <p:val>
                                            <p:fltVal val="0"/>
                                          </p:val>
                                        </p:tav>
                                        <p:tav tm="100000">
                                          <p:val>
                                            <p:strVal val="#ppt_w"/>
                                          </p:val>
                                        </p:tav>
                                      </p:tavLst>
                                    </p:anim>
                                    <p:anim calcmode="lin" valueType="num">
                                      <p:cBhvr>
                                        <p:cTn id="80" dur="2000" fill="hold"/>
                                        <p:tgtEl>
                                          <p:spTgt spid="32"/>
                                        </p:tgtEl>
                                        <p:attrNameLst>
                                          <p:attrName>ppt_h</p:attrName>
                                        </p:attrNameLst>
                                      </p:cBhvr>
                                      <p:tavLst>
                                        <p:tav tm="0">
                                          <p:val>
                                            <p:fltVal val="0"/>
                                          </p:val>
                                        </p:tav>
                                        <p:tav tm="100000">
                                          <p:val>
                                            <p:strVal val="#ppt_h"/>
                                          </p:val>
                                        </p:tav>
                                      </p:tavLst>
                                    </p:anim>
                                    <p:animEffect transition="in" filter="fade">
                                      <p:cBhvr>
                                        <p:cTn id="8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7" grpId="0" animBg="1"/>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836613"/>
            <a:ext cx="8229600" cy="5487987"/>
          </a:xfrm>
        </p:spPr>
        <p:txBody>
          <a:bodyPr>
            <a:normAutofit lnSpcReduction="10000"/>
          </a:bodyPr>
          <a:lstStyle/>
          <a:p>
            <a:pPr eaLnBrk="1" hangingPunct="1"/>
            <a:r>
              <a:rPr lang="id-ID" sz="3600" smtClean="0"/>
              <a:t>CO2 </a:t>
            </a:r>
            <a:r>
              <a:rPr lang="en-US" sz="3600" smtClean="0"/>
              <a:t>dan </a:t>
            </a:r>
            <a:r>
              <a:rPr lang="id-ID" sz="3600" smtClean="0"/>
              <a:t>H2O </a:t>
            </a:r>
          </a:p>
          <a:p>
            <a:pPr lvl="1" eaLnBrk="1" hangingPunct="1"/>
            <a:r>
              <a:rPr lang="en-US" sz="3400" smtClean="0"/>
              <a:t>tidak berbahaya bagi tubuh jika kadarnya tidak berlebihan.</a:t>
            </a:r>
            <a:endParaRPr lang="id-ID" sz="3400" smtClean="0"/>
          </a:p>
          <a:p>
            <a:pPr eaLnBrk="1" hangingPunct="1"/>
            <a:r>
              <a:rPr lang="id-ID" sz="3600" smtClean="0"/>
              <a:t>CO2 </a:t>
            </a:r>
          </a:p>
          <a:p>
            <a:pPr lvl="1" eaLnBrk="1" hangingPunct="1"/>
            <a:r>
              <a:rPr lang="en-US" sz="3400" smtClean="0"/>
              <a:t>masih dapat dipakai untuk me</a:t>
            </a:r>
            <a:r>
              <a:rPr lang="id-ID" sz="3400" smtClean="0"/>
              <a:t>n</a:t>
            </a:r>
            <a:r>
              <a:rPr lang="en-US" sz="3400" smtClean="0"/>
              <a:t>jaga kestabilan pH dalam darah. </a:t>
            </a:r>
            <a:endParaRPr lang="id-ID" sz="3400" smtClean="0"/>
          </a:p>
          <a:p>
            <a:pPr eaLnBrk="1" hangingPunct="1"/>
            <a:r>
              <a:rPr lang="id-ID" sz="3600" smtClean="0"/>
              <a:t>H2O </a:t>
            </a:r>
          </a:p>
          <a:p>
            <a:pPr lvl="1" eaLnBrk="1" hangingPunct="1"/>
            <a:r>
              <a:rPr lang="en-US" sz="3400" smtClean="0"/>
              <a:t>masih dapat digunakan sebagai pelarut zat kimia dalam darah.</a:t>
            </a:r>
          </a:p>
          <a:p>
            <a:pPr eaLnBrk="1" hangingPunct="1"/>
            <a:endParaRPr lang="id-ID" sz="2800" smtClean="0"/>
          </a:p>
          <a:p>
            <a:pPr eaLnBrk="1" hangingPunct="1"/>
            <a:endParaRPr lang="id-ID" smtClean="0"/>
          </a:p>
        </p:txBody>
      </p:sp>
    </p:spTree>
    <p:extLst>
      <p:ext uri="{BB962C8B-B14F-4D97-AF65-F5344CB8AC3E}">
        <p14:creationId xmlns:p14="http://schemas.microsoft.com/office/powerpoint/2010/main" xmlns="" val="2845331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28860" y="428604"/>
            <a:ext cx="6715140" cy="642942"/>
          </a:xfrm>
          <a:prstGeom prst="rect">
            <a:avLst/>
          </a:prstGeom>
          <a:solidFill>
            <a:schemeClr val="bg1">
              <a:lumMod val="50000"/>
            </a:schemeClr>
          </a:solidFill>
          <a:ln w="76200">
            <a:solidFill>
              <a:schemeClr val="bg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effectLst/>
                <a:uLnTx/>
                <a:uFillTx/>
                <a:latin typeface="Book Antiqua" pitchFamily="18" charset="0"/>
                <a:ea typeface="+mn-ea"/>
                <a:cs typeface="+mn-cs"/>
              </a:rPr>
              <a:t>   </a:t>
            </a:r>
            <a:r>
              <a:rPr kumimoji="0" lang="en-US" sz="3200" b="1" i="0" u="none" strike="noStrike" kern="1200" cap="none" spc="0" normalizeH="0" baseline="0" noProof="0" dirty="0" err="1" smtClean="0">
                <a:ln>
                  <a:noFill/>
                </a:ln>
                <a:effectLst/>
                <a:uLnTx/>
                <a:uFillTx/>
                <a:latin typeface="Book Antiqua" pitchFamily="18" charset="0"/>
                <a:ea typeface="+mn-ea"/>
                <a:cs typeface="+mn-cs"/>
              </a:rPr>
              <a:t>Hati</a:t>
            </a:r>
            <a:endParaRPr kumimoji="0" lang="id-ID" sz="3200" b="1" i="0" u="none" strike="noStrike" kern="1200" cap="none" spc="0" normalizeH="0" baseline="0" noProof="0" dirty="0">
              <a:ln>
                <a:noFill/>
              </a:ln>
              <a:effectLst/>
              <a:uLnTx/>
              <a:uFillTx/>
              <a:latin typeface="Book Antiqua" pitchFamily="18" charset="0"/>
              <a:ea typeface="+mn-ea"/>
              <a:cs typeface="+mn-cs"/>
            </a:endParaRPr>
          </a:p>
        </p:txBody>
      </p:sp>
      <p:sp>
        <p:nvSpPr>
          <p:cNvPr id="10" name="Rectangle 9"/>
          <p:cNvSpPr/>
          <p:nvPr/>
        </p:nvSpPr>
        <p:spPr>
          <a:xfrm>
            <a:off x="0" y="428604"/>
            <a:ext cx="2428860" cy="642942"/>
          </a:xfrm>
          <a:prstGeom prst="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Rectangle 22"/>
          <p:cNvSpPr/>
          <p:nvPr/>
        </p:nvSpPr>
        <p:spPr>
          <a:xfrm>
            <a:off x="5181600" y="1371600"/>
            <a:ext cx="3357586" cy="3657600"/>
          </a:xfrm>
          <a:prstGeom prst="rect">
            <a:avLst/>
          </a:prstGeom>
          <a:solidFill>
            <a:schemeClr val="accent2">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800" b="1" dirty="0" smtClean="0">
                <a:latin typeface="Constantia" pitchFamily="18" charset="0"/>
                <a:cs typeface="Times New Roman" pitchFamily="18" charset="0"/>
              </a:rPr>
              <a:t>F</a:t>
            </a:r>
            <a:r>
              <a:rPr lang="id-ID" sz="2400" b="1" dirty="0" smtClean="0">
                <a:latin typeface="Constantia" pitchFamily="18" charset="0"/>
                <a:cs typeface="Times New Roman" pitchFamily="18" charset="0"/>
              </a:rPr>
              <a:t>ungsi hati</a:t>
            </a:r>
            <a:r>
              <a:rPr lang="en-US" sz="2400" b="1" dirty="0" smtClean="0">
                <a:latin typeface="Constantia" pitchFamily="18" charset="0"/>
                <a:cs typeface="Times New Roman" pitchFamily="18" charset="0"/>
              </a:rPr>
              <a:t> </a:t>
            </a:r>
            <a:r>
              <a:rPr lang="en-US" sz="2400" b="1" dirty="0" err="1" smtClean="0">
                <a:latin typeface="Constantia" pitchFamily="18" charset="0"/>
                <a:cs typeface="Times New Roman" pitchFamily="18" charset="0"/>
              </a:rPr>
              <a:t>yaitu</a:t>
            </a:r>
            <a:r>
              <a:rPr lang="en-US" sz="2400" b="1" dirty="0" smtClean="0">
                <a:latin typeface="Constantia" pitchFamily="18" charset="0"/>
                <a:cs typeface="Times New Roman" pitchFamily="18" charset="0"/>
              </a:rPr>
              <a:t> </a:t>
            </a:r>
            <a:r>
              <a:rPr lang="en-US" sz="2400" b="1" dirty="0" err="1" smtClean="0">
                <a:latin typeface="Constantia" pitchFamily="18" charset="0"/>
                <a:cs typeface="Times New Roman" pitchFamily="18" charset="0"/>
              </a:rPr>
              <a:t>untuk</a:t>
            </a:r>
            <a:r>
              <a:rPr lang="en-US" sz="2400" b="1" dirty="0" smtClean="0">
                <a:latin typeface="Constantia" pitchFamily="18" charset="0"/>
                <a:cs typeface="Times New Roman" pitchFamily="18" charset="0"/>
              </a:rPr>
              <a:t> m</a:t>
            </a:r>
            <a:r>
              <a:rPr lang="id-ID" sz="2400" b="1" dirty="0" smtClean="0">
                <a:latin typeface="Constantia" pitchFamily="18" charset="0"/>
                <a:cs typeface="Times New Roman" pitchFamily="18" charset="0"/>
              </a:rPr>
              <a:t>engeluarkan sampah Hb dari sel darah merah yang mati dalam bentuk </a:t>
            </a:r>
            <a:r>
              <a:rPr lang="id-ID" sz="2400" b="1" smtClean="0">
                <a:latin typeface="Constantia" pitchFamily="18" charset="0"/>
                <a:cs typeface="Times New Roman" pitchFamily="18" charset="0"/>
              </a:rPr>
              <a:t>pigmen bilirubin</a:t>
            </a:r>
            <a:r>
              <a:rPr lang="en-US" sz="2400" b="1" smtClean="0">
                <a:latin typeface="Constantia" pitchFamily="18" charset="0"/>
                <a:cs typeface="Times New Roman" pitchFamily="18" charset="0"/>
              </a:rPr>
              <a:t> (pewarna feses) dan biliverdin (pewarna urine)</a:t>
            </a:r>
            <a:r>
              <a:rPr lang="id-ID" sz="2400" b="1" smtClean="0">
                <a:latin typeface="Constantia" pitchFamily="18" charset="0"/>
                <a:cs typeface="Times New Roman" pitchFamily="18" charset="0"/>
              </a:rPr>
              <a:t> </a:t>
            </a:r>
            <a:r>
              <a:rPr lang="id-ID" sz="2400" b="1" dirty="0" smtClean="0">
                <a:latin typeface="Constantia" pitchFamily="18" charset="0"/>
                <a:cs typeface="Times New Roman" pitchFamily="18" charset="0"/>
              </a:rPr>
              <a:t>pada </a:t>
            </a:r>
            <a:r>
              <a:rPr lang="id-ID" sz="2400" b="1" smtClean="0">
                <a:latin typeface="Constantia" pitchFamily="18" charset="0"/>
                <a:cs typeface="Times New Roman" pitchFamily="18" charset="0"/>
              </a:rPr>
              <a:t>empedu</a:t>
            </a:r>
            <a:r>
              <a:rPr lang="en-US" sz="2400" b="1" smtClean="0">
                <a:latin typeface="Constantia" pitchFamily="18" charset="0"/>
                <a:cs typeface="Times New Roman" pitchFamily="18" charset="0"/>
              </a:rPr>
              <a:t>.</a:t>
            </a:r>
          </a:p>
          <a:p>
            <a:pPr algn="ctr"/>
            <a:endParaRPr lang="id-ID" sz="2400" b="1" dirty="0" smtClean="0">
              <a:latin typeface="Constantia" pitchFamily="18" charset="0"/>
              <a:cs typeface="Times New Roman" pitchFamily="18" charset="0"/>
            </a:endParaRPr>
          </a:p>
        </p:txBody>
      </p:sp>
      <p:pic>
        <p:nvPicPr>
          <p:cNvPr id="7" name="Content Placeholder 3" descr="hati.png"/>
          <p:cNvPicPr>
            <a:picLocks noChangeAspect="1"/>
          </p:cNvPicPr>
          <p:nvPr/>
        </p:nvPicPr>
        <p:blipFill>
          <a:blip r:embed="rId2" cstate="print"/>
          <a:stretch>
            <a:fillRect/>
          </a:stretch>
        </p:blipFill>
        <p:spPr>
          <a:xfrm>
            <a:off x="0" y="1643050"/>
            <a:ext cx="5000628" cy="4500570"/>
          </a:xfrm>
          <a:prstGeom prst="rect">
            <a:avLst/>
          </a:prstGeom>
        </p:spPr>
      </p:pic>
      <p:sp>
        <p:nvSpPr>
          <p:cNvPr id="6" name="Footer Placeholder 5"/>
          <p:cNvSpPr>
            <a:spLocks noGrp="1"/>
          </p:cNvSpPr>
          <p:nvPr>
            <p:ph type="ftr" sz="quarter" idx="11"/>
          </p:nvPr>
        </p:nvSpPr>
        <p:spPr/>
        <p:txBody>
          <a:bodyPr/>
          <a:lstStyle/>
          <a:p>
            <a:r>
              <a:rPr lang="id-ID" smtClean="0"/>
              <a:t>Kelompok 1B 2010</a:t>
            </a:r>
            <a:endParaRPr lang="id-ID"/>
          </a:p>
        </p:txBody>
      </p:sp>
    </p:spTree>
    <p:extLst>
      <p:ext uri="{BB962C8B-B14F-4D97-AF65-F5344CB8AC3E}">
        <p14:creationId xmlns:p14="http://schemas.microsoft.com/office/powerpoint/2010/main" xmlns="" val="15945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wipe(down)">
                                      <p:cBhvr>
                                        <p:cTn id="7" dur="2000"/>
                                        <p:tgtEl>
                                          <p:spTgt spid="2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wipe(down)">
                                      <p:cBhvr>
                                        <p:cTn id="10"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27088" y="1125538"/>
            <a:ext cx="2746375" cy="1143000"/>
          </a:xfrm>
        </p:spPr>
        <p:txBody>
          <a:bodyPr/>
          <a:lstStyle/>
          <a:p>
            <a:pPr eaLnBrk="1" hangingPunct="1"/>
            <a:r>
              <a:rPr lang="en-US" sz="6000" smtClean="0">
                <a:latin typeface="Algerian" panose="04020705040A02060702" pitchFamily="82" charset="0"/>
              </a:rPr>
              <a:t>HATI</a:t>
            </a:r>
          </a:p>
        </p:txBody>
      </p:sp>
      <p:sp>
        <p:nvSpPr>
          <p:cNvPr id="17411" name="Content Placeholder 2"/>
          <p:cNvSpPr>
            <a:spLocks noGrp="1"/>
          </p:cNvSpPr>
          <p:nvPr>
            <p:ph idx="1"/>
          </p:nvPr>
        </p:nvSpPr>
        <p:spPr>
          <a:xfrm>
            <a:off x="468313" y="3141663"/>
            <a:ext cx="8218487" cy="3095625"/>
          </a:xfrm>
        </p:spPr>
        <p:txBody>
          <a:bodyPr>
            <a:normAutofit fontScale="92500" lnSpcReduction="10000"/>
          </a:bodyPr>
          <a:lstStyle/>
          <a:p>
            <a:pPr algn="just" eaLnBrk="1" hangingPunct="1"/>
            <a:r>
              <a:rPr lang="en-US" sz="3200" smtClean="0"/>
              <a:t>merupakan kelenjar terbesar </a:t>
            </a:r>
            <a:endParaRPr lang="id-ID" sz="3200" smtClean="0"/>
          </a:p>
          <a:p>
            <a:pPr algn="just" eaLnBrk="1" hangingPunct="1"/>
            <a:r>
              <a:rPr lang="en-US" sz="3200" smtClean="0"/>
              <a:t>warnanya merah tua, </a:t>
            </a:r>
            <a:endParaRPr lang="id-ID" sz="3200" smtClean="0"/>
          </a:p>
          <a:p>
            <a:pPr algn="just" eaLnBrk="1" hangingPunct="1"/>
            <a:r>
              <a:rPr lang="en-US" sz="3200" smtClean="0"/>
              <a:t>beratnya sekitar 2 kg pada orang dewasa. </a:t>
            </a:r>
            <a:endParaRPr lang="id-ID" sz="3200" smtClean="0"/>
          </a:p>
          <a:p>
            <a:pPr algn="just" eaLnBrk="1" hangingPunct="1"/>
            <a:r>
              <a:rPr lang="en-US" sz="3200" smtClean="0"/>
              <a:t>Hati dapat dikatakan sebagai alat sekresi dan ekskresi</a:t>
            </a:r>
            <a:r>
              <a:rPr lang="en-US" sz="4000" smtClean="0"/>
              <a:t>.</a:t>
            </a:r>
            <a:endParaRPr lang="en-US" smtClean="0"/>
          </a:p>
          <a:p>
            <a:pPr eaLnBrk="1" hangingPunct="1">
              <a:buFont typeface="Wingdings 2" panose="05020102010507070707" pitchFamily="18" charset="2"/>
              <a:buNone/>
            </a:pPr>
            <a:endParaRPr lang="en-US" smtClean="0"/>
          </a:p>
        </p:txBody>
      </p:sp>
      <p:pic>
        <p:nvPicPr>
          <p:cNvPr id="17412"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163" y="1052513"/>
            <a:ext cx="2592387" cy="184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8250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836613"/>
            <a:ext cx="8229600" cy="1431925"/>
          </a:xfrm>
        </p:spPr>
        <p:txBody>
          <a:bodyPr/>
          <a:lstStyle/>
          <a:p>
            <a:pPr eaLnBrk="1" hangingPunct="1"/>
            <a:r>
              <a:rPr lang="en-US" sz="4800" dirty="0" err="1" smtClean="0"/>
              <a:t>Mengapa</a:t>
            </a:r>
            <a:r>
              <a:rPr lang="en-US" sz="4800" dirty="0" smtClean="0"/>
              <a:t> </a:t>
            </a:r>
            <a:r>
              <a:rPr lang="en-US" sz="4800" dirty="0" err="1" smtClean="0"/>
              <a:t>hati</a:t>
            </a:r>
            <a:r>
              <a:rPr lang="en-US" sz="4800" dirty="0" smtClean="0"/>
              <a:t> </a:t>
            </a:r>
            <a:r>
              <a:rPr lang="en-US" sz="4800" dirty="0" err="1" smtClean="0"/>
              <a:t>dapat</a:t>
            </a:r>
            <a:r>
              <a:rPr lang="en-US" sz="4800" dirty="0" smtClean="0"/>
              <a:t> </a:t>
            </a:r>
            <a:r>
              <a:rPr lang="en-US" sz="4800" dirty="0" err="1" smtClean="0"/>
              <a:t>dikatakan</a:t>
            </a:r>
            <a:r>
              <a:rPr lang="en-US" sz="4800" dirty="0" smtClean="0"/>
              <a:t> </a:t>
            </a:r>
            <a:r>
              <a:rPr lang="en-US" sz="4800" dirty="0" err="1" smtClean="0"/>
              <a:t>sebagai</a:t>
            </a:r>
            <a:r>
              <a:rPr lang="en-US" sz="4800" dirty="0" smtClean="0"/>
              <a:t> </a:t>
            </a:r>
            <a:r>
              <a:rPr lang="en-US" sz="4800" dirty="0" err="1" smtClean="0"/>
              <a:t>alat</a:t>
            </a:r>
            <a:r>
              <a:rPr lang="en-US" sz="4800" dirty="0" smtClean="0"/>
              <a:t> </a:t>
            </a:r>
            <a:r>
              <a:rPr lang="en-US" sz="4800" dirty="0" err="1" smtClean="0"/>
              <a:t>eksresi</a:t>
            </a:r>
            <a:r>
              <a:rPr lang="en-US" sz="4800" dirty="0" smtClean="0"/>
              <a:t>? </a:t>
            </a:r>
          </a:p>
        </p:txBody>
      </p:sp>
      <p:sp>
        <p:nvSpPr>
          <p:cNvPr id="18435" name="Content Placeholder 2"/>
          <p:cNvSpPr>
            <a:spLocks noGrp="1"/>
          </p:cNvSpPr>
          <p:nvPr>
            <p:ph idx="1"/>
          </p:nvPr>
        </p:nvSpPr>
        <p:spPr>
          <a:xfrm>
            <a:off x="468313" y="3124200"/>
            <a:ext cx="8229600" cy="2951163"/>
          </a:xfrm>
        </p:spPr>
        <p:txBody>
          <a:bodyPr>
            <a:normAutofit fontScale="92500" lnSpcReduction="20000"/>
          </a:bodyPr>
          <a:lstStyle/>
          <a:p>
            <a:pPr eaLnBrk="1" hangingPunct="1"/>
            <a:r>
              <a:rPr lang="en-US" sz="3600" dirty="0" err="1" smtClean="0"/>
              <a:t>Hati</a:t>
            </a:r>
            <a:r>
              <a:rPr lang="en-US" sz="3600" dirty="0" smtClean="0"/>
              <a:t> </a:t>
            </a:r>
            <a:r>
              <a:rPr lang="en-US" sz="3600" dirty="0" err="1" smtClean="0"/>
              <a:t>menghasilkan</a:t>
            </a:r>
            <a:r>
              <a:rPr lang="en-US" sz="3600" dirty="0" smtClean="0"/>
              <a:t> </a:t>
            </a:r>
            <a:r>
              <a:rPr lang="en-US" sz="3600" dirty="0" err="1" smtClean="0"/>
              <a:t>empedu</a:t>
            </a:r>
            <a:r>
              <a:rPr lang="en-US" sz="3600" dirty="0" smtClean="0"/>
              <a:t>. </a:t>
            </a:r>
            <a:endParaRPr lang="id-ID" sz="3600" dirty="0" smtClean="0"/>
          </a:p>
          <a:p>
            <a:pPr eaLnBrk="1" hangingPunct="1"/>
            <a:endParaRPr lang="id-ID" sz="1100" dirty="0" smtClean="0"/>
          </a:p>
          <a:p>
            <a:pPr eaLnBrk="1" hangingPunct="1"/>
            <a:r>
              <a:rPr lang="en-US" sz="3600" dirty="0" err="1" smtClean="0"/>
              <a:t>Hati</a:t>
            </a:r>
            <a:r>
              <a:rPr lang="en-US" sz="3600" dirty="0" smtClean="0"/>
              <a:t> </a:t>
            </a:r>
            <a:r>
              <a:rPr lang="en-US" sz="3600" dirty="0" err="1" smtClean="0"/>
              <a:t>dikatakan</a:t>
            </a:r>
            <a:r>
              <a:rPr lang="en-US" sz="3600" dirty="0" smtClean="0"/>
              <a:t> </a:t>
            </a:r>
            <a:r>
              <a:rPr lang="en-US" sz="3600" dirty="0" err="1" smtClean="0"/>
              <a:t>sebagai</a:t>
            </a:r>
            <a:r>
              <a:rPr lang="en-US" sz="3600" dirty="0" smtClean="0"/>
              <a:t> </a:t>
            </a:r>
            <a:r>
              <a:rPr lang="en-US" sz="3600" dirty="0" err="1" smtClean="0"/>
              <a:t>alat</a:t>
            </a:r>
            <a:r>
              <a:rPr lang="en-US" sz="3600" dirty="0" smtClean="0"/>
              <a:t> </a:t>
            </a:r>
            <a:r>
              <a:rPr lang="en-US" sz="3600" dirty="0" err="1" smtClean="0"/>
              <a:t>ekskresi</a:t>
            </a:r>
            <a:r>
              <a:rPr lang="en-US" sz="3600" dirty="0" smtClean="0"/>
              <a:t> </a:t>
            </a:r>
            <a:r>
              <a:rPr lang="en-US" sz="3600" dirty="0" err="1" smtClean="0"/>
              <a:t>karena</a:t>
            </a:r>
            <a:r>
              <a:rPr lang="en-US" sz="3600" dirty="0" smtClean="0"/>
              <a:t> </a:t>
            </a:r>
            <a:r>
              <a:rPr lang="en-US" sz="3600" dirty="0" err="1" smtClean="0"/>
              <a:t>empedu</a:t>
            </a:r>
            <a:r>
              <a:rPr lang="en-US" sz="3600" dirty="0" smtClean="0"/>
              <a:t> yang </a:t>
            </a:r>
            <a:r>
              <a:rPr lang="en-US" sz="3600" dirty="0" err="1" smtClean="0"/>
              <a:t>dikeluarkan</a:t>
            </a:r>
            <a:r>
              <a:rPr lang="en-US" sz="3600" dirty="0" smtClean="0"/>
              <a:t> </a:t>
            </a:r>
            <a:r>
              <a:rPr lang="en-US" sz="3600" dirty="0" err="1" smtClean="0"/>
              <a:t>mengandung</a:t>
            </a:r>
            <a:r>
              <a:rPr lang="en-US" sz="3600" dirty="0" smtClean="0"/>
              <a:t> </a:t>
            </a:r>
            <a:r>
              <a:rPr lang="en-US" sz="3600" dirty="0" err="1" smtClean="0"/>
              <a:t>zat</a:t>
            </a:r>
            <a:r>
              <a:rPr lang="en-US" sz="3600" dirty="0" smtClean="0"/>
              <a:t> </a:t>
            </a:r>
            <a:r>
              <a:rPr lang="en-US" sz="3600" dirty="0" err="1" smtClean="0"/>
              <a:t>sisa</a:t>
            </a:r>
            <a:r>
              <a:rPr lang="en-US" sz="3600" dirty="0" smtClean="0"/>
              <a:t> yang </a:t>
            </a:r>
            <a:r>
              <a:rPr lang="en-US" sz="3600" dirty="0" err="1" smtClean="0"/>
              <a:t>berasal</a:t>
            </a:r>
            <a:r>
              <a:rPr lang="en-US" sz="3600" dirty="0" smtClean="0"/>
              <a:t> </a:t>
            </a:r>
            <a:r>
              <a:rPr lang="en-US" sz="3600" dirty="0" err="1" smtClean="0"/>
              <a:t>dari</a:t>
            </a:r>
            <a:r>
              <a:rPr lang="en-US" sz="3600" dirty="0" smtClean="0"/>
              <a:t> </a:t>
            </a:r>
            <a:r>
              <a:rPr lang="en-US" sz="3600" dirty="0" err="1" smtClean="0"/>
              <a:t>sel</a:t>
            </a:r>
            <a:r>
              <a:rPr lang="en-US" sz="3600" dirty="0" smtClean="0"/>
              <a:t> </a:t>
            </a:r>
            <a:r>
              <a:rPr lang="en-US" sz="3600" dirty="0" err="1" smtClean="0"/>
              <a:t>darah</a:t>
            </a:r>
            <a:r>
              <a:rPr lang="en-US" sz="3600" dirty="0" smtClean="0"/>
              <a:t> </a:t>
            </a:r>
            <a:r>
              <a:rPr lang="en-US" sz="3600" dirty="0" err="1" smtClean="0"/>
              <a:t>merah</a:t>
            </a:r>
            <a:r>
              <a:rPr lang="en-US" sz="3600" dirty="0" smtClean="0"/>
              <a:t> yang </a:t>
            </a:r>
            <a:r>
              <a:rPr lang="en-US" sz="3600" dirty="0" err="1" smtClean="0"/>
              <a:t>rusak</a:t>
            </a:r>
            <a:r>
              <a:rPr lang="en-US" sz="3600" dirty="0" smtClean="0"/>
              <a:t> </a:t>
            </a:r>
            <a:r>
              <a:rPr lang="en-US" sz="3600" dirty="0" err="1" smtClean="0"/>
              <a:t>dan</a:t>
            </a:r>
            <a:r>
              <a:rPr lang="en-US" sz="3600" dirty="0" smtClean="0"/>
              <a:t> </a:t>
            </a:r>
            <a:r>
              <a:rPr lang="en-US" sz="3600" dirty="0" err="1" smtClean="0"/>
              <a:t>dihancurkan</a:t>
            </a:r>
            <a:r>
              <a:rPr lang="en-US" sz="3600" dirty="0" smtClean="0"/>
              <a:t> di </a:t>
            </a:r>
            <a:r>
              <a:rPr lang="en-US" sz="3600" dirty="0" err="1" smtClean="0"/>
              <a:t>dalam</a:t>
            </a:r>
            <a:r>
              <a:rPr lang="en-US" sz="3600" dirty="0" smtClean="0"/>
              <a:t> </a:t>
            </a:r>
            <a:r>
              <a:rPr lang="en-US" sz="3600" dirty="0" err="1" smtClean="0"/>
              <a:t>limpa</a:t>
            </a:r>
            <a:endParaRPr lang="en-US" sz="3600" dirty="0" smtClean="0"/>
          </a:p>
        </p:txBody>
      </p:sp>
    </p:spTree>
    <p:extLst>
      <p:ext uri="{BB962C8B-B14F-4D97-AF65-F5344CB8AC3E}">
        <p14:creationId xmlns:p14="http://schemas.microsoft.com/office/powerpoint/2010/main" xmlns="" val="3748670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95288" y="981075"/>
            <a:ext cx="8229600" cy="5543550"/>
          </a:xfrm>
        </p:spPr>
        <p:txBody>
          <a:bodyPr>
            <a:normAutofit fontScale="92500"/>
          </a:bodyPr>
          <a:lstStyle/>
          <a:p>
            <a:pPr eaLnBrk="1" hangingPunct="1"/>
            <a:r>
              <a:rPr lang="en-US" sz="3600" smtClean="0"/>
              <a:t>Di dalam hati, sel-sel darah merah akan dipecah menjadi hemin dan globin. </a:t>
            </a:r>
            <a:endParaRPr lang="id-ID" sz="3600" smtClean="0"/>
          </a:p>
          <a:p>
            <a:pPr eaLnBrk="1" hangingPunct="1"/>
            <a:r>
              <a:rPr lang="en-US" sz="3600" smtClean="0"/>
              <a:t>Hemin akan diubah menjadi zat warna empedu, yaitu bilirubin dan biliverdin.</a:t>
            </a:r>
            <a:endParaRPr lang="id-ID" sz="3600" smtClean="0"/>
          </a:p>
          <a:p>
            <a:pPr eaLnBrk="1" hangingPunct="1"/>
            <a:r>
              <a:rPr lang="en-US" sz="3600" smtClean="0"/>
              <a:t> Zat warna empedu keluar bersama feses dan urine, dan akan memberi warna pada feses dan urine m</a:t>
            </a:r>
            <a:r>
              <a:rPr lang="id-ID" sz="3600" smtClean="0"/>
              <a:t>e</a:t>
            </a:r>
            <a:r>
              <a:rPr lang="en-US" sz="3600" smtClean="0"/>
              <a:t>njadi berwarna kuning</a:t>
            </a:r>
          </a:p>
        </p:txBody>
      </p:sp>
    </p:spTree>
    <p:extLst>
      <p:ext uri="{BB962C8B-B14F-4D97-AF65-F5344CB8AC3E}">
        <p14:creationId xmlns:p14="http://schemas.microsoft.com/office/powerpoint/2010/main" xmlns="" val="38251349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76250"/>
            <a:ext cx="8229600" cy="5256213"/>
          </a:xfrm>
        </p:spPr>
        <p:txBody>
          <a:bodyPr>
            <a:normAutofit fontScale="92500" lnSpcReduction="10000"/>
          </a:bodyPr>
          <a:lstStyle/>
          <a:p>
            <a:pPr marL="0" indent="0" eaLnBrk="1" hangingPunct="1">
              <a:buFont typeface="Wingdings 2" panose="05020102010507070707" pitchFamily="18" charset="2"/>
              <a:buNone/>
            </a:pPr>
            <a:r>
              <a:rPr lang="en-US" sz="3000" smtClean="0"/>
              <a:t>Selain berfungsi sebagai alat pengeluaran, hati juga mempunyai fungsi lain yang berguna bagi tubuh antara lain:</a:t>
            </a:r>
          </a:p>
          <a:p>
            <a:pPr marL="0" indent="0" eaLnBrk="1" hangingPunct="1"/>
            <a:r>
              <a:rPr lang="en-US" sz="3000" smtClean="0"/>
              <a:t>Berperan dalam proses metabolism</a:t>
            </a:r>
            <a:r>
              <a:rPr lang="id-ID" sz="3000" smtClean="0"/>
              <a:t>e</a:t>
            </a:r>
            <a:r>
              <a:rPr lang="en-US" sz="3000" smtClean="0"/>
              <a:t> tubuh</a:t>
            </a:r>
          </a:p>
          <a:p>
            <a:pPr marL="0" indent="0" eaLnBrk="1" hangingPunct="1"/>
            <a:r>
              <a:rPr lang="en-US" sz="3000" smtClean="0"/>
              <a:t>Penghasil glikogen,</a:t>
            </a:r>
          </a:p>
          <a:p>
            <a:pPr marL="0" indent="0" eaLnBrk="1" hangingPunct="1"/>
            <a:r>
              <a:rPr lang="en-US" sz="3000" smtClean="0"/>
              <a:t>Pencernaan dan penyerapan lemak</a:t>
            </a:r>
          </a:p>
          <a:p>
            <a:pPr marL="0" indent="0" eaLnBrk="1" hangingPunct="1"/>
            <a:r>
              <a:rPr lang="en-US" sz="3000" smtClean="0"/>
              <a:t>Pembentukan dan perombakan komponen-komponen darah</a:t>
            </a:r>
          </a:p>
          <a:p>
            <a:pPr marL="0" indent="0" eaLnBrk="1" hangingPunct="1"/>
            <a:r>
              <a:rPr lang="en-US" sz="3000" smtClean="0"/>
              <a:t>Menyimpan zat- zat  penting</a:t>
            </a:r>
            <a:endParaRPr lang="id-ID" sz="3000" smtClean="0"/>
          </a:p>
          <a:p>
            <a:pPr marL="0" indent="0" eaLnBrk="1" hangingPunct="1"/>
            <a:r>
              <a:rPr lang="id-ID" sz="3000" smtClean="0"/>
              <a:t>Mempertahankan suhu dan menetralkan racun</a:t>
            </a:r>
            <a:endParaRPr lang="en-US" sz="3000" smtClean="0"/>
          </a:p>
        </p:txBody>
      </p:sp>
    </p:spTree>
    <p:extLst>
      <p:ext uri="{BB962C8B-B14F-4D97-AF65-F5344CB8AC3E}">
        <p14:creationId xmlns:p14="http://schemas.microsoft.com/office/powerpoint/2010/main" xmlns="" val="2657666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smtClean="0"/>
              <a:t>proses metabolism tubuh</a:t>
            </a:r>
            <a:br>
              <a:rPr lang="en-US" sz="4500" smtClean="0"/>
            </a:br>
            <a:endParaRPr lang="en-US" sz="4500" smtClean="0"/>
          </a:p>
        </p:txBody>
      </p:sp>
      <p:sp>
        <p:nvSpPr>
          <p:cNvPr id="21507" name="Content Placeholder 2"/>
          <p:cNvSpPr>
            <a:spLocks noGrp="1"/>
          </p:cNvSpPr>
          <p:nvPr>
            <p:ph idx="1"/>
          </p:nvPr>
        </p:nvSpPr>
        <p:spPr>
          <a:xfrm>
            <a:off x="457200" y="1412875"/>
            <a:ext cx="8229600" cy="5184775"/>
          </a:xfrm>
        </p:spPr>
        <p:txBody>
          <a:bodyPr>
            <a:normAutofit lnSpcReduction="10000"/>
          </a:bodyPr>
          <a:lstStyle/>
          <a:p>
            <a:pPr eaLnBrk="1" hangingPunct="1"/>
            <a:r>
              <a:rPr lang="en-US" sz="2800" smtClean="0"/>
              <a:t>Hati merupakan pabrik kimia terbesar dalam</a:t>
            </a:r>
            <a:r>
              <a:rPr lang="id-ID" sz="2800" smtClean="0"/>
              <a:t> </a:t>
            </a:r>
            <a:r>
              <a:rPr lang="en-US" sz="2800" smtClean="0"/>
              <a:t>tubuh yang berperan sebagai penghantar metabolisme. </a:t>
            </a:r>
            <a:endParaRPr lang="id-ID" sz="2800" smtClean="0"/>
          </a:p>
          <a:p>
            <a:pPr eaLnBrk="1" hangingPunct="1"/>
            <a:r>
              <a:rPr lang="en-US" sz="2800" smtClean="0"/>
              <a:t>Artinya, hati mengubah sari-sari makanan yang diserap usus halus dan menyimpannya di dalam tubuh. Nantinya simpanan makanan ini di gunakan sesuai kebutuhan tubuh. </a:t>
            </a:r>
            <a:endParaRPr lang="id-ID" sz="2800" smtClean="0"/>
          </a:p>
          <a:p>
            <a:pPr eaLnBrk="1" hangingPunct="1"/>
            <a:r>
              <a:rPr lang="en-US" sz="2800" smtClean="0"/>
              <a:t>Hati juga mengubah zat-zat sisa metabolisme dan bahan beracun agar mudah di keluarkan ke dalam empedu dan urine</a:t>
            </a:r>
          </a:p>
          <a:p>
            <a:pPr eaLnBrk="1" hangingPunct="1"/>
            <a:endParaRPr lang="en-US" smtClean="0"/>
          </a:p>
        </p:txBody>
      </p:sp>
    </p:spTree>
    <p:extLst>
      <p:ext uri="{BB962C8B-B14F-4D97-AF65-F5344CB8AC3E}">
        <p14:creationId xmlns:p14="http://schemas.microsoft.com/office/powerpoint/2010/main" xmlns="" val="38300424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850" y="404813"/>
            <a:ext cx="8229600" cy="1143000"/>
          </a:xfrm>
        </p:spPr>
        <p:txBody>
          <a:bodyPr/>
          <a:lstStyle/>
          <a:p>
            <a:pPr eaLnBrk="1" hangingPunct="1"/>
            <a:r>
              <a:rPr lang="en-US" smtClean="0"/>
              <a:t>Penghasil glikogen</a:t>
            </a:r>
          </a:p>
        </p:txBody>
      </p:sp>
      <p:sp>
        <p:nvSpPr>
          <p:cNvPr id="22531" name="Content Placeholder 2"/>
          <p:cNvSpPr>
            <a:spLocks noGrp="1"/>
          </p:cNvSpPr>
          <p:nvPr>
            <p:ph idx="1"/>
          </p:nvPr>
        </p:nvSpPr>
        <p:spPr>
          <a:xfrm>
            <a:off x="457200" y="1557338"/>
            <a:ext cx="8229600" cy="4767262"/>
          </a:xfrm>
        </p:spPr>
        <p:txBody>
          <a:bodyPr/>
          <a:lstStyle/>
          <a:p>
            <a:pPr eaLnBrk="1" hangingPunct="1"/>
            <a:r>
              <a:rPr lang="en-US" sz="2800" smtClean="0"/>
              <a:t>Sel hati dapat menghasilkan glikogen.</a:t>
            </a:r>
            <a:endParaRPr lang="id-ID" sz="2800" smtClean="0"/>
          </a:p>
          <a:p>
            <a:pPr eaLnBrk="1" hangingPunct="1"/>
            <a:r>
              <a:rPr lang="en-US" sz="2800" smtClean="0"/>
              <a:t>Glikogen disimpan</a:t>
            </a:r>
            <a:r>
              <a:rPr lang="id-ID" sz="2800" smtClean="0"/>
              <a:t> </a:t>
            </a:r>
            <a:r>
              <a:rPr lang="en-US" sz="2800" smtClean="0"/>
              <a:t>sementara oleh hati dan dapat diubah kembali menjadi glukosa bila diperlukan oleh jaringnan tubuh.</a:t>
            </a:r>
            <a:endParaRPr lang="id-ID" sz="2800" smtClean="0"/>
          </a:p>
          <a:p>
            <a:pPr eaLnBrk="1" hangingPunct="1"/>
            <a:r>
              <a:rPr lang="id-ID" sz="2800" smtClean="0"/>
              <a:t>H</a:t>
            </a:r>
            <a:r>
              <a:rPr lang="en-US" sz="2800" smtClean="0"/>
              <a:t>ati berfungsi mengatur kadar gula</a:t>
            </a:r>
            <a:r>
              <a:rPr lang="id-ID" sz="2800" smtClean="0"/>
              <a:t> </a:t>
            </a:r>
            <a:r>
              <a:rPr lang="en-US" sz="2800" smtClean="0"/>
              <a:t>yang normal di dalam darah, yaitu</a:t>
            </a:r>
            <a:r>
              <a:rPr lang="id-ID" sz="2800" smtClean="0"/>
              <a:t> </a:t>
            </a:r>
            <a:r>
              <a:rPr lang="en-US" sz="2800" smtClean="0"/>
              <a:t>80-100mg glukosa </a:t>
            </a:r>
            <a:r>
              <a:rPr lang="id-ID" sz="2800" smtClean="0"/>
              <a:t>s</a:t>
            </a:r>
            <a:r>
              <a:rPr lang="en-US" sz="2800" smtClean="0"/>
              <a:t>etiap</a:t>
            </a:r>
            <a:r>
              <a:rPr lang="id-ID" sz="2800" smtClean="0"/>
              <a:t> </a:t>
            </a:r>
            <a:r>
              <a:rPr lang="en-US" sz="2800" smtClean="0"/>
              <a:t>100ml</a:t>
            </a:r>
            <a:r>
              <a:rPr lang="id-ID" sz="2800" smtClean="0"/>
              <a:t> </a:t>
            </a:r>
            <a:r>
              <a:rPr lang="en-US" sz="2800" smtClean="0"/>
              <a:t>darah. </a:t>
            </a:r>
            <a:endParaRPr lang="id-ID" sz="2800" smtClean="0"/>
          </a:p>
          <a:p>
            <a:pPr eaLnBrk="1" hangingPunct="1"/>
            <a:r>
              <a:rPr lang="en-US" sz="2800" smtClean="0"/>
              <a:t>Fungsi hati ini dikendalikan oleh hormone insulin yang di sekresi oleh pankreas</a:t>
            </a:r>
            <a:r>
              <a:rPr lang="id-ID" sz="2800" smtClean="0"/>
              <a:t>.</a:t>
            </a:r>
            <a:endParaRPr lang="en-US" sz="2800" smtClean="0"/>
          </a:p>
        </p:txBody>
      </p:sp>
    </p:spTree>
    <p:extLst>
      <p:ext uri="{BB962C8B-B14F-4D97-AF65-F5344CB8AC3E}">
        <p14:creationId xmlns:p14="http://schemas.microsoft.com/office/powerpoint/2010/main" xmlns="" val="7816416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Pencernaan</a:t>
            </a:r>
            <a:r>
              <a:rPr lang="en-US" dirty="0" smtClean="0"/>
              <a:t> </a:t>
            </a:r>
            <a:r>
              <a:rPr lang="en-US" dirty="0" err="1" smtClean="0"/>
              <a:t>dan</a:t>
            </a:r>
            <a:r>
              <a:rPr lang="en-US" dirty="0" smtClean="0"/>
              <a:t> </a:t>
            </a:r>
            <a:r>
              <a:rPr lang="en-US" dirty="0" err="1" smtClean="0"/>
              <a:t>penyerapan</a:t>
            </a:r>
            <a:r>
              <a:rPr lang="en-US" dirty="0" smtClean="0"/>
              <a:t> </a:t>
            </a:r>
            <a:r>
              <a:rPr lang="en-US" dirty="0" err="1" smtClean="0"/>
              <a:t>lemak</a:t>
            </a:r>
            <a:endParaRPr lang="en-US" dirty="0"/>
          </a:p>
        </p:txBody>
      </p:sp>
      <p:sp>
        <p:nvSpPr>
          <p:cNvPr id="3" name="Content Placeholder 2"/>
          <p:cNvSpPr>
            <a:spLocks noGrp="1"/>
          </p:cNvSpPr>
          <p:nvPr>
            <p:ph idx="1"/>
          </p:nvPr>
        </p:nvSpPr>
        <p:spPr/>
        <p:txBody>
          <a:bodyPr>
            <a:normAutofit fontScale="85000" lnSpcReduction="10000"/>
          </a:bodyPr>
          <a:lstStyle/>
          <a:p>
            <a:pPr eaLnBrk="1" hangingPunct="1"/>
            <a:r>
              <a:rPr lang="en-US" sz="3300" smtClean="0"/>
              <a:t>Beberap a</a:t>
            </a:r>
            <a:r>
              <a:rPr lang="id-ID" sz="3300" smtClean="0"/>
              <a:t> </a:t>
            </a:r>
            <a:r>
              <a:rPr lang="en-US" sz="3300" smtClean="0"/>
              <a:t>unsur empedu, misalnya garam empedu dihasilkan didalam hati. </a:t>
            </a:r>
            <a:endParaRPr lang="id-ID" sz="3300" smtClean="0"/>
          </a:p>
          <a:p>
            <a:pPr eaLnBrk="1" hangingPunct="1"/>
            <a:r>
              <a:rPr lang="en-US" sz="3300" smtClean="0"/>
              <a:t>Garam empedu berperan penting dalam proes pencernaan dan penyerapan lemak</a:t>
            </a:r>
            <a:r>
              <a:rPr lang="id-ID" sz="3300" smtClean="0"/>
              <a:t>.</a:t>
            </a:r>
          </a:p>
          <a:p>
            <a:pPr eaLnBrk="1" hangingPunct="1"/>
            <a:r>
              <a:rPr lang="en-US" sz="3300" smtClean="0"/>
              <a:t>Kekurangan garam empedu dapat mengurangi penyerapan lemak sehingga dapat mengakibatkan gangguan pancreas.</a:t>
            </a:r>
          </a:p>
          <a:p>
            <a:pPr eaLnBrk="1" hangingPunct="1">
              <a:buFont typeface="Wingdings 2" panose="05020102010507070707" pitchFamily="18" charset="2"/>
              <a:buNone/>
            </a:pPr>
            <a:endParaRPr lang="en-US" sz="2400" smtClean="0"/>
          </a:p>
        </p:txBody>
      </p:sp>
    </p:spTree>
    <p:extLst>
      <p:ext uri="{BB962C8B-B14F-4D97-AF65-F5344CB8AC3E}">
        <p14:creationId xmlns:p14="http://schemas.microsoft.com/office/powerpoint/2010/main" xmlns="" val="3232225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smtClean="0"/>
              <a:t>Pembentukan dan perombakan komponen-komponen darah</a:t>
            </a:r>
          </a:p>
        </p:txBody>
      </p:sp>
      <p:sp>
        <p:nvSpPr>
          <p:cNvPr id="3" name="Content Placeholder 2"/>
          <p:cNvSpPr>
            <a:spLocks noGrp="1"/>
          </p:cNvSpPr>
          <p:nvPr>
            <p:ph idx="1"/>
          </p:nvPr>
        </p:nvSpPr>
        <p:spPr>
          <a:xfrm>
            <a:off x="805109" y="2438400"/>
            <a:ext cx="6711654" cy="4195481"/>
          </a:xfrm>
        </p:spPr>
        <p:txBody>
          <a:bodyPr>
            <a:normAutofit fontScale="70000" lnSpcReduction="20000"/>
          </a:bodyPr>
          <a:lstStyle/>
          <a:p>
            <a:pPr eaLnBrk="1" hangingPunct="1"/>
            <a:r>
              <a:rPr lang="en-US" sz="2400" dirty="0" err="1" smtClean="0"/>
              <a:t>Hati</a:t>
            </a:r>
            <a:r>
              <a:rPr lang="en-US" sz="2400" dirty="0" smtClean="0"/>
              <a:t> </a:t>
            </a:r>
            <a:r>
              <a:rPr lang="en-US" sz="2400" dirty="0" err="1" smtClean="0"/>
              <a:t>memiliki</a:t>
            </a:r>
            <a:r>
              <a:rPr lang="en-US" sz="2400" dirty="0" smtClean="0"/>
              <a:t> </a:t>
            </a:r>
            <a:r>
              <a:rPr lang="en-US" sz="2400" dirty="0" err="1" smtClean="0"/>
              <a:t>fungsi</a:t>
            </a:r>
            <a:r>
              <a:rPr lang="en-US" sz="2400" dirty="0" smtClean="0"/>
              <a:t> yang </a:t>
            </a:r>
            <a:r>
              <a:rPr lang="en-US" sz="2400" dirty="0" err="1" smtClean="0"/>
              <a:t>sangat</a:t>
            </a:r>
            <a:r>
              <a:rPr lang="en-US" sz="2400" dirty="0" smtClean="0"/>
              <a:t> </a:t>
            </a:r>
            <a:r>
              <a:rPr lang="en-US" sz="2400" dirty="0" err="1" smtClean="0"/>
              <a:t>penting</a:t>
            </a:r>
            <a:r>
              <a:rPr lang="en-US" sz="2400" dirty="0" smtClean="0"/>
              <a:t>, </a:t>
            </a:r>
            <a:r>
              <a:rPr lang="en-US" sz="2400" dirty="0" err="1" smtClean="0"/>
              <a:t>yait</a:t>
            </a:r>
            <a:r>
              <a:rPr lang="id-ID" sz="2400" dirty="0" smtClean="0"/>
              <a:t>u </a:t>
            </a:r>
          </a:p>
          <a:p>
            <a:pPr lvl="1" indent="-273050" eaLnBrk="1" hangingPunct="1">
              <a:buClr>
                <a:srgbClr val="0BD0D9"/>
              </a:buClr>
            </a:pPr>
            <a:r>
              <a:rPr lang="en-US" sz="2200" dirty="0" err="1" smtClean="0"/>
              <a:t>berfungsi</a:t>
            </a:r>
            <a:r>
              <a:rPr lang="en-US" sz="2200" dirty="0" smtClean="0"/>
              <a:t> </a:t>
            </a:r>
            <a:r>
              <a:rPr lang="en-US" sz="2200" dirty="0" err="1" smtClean="0"/>
              <a:t>membentuk</a:t>
            </a:r>
            <a:r>
              <a:rPr lang="en-US" sz="2200" dirty="0" smtClean="0"/>
              <a:t> </a:t>
            </a:r>
            <a:r>
              <a:rPr lang="en-US" sz="2200" dirty="0" err="1" smtClean="0"/>
              <a:t>sel</a:t>
            </a:r>
            <a:r>
              <a:rPr lang="en-US" sz="2200" dirty="0" smtClean="0"/>
              <a:t> </a:t>
            </a:r>
            <a:r>
              <a:rPr lang="en-US" sz="2200" dirty="0" err="1" smtClean="0"/>
              <a:t>darah</a:t>
            </a:r>
            <a:r>
              <a:rPr lang="en-US" sz="2200" dirty="0" smtClean="0"/>
              <a:t> </a:t>
            </a:r>
            <a:r>
              <a:rPr lang="en-US" sz="2200" dirty="0" err="1" smtClean="0"/>
              <a:t>merah</a:t>
            </a:r>
            <a:r>
              <a:rPr lang="id-ID" sz="2200" dirty="0" smtClean="0"/>
              <a:t> </a:t>
            </a:r>
            <a:r>
              <a:rPr lang="en-US" sz="2200" dirty="0" err="1" smtClean="0"/>
              <a:t>pada</a:t>
            </a:r>
            <a:r>
              <a:rPr lang="id-ID" sz="2200" dirty="0" smtClean="0"/>
              <a:t> </a:t>
            </a:r>
            <a:r>
              <a:rPr lang="en-US" sz="2200" dirty="0" err="1" smtClean="0"/>
              <a:t>saat</a:t>
            </a:r>
            <a:r>
              <a:rPr lang="id-ID" sz="2200" dirty="0" smtClean="0"/>
              <a:t> </a:t>
            </a:r>
            <a:r>
              <a:rPr lang="en-US" sz="2200" dirty="0" err="1" smtClean="0"/>
              <a:t>janin</a:t>
            </a:r>
            <a:r>
              <a:rPr lang="en-US" sz="2200" dirty="0" smtClean="0"/>
              <a:t>, </a:t>
            </a:r>
            <a:endParaRPr lang="id-ID" sz="2200" dirty="0" smtClean="0"/>
          </a:p>
          <a:p>
            <a:pPr lvl="1" indent="-273050" eaLnBrk="1" hangingPunct="1">
              <a:buClr>
                <a:srgbClr val="0BD0D9"/>
              </a:buClr>
            </a:pPr>
            <a:r>
              <a:rPr lang="en-US" sz="2200" dirty="0" err="1" smtClean="0"/>
              <a:t>berperan</a:t>
            </a:r>
            <a:r>
              <a:rPr lang="en-US" sz="2200" dirty="0" smtClean="0"/>
              <a:t> </a:t>
            </a:r>
            <a:r>
              <a:rPr lang="en-US" sz="2200" dirty="0" err="1" smtClean="0"/>
              <a:t>dalam</a:t>
            </a:r>
            <a:r>
              <a:rPr lang="en-US" sz="2200" dirty="0" smtClean="0"/>
              <a:t> </a:t>
            </a:r>
            <a:r>
              <a:rPr lang="en-US" sz="2200" dirty="0" err="1" smtClean="0"/>
              <a:t>penghancuran</a:t>
            </a:r>
            <a:r>
              <a:rPr lang="en-US" sz="2200" dirty="0" smtClean="0"/>
              <a:t> </a:t>
            </a:r>
            <a:r>
              <a:rPr lang="en-US" sz="2200" dirty="0" err="1" smtClean="0"/>
              <a:t>sel</a:t>
            </a:r>
            <a:r>
              <a:rPr lang="en-US" sz="2200" dirty="0" smtClean="0"/>
              <a:t> </a:t>
            </a:r>
            <a:r>
              <a:rPr lang="en-US" sz="2200" dirty="0" err="1" smtClean="0"/>
              <a:t>darah</a:t>
            </a:r>
            <a:r>
              <a:rPr lang="en-US" sz="2200" dirty="0" smtClean="0"/>
              <a:t> </a:t>
            </a:r>
            <a:r>
              <a:rPr lang="en-US" sz="2200" dirty="0" err="1" smtClean="0"/>
              <a:t>merah</a:t>
            </a:r>
            <a:r>
              <a:rPr lang="en-US" sz="2200" dirty="0" smtClean="0"/>
              <a:t> yang </a:t>
            </a:r>
            <a:r>
              <a:rPr lang="en-US" sz="2200" dirty="0" err="1" smtClean="0"/>
              <a:t>rusak</a:t>
            </a:r>
            <a:r>
              <a:rPr lang="en-US" sz="2200" dirty="0" smtClean="0"/>
              <a:t>, </a:t>
            </a:r>
            <a:endParaRPr lang="id-ID" sz="2200" dirty="0" smtClean="0"/>
          </a:p>
          <a:p>
            <a:pPr lvl="1" indent="-273050" eaLnBrk="1" hangingPunct="1">
              <a:buClr>
                <a:srgbClr val="0BD0D9"/>
              </a:buClr>
            </a:pPr>
            <a:r>
              <a:rPr lang="en-US" sz="2200" dirty="0" err="1" smtClean="0"/>
              <a:t>dan</a:t>
            </a:r>
            <a:r>
              <a:rPr lang="en-US" sz="2200" dirty="0" smtClean="0"/>
              <a:t> </a:t>
            </a:r>
            <a:r>
              <a:rPr lang="en-US" sz="2200" dirty="0" err="1" smtClean="0"/>
              <a:t>berperan</a:t>
            </a:r>
            <a:r>
              <a:rPr lang="en-US" sz="2200" dirty="0" smtClean="0"/>
              <a:t> </a:t>
            </a:r>
            <a:r>
              <a:rPr lang="en-US" sz="2200" dirty="0" err="1" smtClean="0"/>
              <a:t>untuk</a:t>
            </a:r>
            <a:r>
              <a:rPr lang="en-US" sz="2200" dirty="0" smtClean="0"/>
              <a:t> </a:t>
            </a:r>
            <a:r>
              <a:rPr lang="en-US" sz="2200" dirty="0" err="1" smtClean="0"/>
              <a:t>menyimpan</a:t>
            </a:r>
            <a:r>
              <a:rPr lang="id-ID" sz="2200" dirty="0" smtClean="0"/>
              <a:t> </a:t>
            </a:r>
            <a:r>
              <a:rPr lang="en-US" sz="2200" dirty="0" smtClean="0"/>
              <a:t>heparin yang </a:t>
            </a:r>
            <a:r>
              <a:rPr lang="en-US" sz="2200" dirty="0" err="1" smtClean="0"/>
              <a:t>dibutuhkan</a:t>
            </a:r>
            <a:r>
              <a:rPr lang="en-US" sz="2200" dirty="0" smtClean="0"/>
              <a:t> </a:t>
            </a:r>
            <a:r>
              <a:rPr lang="en-US" sz="2200" dirty="0" err="1" smtClean="0"/>
              <a:t>untuk</a:t>
            </a:r>
            <a:r>
              <a:rPr lang="en-US" sz="2200" dirty="0" smtClean="0"/>
              <a:t> </a:t>
            </a:r>
            <a:r>
              <a:rPr lang="en-US" sz="2200" dirty="0" err="1" smtClean="0"/>
              <a:t>penyempurnaan</a:t>
            </a:r>
            <a:r>
              <a:rPr lang="en-US" sz="2200" dirty="0" smtClean="0"/>
              <a:t> </a:t>
            </a:r>
            <a:r>
              <a:rPr lang="en-US" sz="2200" dirty="0" err="1" smtClean="0"/>
              <a:t>sel</a:t>
            </a:r>
            <a:r>
              <a:rPr lang="en-US" sz="2200" dirty="0" smtClean="0"/>
              <a:t> </a:t>
            </a:r>
            <a:r>
              <a:rPr lang="en-US" sz="2200" dirty="0" err="1" smtClean="0"/>
              <a:t>darah</a:t>
            </a:r>
            <a:r>
              <a:rPr lang="en-US" sz="2200" dirty="0" smtClean="0"/>
              <a:t> </a:t>
            </a:r>
            <a:r>
              <a:rPr lang="en-US" sz="2200" dirty="0" err="1" smtClean="0"/>
              <a:t>merah</a:t>
            </a:r>
            <a:r>
              <a:rPr lang="en-US" sz="2200" dirty="0" smtClean="0"/>
              <a:t> yang </a:t>
            </a:r>
            <a:r>
              <a:rPr lang="en-US" sz="2200" dirty="0" err="1" smtClean="0"/>
              <a:t>baru</a:t>
            </a:r>
            <a:r>
              <a:rPr lang="en-US" sz="2200" dirty="0" smtClean="0"/>
              <a:t>.</a:t>
            </a:r>
            <a:endParaRPr lang="id-ID" sz="2200" dirty="0" smtClean="0"/>
          </a:p>
          <a:p>
            <a:pPr lvl="1" indent="-273050" eaLnBrk="1" hangingPunct="1">
              <a:buClr>
                <a:srgbClr val="0BD0D9"/>
              </a:buClr>
              <a:buFont typeface="Wingdings 2" panose="05020102010507070707" pitchFamily="18" charset="2"/>
              <a:buNone/>
            </a:pPr>
            <a:endParaRPr lang="en-US" sz="1800" dirty="0" smtClean="0"/>
          </a:p>
          <a:p>
            <a:pPr eaLnBrk="1" hangingPunct="1"/>
            <a:r>
              <a:rPr lang="en-US" sz="2400" dirty="0" err="1" smtClean="0"/>
              <a:t>Hati</a:t>
            </a:r>
            <a:r>
              <a:rPr lang="en-US" sz="2400" dirty="0" smtClean="0"/>
              <a:t> </a:t>
            </a:r>
            <a:r>
              <a:rPr lang="en-US" sz="2400" dirty="0" err="1" smtClean="0"/>
              <a:t>juga</a:t>
            </a:r>
            <a:r>
              <a:rPr lang="en-US" sz="2400" dirty="0" smtClean="0"/>
              <a:t> </a:t>
            </a:r>
            <a:r>
              <a:rPr lang="en-US" sz="2400" dirty="0" err="1" smtClean="0"/>
              <a:t>berperan</a:t>
            </a:r>
            <a:r>
              <a:rPr lang="en-US" sz="2400" dirty="0" smtClean="0"/>
              <a:t> </a:t>
            </a:r>
            <a:r>
              <a:rPr lang="en-US" sz="2400" dirty="0" err="1" smtClean="0"/>
              <a:t>dalam</a:t>
            </a:r>
            <a:r>
              <a:rPr lang="en-US" sz="2400" dirty="0" smtClean="0"/>
              <a:t> </a:t>
            </a:r>
            <a:endParaRPr lang="id-ID" sz="2400" dirty="0" smtClean="0"/>
          </a:p>
          <a:p>
            <a:pPr lvl="1" indent="-273050" eaLnBrk="1" hangingPunct="1">
              <a:buClr>
                <a:srgbClr val="0BD0D9"/>
              </a:buClr>
            </a:pPr>
            <a:r>
              <a:rPr lang="en-US" sz="2200" dirty="0" err="1" smtClean="0"/>
              <a:t>membuat</a:t>
            </a:r>
            <a:r>
              <a:rPr lang="en-US" sz="2200" dirty="0" smtClean="0"/>
              <a:t> </a:t>
            </a:r>
            <a:r>
              <a:rPr lang="en-US" sz="2200" dirty="0" err="1" smtClean="0"/>
              <a:t>sebagian</a:t>
            </a:r>
            <a:r>
              <a:rPr lang="en-US" sz="2200" dirty="0" smtClean="0"/>
              <a:t> </a:t>
            </a:r>
            <a:r>
              <a:rPr lang="en-US" sz="2200" dirty="0" err="1" smtClean="0"/>
              <a:t>besar</a:t>
            </a:r>
            <a:r>
              <a:rPr lang="en-US" sz="2200" dirty="0" smtClean="0"/>
              <a:t> protein </a:t>
            </a:r>
            <a:r>
              <a:rPr lang="en-US" sz="2200" dirty="0" err="1" smtClean="0"/>
              <a:t>dalam</a:t>
            </a:r>
            <a:r>
              <a:rPr lang="en-US" sz="2200" dirty="0" smtClean="0"/>
              <a:t> plasma </a:t>
            </a:r>
            <a:r>
              <a:rPr lang="en-US" sz="2200" dirty="0" err="1" smtClean="0"/>
              <a:t>darah</a:t>
            </a:r>
            <a:r>
              <a:rPr lang="en-US" sz="2200" dirty="0" smtClean="0"/>
              <a:t>, </a:t>
            </a:r>
            <a:endParaRPr lang="id-ID" sz="2200" dirty="0" smtClean="0"/>
          </a:p>
          <a:p>
            <a:pPr lvl="1" indent="-273050" eaLnBrk="1" hangingPunct="1">
              <a:buClr>
                <a:srgbClr val="0BD0D9"/>
              </a:buClr>
            </a:pPr>
            <a:r>
              <a:rPr lang="en-US" sz="2200" dirty="0" err="1" smtClean="0"/>
              <a:t>membersihkan</a:t>
            </a:r>
            <a:r>
              <a:rPr lang="en-US" sz="2200" dirty="0" smtClean="0"/>
              <a:t> bilirubin </a:t>
            </a:r>
            <a:r>
              <a:rPr lang="en-US" sz="2200" dirty="0" err="1" smtClean="0"/>
              <a:t>dari</a:t>
            </a:r>
            <a:r>
              <a:rPr lang="en-US" sz="2200" dirty="0" smtClean="0"/>
              <a:t> </a:t>
            </a:r>
            <a:r>
              <a:rPr lang="en-US" sz="2200" dirty="0" err="1" smtClean="0"/>
              <a:t>dalam</a:t>
            </a:r>
            <a:r>
              <a:rPr lang="en-US" sz="2200" dirty="0" smtClean="0"/>
              <a:t> </a:t>
            </a:r>
            <a:r>
              <a:rPr lang="en-US" sz="2200" dirty="0" err="1" smtClean="0"/>
              <a:t>darah</a:t>
            </a:r>
            <a:r>
              <a:rPr lang="en-US" sz="2200" dirty="0" smtClean="0"/>
              <a:t> </a:t>
            </a:r>
            <a:endParaRPr lang="id-ID" sz="2200" dirty="0" smtClean="0"/>
          </a:p>
          <a:p>
            <a:pPr lvl="1" indent="-273050" eaLnBrk="1" hangingPunct="1">
              <a:buClr>
                <a:srgbClr val="0BD0D9"/>
              </a:buClr>
            </a:pPr>
            <a:r>
              <a:rPr lang="en-US" sz="2200" dirty="0" err="1" smtClean="0"/>
              <a:t>serta</a:t>
            </a:r>
            <a:r>
              <a:rPr lang="en-US" sz="2200" dirty="0" smtClean="0"/>
              <a:t> </a:t>
            </a:r>
            <a:r>
              <a:rPr lang="en-US" sz="2200" dirty="0" err="1" smtClean="0"/>
              <a:t>berperan</a:t>
            </a:r>
            <a:r>
              <a:rPr lang="en-US" sz="2200" dirty="0" smtClean="0"/>
              <a:t> </a:t>
            </a:r>
            <a:r>
              <a:rPr lang="en-US" sz="2200" dirty="0" err="1" smtClean="0"/>
              <a:t>dalam</a:t>
            </a:r>
            <a:r>
              <a:rPr lang="en-US" sz="2200" dirty="0" smtClean="0"/>
              <a:t> </a:t>
            </a:r>
            <a:r>
              <a:rPr lang="en-US" sz="2200" dirty="0" err="1" smtClean="0"/>
              <a:t>pembentukan</a:t>
            </a:r>
            <a:r>
              <a:rPr lang="en-US" sz="2200" dirty="0" smtClean="0"/>
              <a:t> </a:t>
            </a:r>
            <a:r>
              <a:rPr lang="en-US" sz="2200" dirty="0" err="1" smtClean="0"/>
              <a:t>protrombin</a:t>
            </a:r>
            <a:r>
              <a:rPr lang="en-US" sz="2200" dirty="0" smtClean="0"/>
              <a:t> </a:t>
            </a:r>
            <a:r>
              <a:rPr lang="en-US" sz="2200" dirty="0" err="1" smtClean="0"/>
              <a:t>dan</a:t>
            </a:r>
            <a:r>
              <a:rPr lang="en-US" sz="2200" dirty="0" smtClean="0"/>
              <a:t> fibrinogen yang </a:t>
            </a:r>
            <a:r>
              <a:rPr lang="en-US" sz="2200" dirty="0" err="1" smtClean="0"/>
              <a:t>penting</a:t>
            </a:r>
            <a:r>
              <a:rPr lang="en-US" sz="2200" dirty="0" smtClean="0"/>
              <a:t> </a:t>
            </a:r>
            <a:r>
              <a:rPr lang="en-US" sz="2200" dirty="0" err="1" smtClean="0"/>
              <a:t>dalam</a:t>
            </a:r>
            <a:r>
              <a:rPr lang="en-US" sz="2200" dirty="0" smtClean="0"/>
              <a:t> proses </a:t>
            </a:r>
            <a:r>
              <a:rPr lang="en-US" sz="2200" dirty="0" err="1" smtClean="0"/>
              <a:t>pembekuan</a:t>
            </a:r>
            <a:r>
              <a:rPr lang="en-US" sz="2200" dirty="0" smtClean="0"/>
              <a:t> </a:t>
            </a:r>
            <a:r>
              <a:rPr lang="en-US" sz="2200" dirty="0" err="1" smtClean="0"/>
              <a:t>darah</a:t>
            </a:r>
            <a:r>
              <a:rPr lang="en-US" sz="2200" dirty="0" smtClean="0"/>
              <a:t>.</a:t>
            </a:r>
          </a:p>
          <a:p>
            <a:pPr eaLnBrk="1" hangingPunct="1"/>
            <a:endParaRPr lang="en-US" sz="2400" dirty="0" smtClean="0"/>
          </a:p>
        </p:txBody>
      </p:sp>
    </p:spTree>
    <p:extLst>
      <p:ext uri="{BB962C8B-B14F-4D97-AF65-F5344CB8AC3E}">
        <p14:creationId xmlns:p14="http://schemas.microsoft.com/office/powerpoint/2010/main" xmlns="" val="109106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1600200"/>
            <a:ext cx="4191000" cy="4525963"/>
          </a:xfrm>
        </p:spPr>
        <p:txBody>
          <a:bodyPr/>
          <a:lstStyle/>
          <a:p>
            <a:r>
              <a:rPr lang="en-US" dirty="0" err="1" smtClean="0"/>
              <a:t>Dimana</a:t>
            </a:r>
            <a:r>
              <a:rPr lang="en-US" dirty="0" smtClean="0"/>
              <a:t> </a:t>
            </a:r>
            <a:r>
              <a:rPr lang="en-US" dirty="0" err="1" smtClean="0"/>
              <a:t>letak</a:t>
            </a:r>
            <a:r>
              <a:rPr lang="en-US" dirty="0" smtClean="0"/>
              <a:t> </a:t>
            </a:r>
            <a:r>
              <a:rPr lang="en-US" dirty="0" err="1" smtClean="0"/>
              <a:t>ginjal</a:t>
            </a:r>
            <a:r>
              <a:rPr lang="en-US" dirty="0" smtClean="0"/>
              <a:t> ?</a:t>
            </a:r>
          </a:p>
          <a:p>
            <a:r>
              <a:rPr lang="en-US" dirty="0" err="1" smtClean="0"/>
              <a:t>Mengapa</a:t>
            </a:r>
            <a:r>
              <a:rPr lang="en-US" dirty="0" smtClean="0"/>
              <a:t> </a:t>
            </a:r>
            <a:r>
              <a:rPr lang="en-US" dirty="0" err="1" smtClean="0"/>
              <a:t>ginjal</a:t>
            </a:r>
            <a:r>
              <a:rPr lang="en-US" dirty="0" smtClean="0"/>
              <a:t> </a:t>
            </a:r>
            <a:r>
              <a:rPr lang="en-US" dirty="0" err="1" smtClean="0"/>
              <a:t>kiri</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dari</a:t>
            </a:r>
            <a:r>
              <a:rPr lang="en-US" dirty="0" smtClean="0"/>
              <a:t> </a:t>
            </a:r>
            <a:r>
              <a:rPr lang="en-US" dirty="0" err="1" smtClean="0"/>
              <a:t>ginjal</a:t>
            </a:r>
            <a:r>
              <a:rPr lang="en-US" dirty="0" smtClean="0"/>
              <a:t> </a:t>
            </a:r>
            <a:r>
              <a:rPr lang="en-US" dirty="0" err="1" smtClean="0"/>
              <a:t>kanan</a:t>
            </a:r>
            <a:r>
              <a:rPr lang="en-US" dirty="0" smtClean="0"/>
              <a:t> ?</a:t>
            </a:r>
            <a:endParaRPr lang="en-US" dirty="0"/>
          </a:p>
        </p:txBody>
      </p:sp>
      <p:pic>
        <p:nvPicPr>
          <p:cNvPr id="4" name="Picture 3"/>
          <p:cNvPicPr>
            <a:picLocks noChangeAspect="1"/>
          </p:cNvPicPr>
          <p:nvPr/>
        </p:nvPicPr>
        <p:blipFill>
          <a:blip r:embed="rId2"/>
          <a:stretch>
            <a:fillRect/>
          </a:stretch>
        </p:blipFill>
        <p:spPr>
          <a:xfrm>
            <a:off x="181502" y="457200"/>
            <a:ext cx="4285022" cy="5867400"/>
          </a:xfrm>
          <a:prstGeom prst="rect">
            <a:avLst/>
          </a:prstGeom>
        </p:spPr>
      </p:pic>
    </p:spTree>
    <p:extLst>
      <p:ext uri="{BB962C8B-B14F-4D97-AF65-F5344CB8AC3E}">
        <p14:creationId xmlns:p14="http://schemas.microsoft.com/office/powerpoint/2010/main" xmlns="" val="3010140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Menyimpan zat- zat  penting</a:t>
            </a:r>
          </a:p>
        </p:txBody>
      </p:sp>
      <p:sp>
        <p:nvSpPr>
          <p:cNvPr id="25603" name="Content Placeholder 2"/>
          <p:cNvSpPr>
            <a:spLocks noGrp="1"/>
          </p:cNvSpPr>
          <p:nvPr>
            <p:ph idx="1"/>
          </p:nvPr>
        </p:nvSpPr>
        <p:spPr/>
        <p:txBody>
          <a:bodyPr/>
          <a:lstStyle/>
          <a:p>
            <a:pPr eaLnBrk="1" hangingPunct="1"/>
            <a:r>
              <a:rPr lang="en-US" smtClean="0"/>
              <a:t>Hati berfungsi sebagai tempat penyimpanan dan perombakan berbagai bahan termasuk glikogen, lemak, zatbesi dan vitamin.</a:t>
            </a:r>
            <a:endParaRPr lang="id-ID" smtClean="0"/>
          </a:p>
          <a:p>
            <a:pPr eaLnBrk="1" hangingPunct="1"/>
            <a:r>
              <a:rPr lang="en-US" smtClean="0"/>
              <a:t>Vitamin A dan vitamin D yang larut dalam lemak</a:t>
            </a:r>
            <a:r>
              <a:rPr lang="id-ID" smtClean="0"/>
              <a:t> </a:t>
            </a:r>
            <a:r>
              <a:rPr lang="en-US" smtClean="0"/>
              <a:t>di simpan di dalam hati. </a:t>
            </a:r>
            <a:endParaRPr lang="id-ID" smtClean="0"/>
          </a:p>
          <a:p>
            <a:pPr eaLnBrk="1" hangingPunct="1"/>
            <a:r>
              <a:rPr lang="en-US" smtClean="0"/>
              <a:t>Itulah sebabnya mengapa minyak hati  merupakan sumber vitamin  A   dan vitmin D yang sangat baik.</a:t>
            </a:r>
          </a:p>
          <a:p>
            <a:pPr eaLnBrk="1" hangingPunct="1"/>
            <a:endParaRPr lang="en-US" smtClean="0"/>
          </a:p>
        </p:txBody>
      </p:sp>
    </p:spTree>
    <p:extLst>
      <p:ext uri="{BB962C8B-B14F-4D97-AF65-F5344CB8AC3E}">
        <p14:creationId xmlns:p14="http://schemas.microsoft.com/office/powerpoint/2010/main" xmlns="" val="1179817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85710" cy="1400530"/>
          </a:xfrm>
        </p:spPr>
        <p:txBody>
          <a:bodyPr>
            <a:normAutofit/>
          </a:bodyPr>
          <a:lstStyle/>
          <a:p>
            <a:pPr eaLnBrk="1" fontAlgn="auto" hangingPunct="1">
              <a:spcAft>
                <a:spcPts val="0"/>
              </a:spcAft>
              <a:defRPr/>
            </a:pPr>
            <a:r>
              <a:rPr lang="en-US" dirty="0" err="1" smtClean="0"/>
              <a:t>Mempertahankan</a:t>
            </a:r>
            <a:r>
              <a:rPr lang="en-US" dirty="0" smtClean="0"/>
              <a:t> </a:t>
            </a:r>
            <a:r>
              <a:rPr lang="en-US" dirty="0" err="1" smtClean="0"/>
              <a:t>suhu</a:t>
            </a:r>
            <a:r>
              <a:rPr lang="en-US" dirty="0" smtClean="0"/>
              <a:t> </a:t>
            </a:r>
            <a:r>
              <a:rPr lang="en-US" dirty="0" err="1" smtClean="0"/>
              <a:t>tubuh</a:t>
            </a:r>
            <a:r>
              <a:rPr lang="en-US" dirty="0" smtClean="0"/>
              <a:t> </a:t>
            </a:r>
            <a:r>
              <a:rPr lang="en-US" dirty="0" err="1" smtClean="0"/>
              <a:t>dan</a:t>
            </a:r>
            <a:r>
              <a:rPr lang="en-US" dirty="0" smtClean="0"/>
              <a:t> </a:t>
            </a:r>
            <a:r>
              <a:rPr lang="en-US" dirty="0" err="1" smtClean="0"/>
              <a:t>menetralkan</a:t>
            </a:r>
            <a:r>
              <a:rPr lang="en-US" dirty="0" smtClean="0"/>
              <a:t> </a:t>
            </a:r>
            <a:r>
              <a:rPr lang="en-US" dirty="0" err="1" smtClean="0"/>
              <a:t>racun</a:t>
            </a:r>
            <a:endParaRPr lang="en-US" dirty="0"/>
          </a:p>
        </p:txBody>
      </p:sp>
      <p:sp>
        <p:nvSpPr>
          <p:cNvPr id="26627" name="Content Placeholder 2"/>
          <p:cNvSpPr>
            <a:spLocks noGrp="1"/>
          </p:cNvSpPr>
          <p:nvPr>
            <p:ph idx="1"/>
          </p:nvPr>
        </p:nvSpPr>
        <p:spPr>
          <a:xfrm>
            <a:off x="470714" y="1600200"/>
            <a:ext cx="8229600" cy="4525962"/>
          </a:xfrm>
        </p:spPr>
        <p:txBody>
          <a:bodyPr>
            <a:normAutofit/>
          </a:bodyPr>
          <a:lstStyle/>
          <a:p>
            <a:pPr eaLnBrk="1" hangingPunct="1"/>
            <a:r>
              <a:rPr lang="en-US" sz="2400" dirty="0" err="1" smtClean="0"/>
              <a:t>Hati</a:t>
            </a:r>
            <a:r>
              <a:rPr lang="en-US" sz="2400" dirty="0" smtClean="0"/>
              <a:t> </a:t>
            </a:r>
            <a:r>
              <a:rPr lang="en-US" sz="2400" dirty="0" err="1" smtClean="0"/>
              <a:t>berfungsi</a:t>
            </a:r>
            <a:r>
              <a:rPr lang="en-US" sz="2400" dirty="0" smtClean="0"/>
              <a:t> </a:t>
            </a:r>
            <a:r>
              <a:rPr lang="en-US" sz="2400" dirty="0" err="1" smtClean="0"/>
              <a:t>dalam</a:t>
            </a:r>
            <a:r>
              <a:rPr lang="en-US" sz="2400" dirty="0" smtClean="0"/>
              <a:t> </a:t>
            </a:r>
            <a:r>
              <a:rPr lang="en-US" sz="2400" dirty="0" err="1" smtClean="0"/>
              <a:t>membantu</a:t>
            </a:r>
            <a:r>
              <a:rPr lang="en-US" sz="2400" dirty="0" smtClean="0"/>
              <a:t> </a:t>
            </a:r>
            <a:r>
              <a:rPr lang="en-US" sz="2400" dirty="0" err="1" smtClean="0"/>
              <a:t>mempertahankan</a:t>
            </a:r>
            <a:r>
              <a:rPr lang="en-US" sz="2400" dirty="0" smtClean="0"/>
              <a:t> </a:t>
            </a:r>
            <a:r>
              <a:rPr lang="en-US" sz="2400" dirty="0" err="1" smtClean="0"/>
              <a:t>suhu</a:t>
            </a:r>
            <a:r>
              <a:rPr lang="en-US" sz="2400" dirty="0" smtClean="0"/>
              <a:t> </a:t>
            </a:r>
            <a:r>
              <a:rPr lang="en-US" sz="2400" dirty="0" err="1" smtClean="0"/>
              <a:t>tubuh.Adanya</a:t>
            </a:r>
            <a:r>
              <a:rPr lang="en-US" sz="2400" dirty="0" smtClean="0"/>
              <a:t> </a:t>
            </a:r>
            <a:r>
              <a:rPr lang="en-US" sz="2400" dirty="0" err="1" smtClean="0"/>
              <a:t>kegiatan</a:t>
            </a:r>
            <a:r>
              <a:rPr lang="en-US" sz="2400" dirty="0" smtClean="0"/>
              <a:t> </a:t>
            </a:r>
            <a:r>
              <a:rPr lang="en-US" sz="2400" dirty="0" err="1" smtClean="0"/>
              <a:t>metabolisme</a:t>
            </a:r>
            <a:r>
              <a:rPr lang="en-US" sz="2400" dirty="0" smtClean="0"/>
              <a:t> yang </a:t>
            </a:r>
            <a:r>
              <a:rPr lang="en-US" sz="2400" dirty="0" err="1" smtClean="0"/>
              <a:t>berlangsung</a:t>
            </a:r>
            <a:r>
              <a:rPr lang="en-US" sz="2400" dirty="0" smtClean="0"/>
              <a:t> di </a:t>
            </a:r>
            <a:r>
              <a:rPr lang="en-US" sz="2400" dirty="0" err="1" smtClean="0"/>
              <a:t>dalam</a:t>
            </a:r>
            <a:r>
              <a:rPr lang="en-US" sz="2400" dirty="0" smtClean="0"/>
              <a:t> </a:t>
            </a:r>
            <a:r>
              <a:rPr lang="en-US" sz="2400" dirty="0" err="1" smtClean="0"/>
              <a:t>hati</a:t>
            </a:r>
            <a:r>
              <a:rPr lang="en-US" sz="2400" dirty="0" smtClean="0"/>
              <a:t> </a:t>
            </a:r>
            <a:r>
              <a:rPr lang="en-US" sz="2400" dirty="0" err="1" smtClean="0"/>
              <a:t>menyebabkan</a:t>
            </a:r>
            <a:r>
              <a:rPr lang="en-US" sz="2400" dirty="0" smtClean="0"/>
              <a:t> </a:t>
            </a:r>
            <a:r>
              <a:rPr lang="en-US" sz="2400" dirty="0" err="1" smtClean="0"/>
              <a:t>darah</a:t>
            </a:r>
            <a:r>
              <a:rPr lang="en-US" sz="2400" dirty="0" smtClean="0"/>
              <a:t> yang </a:t>
            </a:r>
            <a:r>
              <a:rPr lang="en-US" sz="2400" dirty="0" err="1" smtClean="0"/>
              <a:t>mengalir</a:t>
            </a:r>
            <a:r>
              <a:rPr lang="en-US" sz="2400" dirty="0" smtClean="0"/>
              <a:t> </a:t>
            </a:r>
            <a:r>
              <a:rPr lang="en-US" sz="2400" dirty="0" err="1" smtClean="0"/>
              <a:t>melalui</a:t>
            </a:r>
            <a:r>
              <a:rPr lang="en-US" sz="2400" dirty="0" smtClean="0"/>
              <a:t> organ </a:t>
            </a:r>
            <a:r>
              <a:rPr lang="en-US" sz="2400" dirty="0" err="1" smtClean="0"/>
              <a:t>tersebut</a:t>
            </a:r>
            <a:r>
              <a:rPr lang="en-US" sz="2400" dirty="0" smtClean="0"/>
              <a:t> </a:t>
            </a:r>
            <a:r>
              <a:rPr lang="en-US" sz="2400" dirty="0" err="1" smtClean="0"/>
              <a:t>akan</a:t>
            </a:r>
            <a:r>
              <a:rPr lang="en-US" sz="2400" dirty="0" smtClean="0"/>
              <a:t> </a:t>
            </a:r>
            <a:r>
              <a:rPr lang="en-US" sz="2400" dirty="0" err="1" smtClean="0"/>
              <a:t>meningkat</a:t>
            </a:r>
            <a:r>
              <a:rPr lang="en-US" sz="2400" dirty="0" smtClean="0"/>
              <a:t> </a:t>
            </a:r>
            <a:r>
              <a:rPr lang="en-US" sz="2400" dirty="0" err="1" smtClean="0"/>
              <a:t>suhunya</a:t>
            </a:r>
            <a:r>
              <a:rPr lang="en-US" sz="2400" dirty="0" smtClean="0"/>
              <a:t>.</a:t>
            </a:r>
          </a:p>
          <a:p>
            <a:pPr eaLnBrk="1" hangingPunct="1"/>
            <a:r>
              <a:rPr lang="en-US" sz="2400" dirty="0" err="1" smtClean="0"/>
              <a:t>Hati</a:t>
            </a:r>
            <a:r>
              <a:rPr lang="en-US" sz="2400" dirty="0" smtClean="0"/>
              <a:t> </a:t>
            </a:r>
            <a:r>
              <a:rPr lang="en-US" sz="2400" dirty="0" err="1" smtClean="0"/>
              <a:t>juga</a:t>
            </a:r>
            <a:r>
              <a:rPr lang="en-US" sz="2400" dirty="0" smtClean="0"/>
              <a:t> </a:t>
            </a:r>
            <a:r>
              <a:rPr lang="en-US" sz="2400" dirty="0" err="1" smtClean="0"/>
              <a:t>berfungsi</a:t>
            </a:r>
            <a:r>
              <a:rPr lang="en-US" sz="2400" dirty="0" smtClean="0"/>
              <a:t> </a:t>
            </a:r>
            <a:r>
              <a:rPr lang="en-US" sz="2400" dirty="0" err="1" smtClean="0"/>
              <a:t>untuk</a:t>
            </a:r>
            <a:r>
              <a:rPr lang="en-US" sz="2400" dirty="0" smtClean="0"/>
              <a:t> </a:t>
            </a:r>
            <a:r>
              <a:rPr lang="en-US" sz="2400" dirty="0" err="1" smtClean="0"/>
              <a:t>menetralkan</a:t>
            </a:r>
            <a:r>
              <a:rPr lang="en-US" sz="2400" dirty="0" smtClean="0"/>
              <a:t> </a:t>
            </a:r>
            <a:r>
              <a:rPr lang="en-US" sz="2400" dirty="0" err="1" smtClean="0"/>
              <a:t>racun</a:t>
            </a:r>
            <a:r>
              <a:rPr lang="en-US" sz="2400" dirty="0" smtClean="0"/>
              <a:t>(</a:t>
            </a:r>
            <a:r>
              <a:rPr lang="en-US" sz="2400" dirty="0" err="1" smtClean="0"/>
              <a:t>detoksifikasi</a:t>
            </a:r>
            <a:r>
              <a:rPr lang="en-US" sz="2400" dirty="0" smtClean="0"/>
              <a:t>). </a:t>
            </a:r>
            <a:r>
              <a:rPr lang="en-US" sz="2400" dirty="0" err="1" smtClean="0"/>
              <a:t>Beberapa</a:t>
            </a:r>
            <a:r>
              <a:rPr lang="en-US" sz="2400" dirty="0" smtClean="0"/>
              <a:t> </a:t>
            </a:r>
            <a:r>
              <a:rPr lang="en-US" sz="2400" dirty="0" err="1" smtClean="0"/>
              <a:t>racun</a:t>
            </a:r>
            <a:r>
              <a:rPr lang="en-US" sz="2400" dirty="0" smtClean="0"/>
              <a:t> yang </a:t>
            </a:r>
            <a:r>
              <a:rPr lang="en-US" sz="2400" dirty="0" err="1" smtClean="0"/>
              <a:t>berasal</a:t>
            </a:r>
            <a:r>
              <a:rPr lang="en-US" sz="2400" dirty="0" smtClean="0"/>
              <a:t> </a:t>
            </a:r>
            <a:r>
              <a:rPr lang="en-US" sz="2400" dirty="0" err="1" smtClean="0"/>
              <a:t>dari</a:t>
            </a:r>
            <a:r>
              <a:rPr lang="en-US" sz="2400" dirty="0" smtClean="0"/>
              <a:t> </a:t>
            </a:r>
            <a:r>
              <a:rPr lang="en-US" sz="2400" dirty="0" err="1" smtClean="0"/>
              <a:t>obat</a:t>
            </a:r>
            <a:r>
              <a:rPr lang="en-US" sz="2400" dirty="0" smtClean="0"/>
              <a:t> </a:t>
            </a:r>
            <a:r>
              <a:rPr lang="en-US" sz="2400" dirty="0" err="1" smtClean="0"/>
              <a:t>tidur</a:t>
            </a:r>
            <a:r>
              <a:rPr lang="en-US" sz="2400" dirty="0" smtClean="0"/>
              <a:t> </a:t>
            </a:r>
            <a:r>
              <a:rPr lang="en-US" sz="2400" dirty="0" err="1" smtClean="0"/>
              <a:t>dan</a:t>
            </a:r>
            <a:r>
              <a:rPr lang="en-US" sz="2400" dirty="0" smtClean="0"/>
              <a:t> alcohol </a:t>
            </a:r>
            <a:r>
              <a:rPr lang="en-US" sz="2400" dirty="0" err="1" smtClean="0"/>
              <a:t>dapat</a:t>
            </a:r>
            <a:r>
              <a:rPr lang="en-US" sz="2400" dirty="0" smtClean="0"/>
              <a:t> </a:t>
            </a:r>
            <a:r>
              <a:rPr lang="en-US" sz="2400" dirty="0" err="1" smtClean="0"/>
              <a:t>dihilan</a:t>
            </a:r>
            <a:r>
              <a:rPr lang="id-ID" sz="2400" dirty="0" smtClean="0"/>
              <a:t>g</a:t>
            </a:r>
            <a:r>
              <a:rPr lang="en-US" sz="2400" dirty="0" err="1" smtClean="0"/>
              <a:t>kan</a:t>
            </a:r>
            <a:r>
              <a:rPr lang="en-US" sz="2400" dirty="0" smtClean="0"/>
              <a:t> </a:t>
            </a:r>
            <a:r>
              <a:rPr lang="en-US" sz="2400" dirty="0" err="1" smtClean="0"/>
              <a:t>oleh</a:t>
            </a:r>
            <a:r>
              <a:rPr lang="en-US" sz="2400" dirty="0" smtClean="0"/>
              <a:t> </a:t>
            </a:r>
            <a:r>
              <a:rPr lang="en-US" sz="2400" dirty="0" err="1" smtClean="0"/>
              <a:t>hati</a:t>
            </a:r>
            <a:r>
              <a:rPr lang="en-US" sz="2400" dirty="0" smtClean="0"/>
              <a:t>, </a:t>
            </a:r>
            <a:r>
              <a:rPr lang="en-US" sz="2400" dirty="0" err="1" smtClean="0"/>
              <a:t>tetapi</a:t>
            </a:r>
            <a:r>
              <a:rPr lang="en-US" sz="2400" dirty="0" smtClean="0"/>
              <a:t> </a:t>
            </a:r>
            <a:r>
              <a:rPr lang="en-US" sz="2400" dirty="0" err="1" smtClean="0"/>
              <a:t>racun</a:t>
            </a:r>
            <a:r>
              <a:rPr lang="en-US" sz="2400" dirty="0" smtClean="0"/>
              <a:t> </a:t>
            </a:r>
            <a:r>
              <a:rPr lang="en-US" sz="2400" dirty="0" err="1" smtClean="0"/>
              <a:t>dalam</a:t>
            </a:r>
            <a:r>
              <a:rPr lang="en-US" sz="2400" dirty="0" smtClean="0"/>
              <a:t> </a:t>
            </a:r>
            <a:r>
              <a:rPr lang="en-US" sz="2400" dirty="0" err="1" smtClean="0"/>
              <a:t>dois</a:t>
            </a:r>
            <a:r>
              <a:rPr lang="en-US" sz="2400" dirty="0" smtClean="0"/>
              <a:t> </a:t>
            </a:r>
            <a:r>
              <a:rPr lang="en-US" sz="2400" dirty="0" err="1" smtClean="0"/>
              <a:t>besar</a:t>
            </a:r>
            <a:r>
              <a:rPr lang="en-US" sz="2400" dirty="0" smtClean="0"/>
              <a:t> </a:t>
            </a:r>
            <a:r>
              <a:rPr lang="en-US" sz="2400" dirty="0" err="1" smtClean="0"/>
              <a:t>akibat</a:t>
            </a:r>
            <a:r>
              <a:rPr lang="en-US" sz="2400" dirty="0" smtClean="0"/>
              <a:t> </a:t>
            </a:r>
            <a:r>
              <a:rPr lang="en-US" sz="2400" dirty="0" err="1" smtClean="0"/>
              <a:t>obat</a:t>
            </a:r>
            <a:r>
              <a:rPr lang="en-US" sz="2400" dirty="0" smtClean="0"/>
              <a:t> </a:t>
            </a:r>
            <a:r>
              <a:rPr lang="en-US" sz="2400" dirty="0" err="1" smtClean="0"/>
              <a:t>bius</a:t>
            </a:r>
            <a:r>
              <a:rPr lang="en-US" sz="2400" dirty="0" smtClean="0"/>
              <a:t> </a:t>
            </a:r>
            <a:r>
              <a:rPr lang="en-US" sz="2400" dirty="0" err="1" smtClean="0"/>
              <a:t>dapat</a:t>
            </a:r>
            <a:r>
              <a:rPr lang="en-US" sz="2400" dirty="0" smtClean="0"/>
              <a:t> </a:t>
            </a:r>
            <a:r>
              <a:rPr lang="en-US" sz="2400" dirty="0" err="1" smtClean="0"/>
              <a:t>merusak</a:t>
            </a:r>
            <a:r>
              <a:rPr lang="en-US" sz="2400" dirty="0" smtClean="0"/>
              <a:t> </a:t>
            </a:r>
            <a:r>
              <a:rPr lang="en-US" sz="2400" dirty="0" err="1" smtClean="0"/>
              <a:t>hati</a:t>
            </a:r>
            <a:r>
              <a:rPr lang="en-US" sz="2400" dirty="0" smtClean="0"/>
              <a:t>.</a:t>
            </a:r>
          </a:p>
          <a:p>
            <a:pPr eaLnBrk="1" hangingPunct="1"/>
            <a:endParaRPr lang="en-US" sz="2400" dirty="0" smtClean="0"/>
          </a:p>
        </p:txBody>
      </p:sp>
    </p:spTree>
    <p:extLst>
      <p:ext uri="{BB962C8B-B14F-4D97-AF65-F5344CB8AC3E}">
        <p14:creationId xmlns:p14="http://schemas.microsoft.com/office/powerpoint/2010/main" xmlns="" val="3418884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685384" y="762000"/>
            <a:ext cx="7772816" cy="5172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Diabetes Melitus </a:t>
            </a:r>
            <a:endParaRPr lang="en-US"/>
          </a:p>
        </p:txBody>
      </p:sp>
      <p:sp>
        <p:nvSpPr>
          <p:cNvPr id="3" name="Content Placeholder 2"/>
          <p:cNvSpPr>
            <a:spLocks noGrp="1"/>
          </p:cNvSpPr>
          <p:nvPr>
            <p:ph idx="1"/>
          </p:nvPr>
        </p:nvSpPr>
        <p:spPr>
          <a:xfrm>
            <a:off x="228600" y="1600200"/>
            <a:ext cx="3962400" cy="4525963"/>
          </a:xfrm>
        </p:spPr>
        <p:txBody>
          <a:bodyPr>
            <a:normAutofit/>
          </a:bodyPr>
          <a:lstStyle/>
          <a:p>
            <a:pPr marL="109538" indent="-109538">
              <a:buNone/>
            </a:pPr>
            <a:r>
              <a:rPr lang="en-US" dirty="0" smtClean="0"/>
              <a:t>	</a:t>
            </a:r>
            <a:r>
              <a:rPr lang="en-US" dirty="0" err="1" smtClean="0"/>
              <a:t>turunnya</a:t>
            </a:r>
            <a:r>
              <a:rPr lang="en-US" dirty="0" smtClean="0"/>
              <a:t> </a:t>
            </a:r>
            <a:r>
              <a:rPr lang="en-US" dirty="0" err="1" smtClean="0"/>
              <a:t>produksi</a:t>
            </a:r>
            <a:r>
              <a:rPr lang="en-US" dirty="0" smtClean="0"/>
              <a:t> </a:t>
            </a:r>
            <a:r>
              <a:rPr lang="en-US" dirty="0" err="1" smtClean="0"/>
              <a:t>hormon</a:t>
            </a:r>
            <a:r>
              <a:rPr lang="en-US" dirty="0" smtClean="0"/>
              <a:t> insulin </a:t>
            </a:r>
            <a:r>
              <a:rPr lang="en-US" dirty="0" err="1" smtClean="0"/>
              <a:t>oleh</a:t>
            </a:r>
            <a:r>
              <a:rPr lang="en-US" dirty="0" smtClean="0"/>
              <a:t> </a:t>
            </a:r>
            <a:r>
              <a:rPr lang="en-US" dirty="0" err="1" smtClean="0"/>
              <a:t>pankreas</a:t>
            </a:r>
            <a:r>
              <a:rPr lang="en-US" dirty="0" smtClean="0"/>
              <a:t> </a:t>
            </a:r>
            <a:r>
              <a:rPr lang="en-US" dirty="0" err="1" smtClean="0"/>
              <a:t>sehingga</a:t>
            </a:r>
            <a:r>
              <a:rPr lang="en-US" dirty="0" smtClean="0"/>
              <a:t> </a:t>
            </a:r>
            <a:r>
              <a:rPr lang="en-US" dirty="0" err="1" smtClean="0"/>
              <a:t>menyebabkan</a:t>
            </a:r>
            <a:r>
              <a:rPr lang="en-US" dirty="0" smtClean="0"/>
              <a:t> </a:t>
            </a:r>
            <a:r>
              <a:rPr lang="en-US" dirty="0" err="1" smtClean="0"/>
              <a:t>adanya</a:t>
            </a:r>
            <a:r>
              <a:rPr lang="en-US" dirty="0" smtClean="0"/>
              <a:t> </a:t>
            </a:r>
            <a:r>
              <a:rPr lang="en-US" dirty="0" err="1" smtClean="0"/>
              <a:t>glukosa</a:t>
            </a:r>
            <a:r>
              <a:rPr lang="en-US" dirty="0" smtClean="0"/>
              <a:t> </a:t>
            </a:r>
            <a:r>
              <a:rPr lang="en-US" dirty="0" err="1" smtClean="0"/>
              <a:t>dalam</a:t>
            </a:r>
            <a:r>
              <a:rPr lang="en-US" dirty="0" smtClean="0"/>
              <a:t> </a:t>
            </a:r>
            <a:r>
              <a:rPr lang="en-US" dirty="0" err="1" smtClean="0"/>
              <a:t>urin</a:t>
            </a:r>
            <a:r>
              <a:rPr lang="en-US" dirty="0" smtClean="0"/>
              <a:t>.</a:t>
            </a:r>
            <a:endParaRPr lang="en-US" dirty="0"/>
          </a:p>
        </p:txBody>
      </p:sp>
      <p:pic>
        <p:nvPicPr>
          <p:cNvPr id="1026" name="Picture 2"/>
          <p:cNvPicPr>
            <a:picLocks noChangeAspect="1" noChangeArrowheads="1"/>
          </p:cNvPicPr>
          <p:nvPr/>
        </p:nvPicPr>
        <p:blipFill>
          <a:blip r:embed="rId2"/>
          <a:srcRect/>
          <a:stretch>
            <a:fillRect/>
          </a:stretch>
        </p:blipFill>
        <p:spPr bwMode="auto">
          <a:xfrm>
            <a:off x="4191000" y="1371600"/>
            <a:ext cx="4581525"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smtClean="0"/>
              <a:t>Diabetes Insipidus </a:t>
            </a:r>
            <a:endParaRPr lang="en-US"/>
          </a:p>
        </p:txBody>
      </p:sp>
      <p:sp>
        <p:nvSpPr>
          <p:cNvPr id="3" name="Content Placeholder 2"/>
          <p:cNvSpPr>
            <a:spLocks noGrp="1"/>
          </p:cNvSpPr>
          <p:nvPr>
            <p:ph idx="1"/>
          </p:nvPr>
        </p:nvSpPr>
        <p:spPr>
          <a:xfrm>
            <a:off x="0" y="4800600"/>
            <a:ext cx="9144000" cy="2057400"/>
          </a:xfrm>
        </p:spPr>
        <p:txBody>
          <a:bodyPr>
            <a:normAutofit/>
          </a:bodyPr>
          <a:lstStyle/>
          <a:p>
            <a:pPr marL="0" indent="0" algn="just">
              <a:buNone/>
            </a:pPr>
            <a:r>
              <a:rPr lang="en-US" dirty="0" err="1" smtClean="0"/>
              <a:t>kelenjar</a:t>
            </a:r>
            <a:r>
              <a:rPr lang="en-US" dirty="0" smtClean="0"/>
              <a:t> </a:t>
            </a:r>
            <a:r>
              <a:rPr lang="en-US" dirty="0" err="1" smtClean="0"/>
              <a:t>hipofisis</a:t>
            </a:r>
            <a:r>
              <a:rPr lang="en-US" dirty="0" smtClean="0"/>
              <a:t> </a:t>
            </a:r>
            <a:r>
              <a:rPr lang="en-US" dirty="0" err="1" smtClean="0"/>
              <a:t>gagal</a:t>
            </a:r>
            <a:r>
              <a:rPr lang="en-US" dirty="0" smtClean="0"/>
              <a:t> </a:t>
            </a:r>
            <a:r>
              <a:rPr lang="en-US" dirty="0" err="1" smtClean="0"/>
              <a:t>mensekresikan</a:t>
            </a:r>
            <a:r>
              <a:rPr lang="en-US" dirty="0" smtClean="0"/>
              <a:t> ADH </a:t>
            </a:r>
            <a:r>
              <a:rPr lang="en-US" dirty="0" err="1" smtClean="0"/>
              <a:t>sehingga</a:t>
            </a:r>
            <a:r>
              <a:rPr lang="en-US" dirty="0" smtClean="0"/>
              <a:t> </a:t>
            </a:r>
            <a:r>
              <a:rPr lang="en-US" dirty="0" err="1" smtClean="0">
                <a:solidFill>
                  <a:srgbClr val="FF0000"/>
                </a:solidFill>
              </a:rPr>
              <a:t>ekskresi</a:t>
            </a:r>
            <a:r>
              <a:rPr lang="en-US" dirty="0" smtClean="0">
                <a:solidFill>
                  <a:srgbClr val="FF0000"/>
                </a:solidFill>
              </a:rPr>
              <a:t> </a:t>
            </a:r>
            <a:r>
              <a:rPr lang="en-US" dirty="0" err="1" smtClean="0">
                <a:solidFill>
                  <a:srgbClr val="FF0000"/>
                </a:solidFill>
              </a:rPr>
              <a:t>urin</a:t>
            </a:r>
            <a:r>
              <a:rPr lang="en-US" dirty="0" smtClean="0">
                <a:solidFill>
                  <a:srgbClr val="FF0000"/>
                </a:solidFill>
              </a:rPr>
              <a:t> </a:t>
            </a:r>
            <a:r>
              <a:rPr lang="en-US" dirty="0" err="1" smtClean="0">
                <a:solidFill>
                  <a:srgbClr val="FF0000"/>
                </a:solidFill>
              </a:rPr>
              <a:t>meningkat</a:t>
            </a:r>
            <a:r>
              <a:rPr lang="en-US" dirty="0" smtClean="0"/>
              <a:t>. </a:t>
            </a:r>
            <a:r>
              <a:rPr lang="en-US" i="1" dirty="0" smtClean="0"/>
              <a:t>Urine normal (+/- 5 liter)</a:t>
            </a:r>
          </a:p>
          <a:p>
            <a:pPr>
              <a:buNone/>
            </a:pPr>
            <a:endParaRPr lang="en-US" dirty="0"/>
          </a:p>
        </p:txBody>
      </p:sp>
      <p:pic>
        <p:nvPicPr>
          <p:cNvPr id="2050" name="Picture 2"/>
          <p:cNvPicPr>
            <a:picLocks noChangeAspect="1" noChangeArrowheads="1"/>
          </p:cNvPicPr>
          <p:nvPr/>
        </p:nvPicPr>
        <p:blipFill>
          <a:blip r:embed="rId2"/>
          <a:srcRect/>
          <a:stretch>
            <a:fillRect/>
          </a:stretch>
        </p:blipFill>
        <p:spPr bwMode="auto">
          <a:xfrm>
            <a:off x="1447800" y="838200"/>
            <a:ext cx="6172200" cy="3465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Batu Ginjal </a:t>
            </a:r>
            <a:endParaRPr lang="en-US"/>
          </a:p>
        </p:txBody>
      </p:sp>
      <p:sp>
        <p:nvSpPr>
          <p:cNvPr id="3" name="Content Placeholder 2"/>
          <p:cNvSpPr>
            <a:spLocks noGrp="1"/>
          </p:cNvSpPr>
          <p:nvPr>
            <p:ph idx="1"/>
          </p:nvPr>
        </p:nvSpPr>
        <p:spPr>
          <a:xfrm>
            <a:off x="228600" y="1152983"/>
            <a:ext cx="4953000" cy="4525963"/>
          </a:xfrm>
        </p:spPr>
        <p:txBody>
          <a:bodyPr>
            <a:noAutofit/>
          </a:bodyPr>
          <a:lstStyle/>
          <a:p>
            <a:pPr marL="0" indent="0">
              <a:buNone/>
            </a:pPr>
            <a:r>
              <a:rPr lang="en-US" sz="2800" dirty="0" err="1" smtClean="0"/>
              <a:t>terbentuknya</a:t>
            </a:r>
            <a:r>
              <a:rPr lang="en-US" sz="2800" dirty="0" smtClean="0"/>
              <a:t> </a:t>
            </a:r>
            <a:r>
              <a:rPr lang="en-US" sz="2800" dirty="0" err="1" smtClean="0"/>
              <a:t>butiran</a:t>
            </a:r>
            <a:r>
              <a:rPr lang="en-US" sz="2800" dirty="0" smtClean="0"/>
              <a:t> </a:t>
            </a:r>
            <a:r>
              <a:rPr lang="en-US" sz="2800" dirty="0" err="1" smtClean="0"/>
              <a:t>senyawa</a:t>
            </a:r>
            <a:r>
              <a:rPr lang="en-US" sz="2800" dirty="0" smtClean="0"/>
              <a:t> </a:t>
            </a:r>
            <a:r>
              <a:rPr lang="en-US" sz="2800" dirty="0" err="1" smtClean="0"/>
              <a:t>kalsium</a:t>
            </a:r>
            <a:r>
              <a:rPr lang="en-US" sz="2800" dirty="0" smtClean="0"/>
              <a:t> </a:t>
            </a:r>
            <a:r>
              <a:rPr lang="en-US" sz="2800" dirty="0" err="1" smtClean="0"/>
              <a:t>dan</a:t>
            </a:r>
            <a:r>
              <a:rPr lang="en-US" sz="2800" dirty="0" smtClean="0"/>
              <a:t> </a:t>
            </a:r>
            <a:r>
              <a:rPr lang="en-US" sz="2800" dirty="0" err="1" smtClean="0"/>
              <a:t>penimbunan</a:t>
            </a:r>
            <a:r>
              <a:rPr lang="en-US" sz="2800" dirty="0" smtClean="0"/>
              <a:t> </a:t>
            </a:r>
            <a:r>
              <a:rPr lang="en-US" sz="2800" dirty="0" err="1" smtClean="0"/>
              <a:t>asam</a:t>
            </a:r>
            <a:r>
              <a:rPr lang="en-US" sz="2800" dirty="0" smtClean="0"/>
              <a:t> </a:t>
            </a:r>
            <a:r>
              <a:rPr lang="en-US" sz="2800" dirty="0" err="1" smtClean="0"/>
              <a:t>urat</a:t>
            </a:r>
            <a:r>
              <a:rPr lang="en-US" sz="2800" dirty="0" smtClean="0"/>
              <a:t> </a:t>
            </a:r>
            <a:r>
              <a:rPr lang="en-US" sz="2800" dirty="0" err="1" smtClean="0"/>
              <a:t>sehingga</a:t>
            </a:r>
            <a:r>
              <a:rPr lang="en-US" sz="2800" dirty="0" smtClean="0"/>
              <a:t> </a:t>
            </a:r>
            <a:r>
              <a:rPr lang="en-US" sz="2800" dirty="0" err="1" smtClean="0"/>
              <a:t>membentuk</a:t>
            </a:r>
            <a:r>
              <a:rPr lang="en-US" sz="2800" dirty="0" smtClean="0"/>
              <a:t> </a:t>
            </a:r>
            <a:r>
              <a:rPr lang="en-US" sz="2800" dirty="0" err="1" smtClean="0"/>
              <a:t>kalsium</a:t>
            </a:r>
            <a:r>
              <a:rPr lang="en-US" sz="2800" dirty="0" smtClean="0"/>
              <a:t> </a:t>
            </a:r>
            <a:r>
              <a:rPr lang="en-US" sz="2800" dirty="0" err="1" smtClean="0"/>
              <a:t>karbonat</a:t>
            </a:r>
            <a:r>
              <a:rPr lang="en-US" sz="2800" dirty="0" smtClean="0"/>
              <a:t> </a:t>
            </a:r>
            <a:r>
              <a:rPr lang="en-US" sz="2800" dirty="0" err="1" smtClean="0"/>
              <a:t>pada</a:t>
            </a:r>
            <a:r>
              <a:rPr lang="en-US" sz="2800" dirty="0" smtClean="0"/>
              <a:t> </a:t>
            </a:r>
            <a:r>
              <a:rPr lang="en-US" sz="2800" dirty="0" err="1" smtClean="0"/>
              <a:t>ginjal</a:t>
            </a:r>
            <a:r>
              <a:rPr lang="en-US" sz="2800" dirty="0" smtClean="0"/>
              <a:t> </a:t>
            </a:r>
            <a:r>
              <a:rPr lang="en-US" sz="2800" dirty="0" err="1" smtClean="0"/>
              <a:t>atau</a:t>
            </a:r>
            <a:r>
              <a:rPr lang="en-US" sz="2800" dirty="0" smtClean="0"/>
              <a:t> </a:t>
            </a:r>
            <a:r>
              <a:rPr lang="en-US" sz="2800" dirty="0" err="1" smtClean="0"/>
              <a:t>saluran</a:t>
            </a:r>
            <a:r>
              <a:rPr lang="en-US" sz="2800" dirty="0" smtClean="0"/>
              <a:t> </a:t>
            </a:r>
            <a:r>
              <a:rPr lang="en-US" sz="2800" dirty="0" err="1" smtClean="0"/>
              <a:t>urin</a:t>
            </a:r>
            <a:r>
              <a:rPr lang="en-US" sz="2800" dirty="0" smtClean="0"/>
              <a:t> </a:t>
            </a:r>
            <a:r>
              <a:rPr lang="en-US" sz="2800" dirty="0" err="1" smtClean="0"/>
              <a:t>sehingga</a:t>
            </a:r>
            <a:r>
              <a:rPr lang="en-US" sz="2800" dirty="0" smtClean="0"/>
              <a:t> </a:t>
            </a:r>
            <a:r>
              <a:rPr lang="en-US" sz="2800" dirty="0" err="1" smtClean="0"/>
              <a:t>mengakibatkan</a:t>
            </a:r>
            <a:r>
              <a:rPr lang="en-US" sz="2800" dirty="0" smtClean="0"/>
              <a:t> </a:t>
            </a:r>
            <a:r>
              <a:rPr lang="en-US" sz="2800" dirty="0" err="1" smtClean="0"/>
              <a:t>kesulitan</a:t>
            </a:r>
            <a:r>
              <a:rPr lang="en-US" sz="2800" dirty="0" smtClean="0"/>
              <a:t> </a:t>
            </a:r>
            <a:r>
              <a:rPr lang="en-US" sz="2800" dirty="0" err="1" smtClean="0"/>
              <a:t>saat</a:t>
            </a:r>
            <a:r>
              <a:rPr lang="en-US" sz="2800" dirty="0" smtClean="0"/>
              <a:t> </a:t>
            </a:r>
            <a:r>
              <a:rPr lang="en-US" sz="2800" dirty="0" err="1" smtClean="0"/>
              <a:t>pengeluaran</a:t>
            </a:r>
            <a:r>
              <a:rPr lang="en-US" sz="2800" dirty="0" smtClean="0"/>
              <a:t> </a:t>
            </a:r>
            <a:r>
              <a:rPr lang="en-US" sz="2800" dirty="0" err="1" smtClean="0"/>
              <a:t>urin</a:t>
            </a:r>
            <a:r>
              <a:rPr lang="en-US" sz="2800" dirty="0" smtClean="0"/>
              <a:t>. </a:t>
            </a:r>
            <a:r>
              <a:rPr lang="en-US" sz="2800" dirty="0" err="1" smtClean="0"/>
              <a:t>Penyakit</a:t>
            </a:r>
            <a:r>
              <a:rPr lang="en-US" sz="2800" dirty="0" smtClean="0"/>
              <a:t> yang </a:t>
            </a:r>
            <a:r>
              <a:rPr lang="en-US" sz="2800" dirty="0" err="1" smtClean="0"/>
              <a:t>disebabkan</a:t>
            </a:r>
            <a:r>
              <a:rPr lang="en-US" sz="2800" dirty="0" smtClean="0"/>
              <a:t> </a:t>
            </a:r>
            <a:r>
              <a:rPr lang="en-US" sz="2800" dirty="0" err="1" smtClean="0"/>
              <a:t>karena</a:t>
            </a:r>
            <a:r>
              <a:rPr lang="en-US" sz="2800" dirty="0" smtClean="0"/>
              <a:t> </a:t>
            </a:r>
            <a:r>
              <a:rPr lang="en-US" sz="2800" dirty="0" err="1" smtClean="0"/>
              <a:t>faktor</a:t>
            </a:r>
            <a:r>
              <a:rPr lang="en-US" sz="2800" dirty="0" smtClean="0"/>
              <a:t> </a:t>
            </a:r>
            <a:r>
              <a:rPr lang="en-US" sz="2800" dirty="0" err="1" smtClean="0"/>
              <a:t>hormon</a:t>
            </a:r>
            <a:r>
              <a:rPr lang="en-US" sz="2800" dirty="0" smtClean="0"/>
              <a:t> </a:t>
            </a:r>
            <a:r>
              <a:rPr lang="en-US" sz="2800" dirty="0" err="1" smtClean="0"/>
              <a:t>dan</a:t>
            </a:r>
            <a:r>
              <a:rPr lang="en-US" sz="2800" dirty="0" smtClean="0"/>
              <a:t> </a:t>
            </a:r>
            <a:r>
              <a:rPr lang="en-US" sz="2800" dirty="0" err="1" smtClean="0"/>
              <a:t>jika</a:t>
            </a:r>
            <a:r>
              <a:rPr lang="en-US" sz="2800" dirty="0" smtClean="0"/>
              <a:t> </a:t>
            </a:r>
            <a:r>
              <a:rPr lang="en-US" sz="2800" dirty="0" err="1" smtClean="0"/>
              <a:t>seseorang</a:t>
            </a:r>
            <a:r>
              <a:rPr lang="en-US" sz="2800" dirty="0" smtClean="0"/>
              <a:t> </a:t>
            </a:r>
            <a:r>
              <a:rPr lang="en-US" sz="2800" dirty="0" err="1" smtClean="0"/>
              <a:t>jarang</a:t>
            </a:r>
            <a:r>
              <a:rPr lang="en-US" sz="2800" dirty="0" smtClean="0"/>
              <a:t> </a:t>
            </a:r>
            <a:r>
              <a:rPr lang="en-US" sz="2800" dirty="0" err="1" smtClean="0"/>
              <a:t>minum</a:t>
            </a:r>
            <a:r>
              <a:rPr lang="en-US" sz="2800" dirty="0" smtClean="0"/>
              <a:t> </a:t>
            </a:r>
            <a:r>
              <a:rPr lang="en-US" sz="2800" dirty="0" err="1" smtClean="0"/>
              <a:t>atau</a:t>
            </a:r>
            <a:r>
              <a:rPr lang="en-US" sz="2800" dirty="0" smtClean="0"/>
              <a:t> </a:t>
            </a:r>
            <a:r>
              <a:rPr lang="en-US" sz="2800" dirty="0" err="1" smtClean="0"/>
              <a:t>sering</a:t>
            </a:r>
            <a:r>
              <a:rPr lang="en-US" sz="2800" dirty="0" smtClean="0"/>
              <a:t> </a:t>
            </a:r>
            <a:r>
              <a:rPr lang="en-US" sz="2800" dirty="0" err="1" smtClean="0"/>
              <a:t>menahan</a:t>
            </a:r>
            <a:r>
              <a:rPr lang="en-US" sz="2800" dirty="0" smtClean="0"/>
              <a:t> </a:t>
            </a:r>
            <a:r>
              <a:rPr lang="en-US" sz="2800" dirty="0" err="1" smtClean="0"/>
              <a:t>kencing</a:t>
            </a:r>
            <a:r>
              <a:rPr lang="en-US" sz="2800" dirty="0" smtClean="0"/>
              <a:t>.  </a:t>
            </a:r>
          </a:p>
          <a:p>
            <a:pPr>
              <a:buNone/>
            </a:pPr>
            <a:endParaRPr lang="en-US" sz="2800" dirty="0"/>
          </a:p>
        </p:txBody>
      </p:sp>
      <p:pic>
        <p:nvPicPr>
          <p:cNvPr id="3074" name="Picture 2"/>
          <p:cNvPicPr>
            <a:picLocks noChangeAspect="1" noChangeArrowheads="1"/>
          </p:cNvPicPr>
          <p:nvPr/>
        </p:nvPicPr>
        <p:blipFill>
          <a:blip r:embed="rId2"/>
          <a:srcRect/>
          <a:stretch>
            <a:fillRect/>
          </a:stretch>
        </p:blipFill>
        <p:spPr bwMode="auto">
          <a:xfrm>
            <a:off x="4876800" y="2057400"/>
            <a:ext cx="4075289"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228600" y="152400"/>
            <a:ext cx="8610600" cy="6553200"/>
          </a:xfrm>
        </p:spPr>
        <p:txBody>
          <a:bodyPr/>
          <a:lstStyle/>
          <a:p>
            <a:pPr eaLnBrk="1" hangingPunct="1"/>
            <a:r>
              <a:rPr lang="en-US" dirty="0" smtClean="0"/>
              <a:t>Albuminuria </a:t>
            </a:r>
            <a:r>
              <a:rPr lang="en-US" dirty="0" err="1" smtClean="0"/>
              <a:t>adalah</a:t>
            </a:r>
            <a:r>
              <a:rPr lang="en-US" dirty="0" smtClean="0"/>
              <a:t> </a:t>
            </a:r>
            <a:r>
              <a:rPr lang="en-US" dirty="0" err="1" smtClean="0"/>
              <a:t>penyakit</a:t>
            </a:r>
            <a:r>
              <a:rPr lang="en-US" dirty="0" smtClean="0"/>
              <a:t> yang </a:t>
            </a:r>
            <a:r>
              <a:rPr lang="en-US" dirty="0" err="1" smtClean="0"/>
              <a:t>ditunjukkan</a:t>
            </a:r>
            <a:r>
              <a:rPr lang="en-US" dirty="0" smtClean="0"/>
              <a:t> </a:t>
            </a:r>
            <a:r>
              <a:rPr lang="en-US" dirty="0" err="1" smtClean="0"/>
              <a:t>oleh</a:t>
            </a:r>
            <a:r>
              <a:rPr lang="en-US" dirty="0" smtClean="0"/>
              <a:t> </a:t>
            </a:r>
            <a:r>
              <a:rPr lang="en-US" dirty="0" err="1" smtClean="0"/>
              <a:t>adanya</a:t>
            </a:r>
            <a:r>
              <a:rPr lang="en-US" dirty="0" smtClean="0"/>
              <a:t> </a:t>
            </a:r>
            <a:r>
              <a:rPr lang="en-US" dirty="0" err="1" smtClean="0"/>
              <a:t>molekul</a:t>
            </a:r>
            <a:r>
              <a:rPr lang="en-US" dirty="0" smtClean="0"/>
              <a:t> albumin </a:t>
            </a:r>
            <a:r>
              <a:rPr lang="en-US" dirty="0" err="1" smtClean="0"/>
              <a:t>dan</a:t>
            </a:r>
            <a:r>
              <a:rPr lang="en-US" dirty="0" smtClean="0"/>
              <a:t> protein lain </a:t>
            </a:r>
            <a:r>
              <a:rPr lang="en-US" dirty="0" err="1" smtClean="0"/>
              <a:t>dalam</a:t>
            </a:r>
            <a:r>
              <a:rPr lang="en-US" dirty="0" smtClean="0"/>
              <a:t> urine. </a:t>
            </a:r>
            <a:r>
              <a:rPr lang="en-US" dirty="0" err="1" smtClean="0"/>
              <a:t>Penyebabnya</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kerusakan</a:t>
            </a:r>
            <a:r>
              <a:rPr lang="en-US" dirty="0" smtClean="0"/>
              <a:t> </a:t>
            </a:r>
            <a:r>
              <a:rPr lang="en-US" dirty="0" err="1" smtClean="0"/>
              <a:t>pada</a:t>
            </a:r>
            <a:r>
              <a:rPr lang="en-US" dirty="0" smtClean="0"/>
              <a:t> </a:t>
            </a:r>
            <a:r>
              <a:rPr lang="en-US" dirty="0" err="1" smtClean="0"/>
              <a:t>alat</a:t>
            </a:r>
            <a:r>
              <a:rPr lang="en-US" dirty="0" smtClean="0"/>
              <a:t> </a:t>
            </a:r>
            <a:r>
              <a:rPr lang="en-US" dirty="0" err="1" smtClean="0"/>
              <a:t>filtrasi</a:t>
            </a:r>
            <a:r>
              <a:rPr lang="en-US" dirty="0" smtClean="0"/>
              <a:t>.</a:t>
            </a:r>
            <a:endParaRPr lang="id-ID" dirty="0" smtClean="0"/>
          </a:p>
          <a:p>
            <a:pPr eaLnBrk="1" hangingPunct="1"/>
            <a:r>
              <a:rPr lang="en-US" dirty="0" smtClean="0"/>
              <a:t>Hematuria </a:t>
            </a:r>
            <a:r>
              <a:rPr lang="en-US" dirty="0" err="1" smtClean="0"/>
              <a:t>adalah</a:t>
            </a:r>
            <a:r>
              <a:rPr lang="en-US" dirty="0" smtClean="0"/>
              <a:t> </a:t>
            </a:r>
            <a:r>
              <a:rPr lang="en-US" dirty="0" err="1" smtClean="0"/>
              <a:t>penyakit</a:t>
            </a:r>
            <a:r>
              <a:rPr lang="en-US" dirty="0" smtClean="0"/>
              <a:t> yang </a:t>
            </a:r>
            <a:r>
              <a:rPr lang="en-US" dirty="0" err="1" smtClean="0"/>
              <a:t>ditandai</a:t>
            </a:r>
            <a:r>
              <a:rPr lang="en-US" dirty="0" smtClean="0"/>
              <a:t> </a:t>
            </a:r>
            <a:r>
              <a:rPr lang="en-US" dirty="0" err="1" smtClean="0"/>
              <a:t>adanya</a:t>
            </a:r>
            <a:r>
              <a:rPr lang="en-US" dirty="0" smtClean="0"/>
              <a:t> </a:t>
            </a:r>
            <a:r>
              <a:rPr lang="en-US" dirty="0" err="1" smtClean="0"/>
              <a:t>sel</a:t>
            </a:r>
            <a:r>
              <a:rPr lang="en-US" dirty="0" smtClean="0"/>
              <a:t> </a:t>
            </a:r>
            <a:r>
              <a:rPr lang="en-US" dirty="0" err="1" smtClean="0"/>
              <a:t>darah</a:t>
            </a:r>
            <a:r>
              <a:rPr lang="en-US" dirty="0" smtClean="0"/>
              <a:t> </a:t>
            </a:r>
            <a:r>
              <a:rPr lang="en-US" dirty="0" err="1" smtClean="0"/>
              <a:t>merah</a:t>
            </a:r>
            <a:r>
              <a:rPr lang="en-US" dirty="0" smtClean="0"/>
              <a:t> </a:t>
            </a:r>
            <a:r>
              <a:rPr lang="en-US" dirty="0" err="1" smtClean="0"/>
              <a:t>dalam</a:t>
            </a:r>
            <a:r>
              <a:rPr lang="en-US" dirty="0" smtClean="0"/>
              <a:t> urine. </a:t>
            </a:r>
            <a:r>
              <a:rPr lang="en-US" dirty="0" err="1" smtClean="0"/>
              <a:t>Penyakit</a:t>
            </a:r>
            <a:r>
              <a:rPr lang="en-US" dirty="0" smtClean="0"/>
              <a:t> </a:t>
            </a:r>
            <a:r>
              <a:rPr lang="en-US" dirty="0" err="1" smtClean="0"/>
              <a:t>tersebut</a:t>
            </a:r>
            <a:r>
              <a:rPr lang="en-US" dirty="0" smtClean="0"/>
              <a:t> </a:t>
            </a:r>
            <a:r>
              <a:rPr lang="en-US" dirty="0" err="1" smtClean="0"/>
              <a:t>disebabkan</a:t>
            </a:r>
            <a:r>
              <a:rPr lang="en-US" dirty="0" smtClean="0"/>
              <a:t> </a:t>
            </a:r>
            <a:r>
              <a:rPr lang="en-US" dirty="0" err="1" smtClean="0"/>
              <a:t>adanya</a:t>
            </a:r>
            <a:r>
              <a:rPr lang="en-US" dirty="0" smtClean="0"/>
              <a:t> </a:t>
            </a:r>
            <a:r>
              <a:rPr lang="en-US" dirty="0" err="1" smtClean="0"/>
              <a:t>peradangan</a:t>
            </a:r>
            <a:r>
              <a:rPr lang="en-US" dirty="0" smtClean="0"/>
              <a:t> </a:t>
            </a:r>
            <a:r>
              <a:rPr lang="en-US" dirty="0" err="1" smtClean="0"/>
              <a:t>pada</a:t>
            </a:r>
            <a:r>
              <a:rPr lang="en-US" dirty="0" smtClean="0"/>
              <a:t> organ </a:t>
            </a:r>
            <a:r>
              <a:rPr lang="en-US" dirty="0" err="1" smtClean="0"/>
              <a:t>urinaria</a:t>
            </a:r>
            <a:r>
              <a:rPr lang="en-US" dirty="0" smtClean="0"/>
              <a:t> </a:t>
            </a:r>
            <a:r>
              <a:rPr lang="en-US" dirty="0" err="1" smtClean="0"/>
              <a:t>atau</a:t>
            </a:r>
            <a:r>
              <a:rPr lang="en-US" dirty="0" smtClean="0"/>
              <a:t> </a:t>
            </a:r>
            <a:r>
              <a:rPr lang="en-US" dirty="0" err="1" smtClean="0"/>
              <a:t>karena</a:t>
            </a:r>
            <a:r>
              <a:rPr lang="en-US" dirty="0" smtClean="0"/>
              <a:t> </a:t>
            </a:r>
            <a:r>
              <a:rPr lang="en-US" dirty="0" err="1" smtClean="0"/>
              <a:t>iritasi</a:t>
            </a:r>
            <a:r>
              <a:rPr lang="en-US" dirty="0" smtClean="0"/>
              <a:t> </a:t>
            </a:r>
            <a:r>
              <a:rPr lang="en-US" dirty="0" err="1" smtClean="0"/>
              <a:t>akibat</a:t>
            </a:r>
            <a:r>
              <a:rPr lang="en-US" dirty="0" smtClean="0"/>
              <a:t> </a:t>
            </a:r>
            <a:r>
              <a:rPr lang="en-US" dirty="0" err="1" smtClean="0"/>
              <a:t>gesekan</a:t>
            </a:r>
            <a:r>
              <a:rPr lang="en-US" dirty="0" smtClean="0"/>
              <a:t> </a:t>
            </a:r>
            <a:r>
              <a:rPr lang="en-US" dirty="0" err="1" smtClean="0"/>
              <a:t>batu</a:t>
            </a:r>
            <a:r>
              <a:rPr lang="en-US" dirty="0" smtClean="0"/>
              <a:t> </a:t>
            </a:r>
            <a:r>
              <a:rPr lang="en-US" dirty="0" err="1" smtClean="0"/>
              <a:t>ginjal</a:t>
            </a:r>
            <a:r>
              <a:rPr lang="en-US" dirty="0" smtClean="0"/>
              <a:t>.</a:t>
            </a:r>
            <a:endParaRPr lang="id-ID" dirty="0" smtClean="0"/>
          </a:p>
          <a:p>
            <a:r>
              <a:rPr lang="id-ID" dirty="0"/>
              <a:t>Asma adalah penyempitan bronkus, menyebabkan gangguan fungsi paru-paru dalam menjalankan proses ekskresi</a:t>
            </a:r>
            <a:r>
              <a:rPr lang="id-ID" dirty="0" smtClean="0"/>
              <a:t>.</a:t>
            </a:r>
            <a:endParaRPr lang="id-ID" dirty="0"/>
          </a:p>
          <a:p>
            <a:r>
              <a:rPr lang="id-ID" dirty="0"/>
              <a:t>Hepatitis adalah penyakit peradangan pada hati.penyebabnya mulai dari virus sampai dengan obat-obatan</a:t>
            </a:r>
            <a:r>
              <a:rPr lang="id-ID" dirty="0" smtClean="0"/>
              <a:t>.</a:t>
            </a:r>
          </a:p>
          <a:p>
            <a:pPr eaLnBrk="1" hangingPunct="1"/>
            <a:r>
              <a:rPr lang="en-US" dirty="0" err="1" smtClean="0"/>
              <a:t>Ginjal</a:t>
            </a:r>
            <a:r>
              <a:rPr lang="en-US" dirty="0" smtClean="0"/>
              <a:t> </a:t>
            </a:r>
            <a:r>
              <a:rPr lang="en-US" dirty="0" err="1" smtClean="0"/>
              <a:t>tapal</a:t>
            </a:r>
            <a:r>
              <a:rPr lang="en-US" dirty="0" smtClean="0"/>
              <a:t> </a:t>
            </a:r>
            <a:r>
              <a:rPr lang="en-US" dirty="0" err="1" smtClean="0"/>
              <a:t>kuda</a:t>
            </a:r>
            <a:endParaRPr lang="en-US" dirty="0" smtClean="0"/>
          </a:p>
          <a:p>
            <a:pPr marL="0" indent="0" eaLnBrk="1" hangingPunct="1">
              <a:buNone/>
            </a:pPr>
            <a:endParaRPr lang="id-ID"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3131" y="4572000"/>
            <a:ext cx="5861538" cy="1905000"/>
          </a:xfrm>
          <a:prstGeom prst="rect">
            <a:avLst/>
          </a:prstGeom>
        </p:spPr>
      </p:pic>
    </p:spTree>
    <p:extLst>
      <p:ext uri="{BB962C8B-B14F-4D97-AF65-F5344CB8AC3E}">
        <p14:creationId xmlns:p14="http://schemas.microsoft.com/office/powerpoint/2010/main" xmlns="" val="1143811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553200"/>
          </a:xfrm>
        </p:spPr>
        <p:txBody>
          <a:bodyPr>
            <a:normAutofit fontScale="85000" lnSpcReduction="20000"/>
          </a:bodyPr>
          <a:lstStyle/>
          <a:p>
            <a:pPr eaLnBrk="1" hangingPunct="1"/>
            <a:r>
              <a:rPr lang="id-ID" sz="2800" dirty="0" smtClean="0"/>
              <a:t>Disuria disebabkan kelainan pada saluran ginjal dimana saluran ginjal</a:t>
            </a:r>
            <a:r>
              <a:rPr lang="en-US" sz="2800" dirty="0" smtClean="0"/>
              <a:t> </a:t>
            </a:r>
            <a:r>
              <a:rPr lang="id-ID" sz="2800" dirty="0" smtClean="0"/>
              <a:t>mengalami infeksi akibat penyempitan dengan </a:t>
            </a:r>
            <a:r>
              <a:rPr lang="en-US" sz="2800" dirty="0" smtClean="0"/>
              <a:t>g</a:t>
            </a:r>
            <a:r>
              <a:rPr lang="id-ID" sz="2800" dirty="0" smtClean="0"/>
              <a:t>ejala nyeri ketika buang air.</a:t>
            </a:r>
          </a:p>
          <a:p>
            <a:pPr eaLnBrk="1" hangingPunct="1"/>
            <a:r>
              <a:rPr lang="id-ID" sz="2800" dirty="0" smtClean="0"/>
              <a:t>Hipospadia merupakan suatu kelainan bawaan pada bayi laki-laki dimana lubang saluan kencing terdapat di penis bagian bawah.</a:t>
            </a:r>
            <a:endParaRPr lang="en-US" sz="2800" dirty="0" smtClean="0"/>
          </a:p>
          <a:p>
            <a:pPr eaLnBrk="1" hangingPunct="1"/>
            <a:endParaRPr lang="en-US" sz="2800" dirty="0"/>
          </a:p>
          <a:p>
            <a:pPr eaLnBrk="1" hangingPunct="1"/>
            <a:endParaRPr lang="en-US" sz="2800" dirty="0" smtClean="0"/>
          </a:p>
          <a:p>
            <a:pPr eaLnBrk="1" hangingPunct="1"/>
            <a:endParaRPr lang="en-US" sz="2800" dirty="0"/>
          </a:p>
          <a:p>
            <a:pPr eaLnBrk="1" hangingPunct="1"/>
            <a:endParaRPr lang="en-US" sz="2800" dirty="0" smtClean="0"/>
          </a:p>
          <a:p>
            <a:pPr eaLnBrk="1" hangingPunct="1"/>
            <a:endParaRPr lang="id-ID" sz="2800" dirty="0" smtClean="0"/>
          </a:p>
          <a:p>
            <a:pPr eaLnBrk="1" hangingPunct="1"/>
            <a:r>
              <a:rPr lang="id-ID" sz="2800" dirty="0" smtClean="0"/>
              <a:t>Infeksi kulit:</a:t>
            </a:r>
          </a:p>
          <a:p>
            <a:pPr lvl="2" eaLnBrk="1" hangingPunct="1"/>
            <a:r>
              <a:rPr lang="id-ID" sz="2400" dirty="0" smtClean="0"/>
              <a:t>Infeksi yang mengakibatkan iritasi disertai  dengan kemerahan (eritema)</a:t>
            </a:r>
          </a:p>
          <a:p>
            <a:pPr lvl="2" eaLnBrk="1" hangingPunct="1"/>
            <a:r>
              <a:rPr lang="id-ID" sz="2400" dirty="0" smtClean="0"/>
              <a:t>Sebagian besar penyakit kulit (dermatitis) dan peradangan kulit (eksim) disebabkan karena alergi. Gejala berupa kemerahan pada kulit dan bentol-bentol (urtikaria)</a:t>
            </a:r>
          </a:p>
          <a:p>
            <a:pPr lvl="2" eaLnBrk="1" hangingPunct="1"/>
            <a:endParaRPr lang="id-ID" sz="2400" dirty="0" smtClean="0"/>
          </a:p>
          <a:p>
            <a:pPr lvl="2" eaLnBrk="1" hangingPunct="1"/>
            <a:endParaRPr lang="id-ID" sz="2400" dirty="0" smtClean="0"/>
          </a:p>
          <a:p>
            <a:pPr lvl="2" eaLnBrk="1" hangingPunct="1"/>
            <a:endParaRPr lang="id-ID" sz="2400" dirty="0" smtClean="0"/>
          </a:p>
          <a:p>
            <a:pPr lvl="2" eaLnBrk="1" hangingPunct="1">
              <a:buFont typeface="Wingdings 2" panose="05020102010507070707" pitchFamily="18" charset="2"/>
              <a:buNone/>
            </a:pPr>
            <a:endParaRPr lang="id-ID" sz="2400" dirty="0" smtClean="0"/>
          </a:p>
          <a:p>
            <a:pPr eaLnBrk="1" hangingPunct="1"/>
            <a:endParaRPr lang="id-ID"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2261408"/>
            <a:ext cx="3265932" cy="2335183"/>
          </a:xfrm>
          <a:prstGeom prst="rect">
            <a:avLst/>
          </a:prstGeom>
        </p:spPr>
      </p:pic>
    </p:spTree>
    <p:extLst>
      <p:ext uri="{BB962C8B-B14F-4D97-AF65-F5344CB8AC3E}">
        <p14:creationId xmlns:p14="http://schemas.microsoft.com/office/powerpoint/2010/main" xmlns="" val="23216712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0" y="0"/>
            <a:ext cx="9144000" cy="6857999"/>
          </a:xfrm>
        </p:spPr>
        <p:txBody>
          <a:bodyPr>
            <a:normAutofit lnSpcReduction="10000"/>
          </a:bodyPr>
          <a:lstStyle/>
          <a:p>
            <a:pPr eaLnBrk="1" hangingPunct="1"/>
            <a:r>
              <a:rPr lang="id-ID" dirty="0" smtClean="0"/>
              <a:t>Anuria</a:t>
            </a:r>
          </a:p>
          <a:p>
            <a:pPr lvl="1" eaLnBrk="1" hangingPunct="1"/>
            <a:r>
              <a:rPr lang="id-ID" dirty="0" smtClean="0"/>
              <a:t>Kegagalan ginjal menghasilkan urine. Disebabkan oleh kurangnya tekanan untuk melakukan filtrasi atau radang glomerulus, sehingga plasma darah tidak dapat masuk kedalam glomerulus. Kurangnya tekanan hidrostatis dapat disebabkan oleh penyempitan (konstriksi) arteriol efferen oleh hormon epinefrin atau oleh peradangan sehingga darah tidak dialirkan ke ginjal</a:t>
            </a:r>
          </a:p>
          <a:p>
            <a:pPr eaLnBrk="1" hangingPunct="1"/>
            <a:r>
              <a:rPr lang="id-ID" dirty="0" smtClean="0"/>
              <a:t>Glikosuria</a:t>
            </a:r>
          </a:p>
          <a:p>
            <a:pPr marL="804863" indent="-342900"/>
            <a:r>
              <a:rPr lang="id-ID" dirty="0" smtClean="0"/>
              <a:t>Ditemukannya glukosa pasa urine. Hal ini menunjukkan bahwa telah terjadi kerusakan pada badan malpighi.</a:t>
            </a:r>
            <a:r>
              <a:rPr lang="id-ID" dirty="0"/>
              <a:t> </a:t>
            </a:r>
            <a:endParaRPr lang="en-US" dirty="0" smtClean="0"/>
          </a:p>
          <a:p>
            <a:r>
              <a:rPr lang="id-ID" dirty="0" smtClean="0"/>
              <a:t>Polisistik</a:t>
            </a:r>
            <a:endParaRPr lang="id-ID" dirty="0"/>
          </a:p>
          <a:p>
            <a:pPr lvl="1"/>
            <a:r>
              <a:rPr lang="id-ID" dirty="0"/>
              <a:t>Disebabkan oleh kerusakan saluran ginjal yang merusak nefron dan menghasilkan kista.kelainan ini umumnya diturunkan.Dalam jaringan ginjal muncul kista, lubang kecil dan gelembung-gelembung berisi cairan</a:t>
            </a:r>
            <a:r>
              <a:rPr lang="id-ID" dirty="0" smtClean="0"/>
              <a:t>.</a:t>
            </a:r>
            <a:endParaRPr lang="id-ID" dirty="0"/>
          </a:p>
          <a:p>
            <a:r>
              <a:rPr lang="id-ID" dirty="0"/>
              <a:t>Gagal ginjal</a:t>
            </a:r>
          </a:p>
          <a:p>
            <a:pPr lvl="1"/>
            <a:r>
              <a:rPr lang="id-ID" dirty="0"/>
              <a:t>Dihasilkan dari kondisi yang mengganggu fungsi ginjal yaitu nefritis parah, trauma ginjal atau tidak adanya jaringan ginjal karena tumor. Kondisi tersebut menyebabkan kerusakan pada nefron sehingga nefron tidak berfungsi. Gagal ginjal yang parah menyebabkan penumpukan urea dalam darah. </a:t>
            </a:r>
          </a:p>
          <a:p>
            <a:pPr lvl="1" eaLnBrk="1" hangingPunct="1"/>
            <a:endParaRPr lang="en-US" dirty="0" smtClean="0"/>
          </a:p>
        </p:txBody>
      </p:sp>
    </p:spTree>
    <p:extLst>
      <p:ext uri="{BB962C8B-B14F-4D97-AF65-F5344CB8AC3E}">
        <p14:creationId xmlns:p14="http://schemas.microsoft.com/office/powerpoint/2010/main" xmlns="" val="26278926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457200" y="152400"/>
            <a:ext cx="8229600" cy="6629399"/>
          </a:xfrm>
        </p:spPr>
        <p:txBody>
          <a:bodyPr>
            <a:normAutofit fontScale="92500" lnSpcReduction="10000"/>
          </a:bodyPr>
          <a:lstStyle/>
          <a:p>
            <a:pPr eaLnBrk="1" hangingPunct="1"/>
            <a:r>
              <a:rPr lang="id-ID" dirty="0" smtClean="0"/>
              <a:t>Bilirubinaria</a:t>
            </a:r>
          </a:p>
          <a:p>
            <a:pPr lvl="1" eaLnBrk="1" hangingPunct="1"/>
            <a:r>
              <a:rPr lang="id-ID" dirty="0" smtClean="0"/>
              <a:t>Konsentrasi bilirubin dalam urine yang melebihi batas normal. Bilirubinaria menunjukkan adanya penguraian hemoglobin dalam darah merah yang berlebihan atau adanya kerusakan hati atau empedu.</a:t>
            </a:r>
          </a:p>
          <a:p>
            <a:pPr eaLnBrk="1" hangingPunct="1"/>
            <a:endParaRPr lang="id-ID" dirty="0" smtClean="0"/>
          </a:p>
          <a:p>
            <a:pPr eaLnBrk="1" hangingPunct="1"/>
            <a:r>
              <a:rPr lang="id-ID" dirty="0" smtClean="0"/>
              <a:t>Pielonefritis</a:t>
            </a:r>
          </a:p>
          <a:p>
            <a:pPr marL="742950" indent="-341313"/>
            <a:r>
              <a:rPr lang="id-ID" dirty="0" smtClean="0"/>
              <a:t>Merupakan radang pada pelvis ginjal, medula dan korteks akibat infeksi bakteri. Pielenefritis dapat menyebabkan kerusakan nefron dan korpuskulum renalis.</a:t>
            </a:r>
            <a:r>
              <a:rPr lang="id-ID" sz="2400" dirty="0"/>
              <a:t> </a:t>
            </a:r>
            <a:endParaRPr lang="en-US" sz="2400" dirty="0" smtClean="0"/>
          </a:p>
          <a:p>
            <a:r>
              <a:rPr lang="id-ID" sz="2400" dirty="0" smtClean="0"/>
              <a:t>Sistisis</a:t>
            </a:r>
            <a:endParaRPr lang="id-ID" sz="2400" dirty="0"/>
          </a:p>
          <a:p>
            <a:pPr lvl="1"/>
            <a:r>
              <a:rPr lang="id-ID" sz="2200" dirty="0"/>
              <a:t>Radang kandung kemih yang melibatkan lapisan mukosa dan submukosa. Disebabkan oleh infeksi bakteri, zat-zat kimia atau luka </a:t>
            </a:r>
            <a:r>
              <a:rPr lang="id-ID" sz="2200" dirty="0" smtClean="0"/>
              <a:t>mekanis</a:t>
            </a:r>
            <a:endParaRPr lang="id-ID" sz="2200" dirty="0"/>
          </a:p>
          <a:p>
            <a:r>
              <a:rPr lang="id-ID" sz="2400" dirty="0"/>
              <a:t>Nefrosis</a:t>
            </a:r>
          </a:p>
          <a:p>
            <a:pPr lvl="1"/>
            <a:r>
              <a:rPr lang="id-ID" sz="2200" dirty="0"/>
              <a:t>Kondisi bocornya membran glomerulus. Hal ini memungkinkan sejumlah besar protein berpindah dari darah menuju urine sehingga air dan natrium menumpuk dalam tubuh mengakibatkan pembengkakan (oedem), khususnya disekitar lutut, kaki, abdomen dan mata.</a:t>
            </a:r>
          </a:p>
          <a:p>
            <a:pPr lvl="1" eaLnBrk="1" hangingPunct="1"/>
            <a:endParaRPr lang="en-US" dirty="0" smtClean="0"/>
          </a:p>
        </p:txBody>
      </p:sp>
    </p:spTree>
    <p:extLst>
      <p:ext uri="{BB962C8B-B14F-4D97-AF65-F5344CB8AC3E}">
        <p14:creationId xmlns:p14="http://schemas.microsoft.com/office/powerpoint/2010/main" xmlns="" val="4016063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GINJAL</a:t>
            </a:r>
          </a:p>
        </p:txBody>
      </p:sp>
      <p:sp>
        <p:nvSpPr>
          <p:cNvPr id="3" name="Content Placeholder 2"/>
          <p:cNvSpPr>
            <a:spLocks noGrp="1"/>
          </p:cNvSpPr>
          <p:nvPr>
            <p:ph idx="1"/>
          </p:nvPr>
        </p:nvSpPr>
        <p:spPr/>
        <p:txBody>
          <a:bodyPr>
            <a:normAutofit fontScale="85000" lnSpcReduction="10000"/>
          </a:bodyPr>
          <a:lstStyle/>
          <a:p>
            <a:pPr eaLnBrk="1" hangingPunct="1">
              <a:lnSpc>
                <a:spcPct val="90000"/>
              </a:lnSpc>
            </a:pPr>
            <a:r>
              <a:rPr lang="en-US" sz="3200" smtClean="0"/>
              <a:t>Ginjal merupakan alat penyaring darah yang bentukn</a:t>
            </a:r>
            <a:r>
              <a:rPr lang="id-ID" sz="3200" smtClean="0"/>
              <a:t>ya </a:t>
            </a:r>
            <a:r>
              <a:rPr lang="en-US" sz="3200" smtClean="0"/>
              <a:t>buah. </a:t>
            </a:r>
            <a:endParaRPr lang="id-ID" sz="3200" smtClean="0"/>
          </a:p>
          <a:p>
            <a:pPr eaLnBrk="1" hangingPunct="1">
              <a:lnSpc>
                <a:spcPct val="90000"/>
              </a:lnSpc>
            </a:pPr>
            <a:r>
              <a:rPr lang="en-US" sz="3200" smtClean="0"/>
              <a:t>Panjang ginjal antara 10 sampai 15 cm, beratnya lebih kurang 200 gram, terletak di dalam rongga perut bagian belakang agak ke atas dan di dekat tulang belakang.</a:t>
            </a:r>
            <a:endParaRPr lang="id-ID" sz="3200" smtClean="0"/>
          </a:p>
          <a:p>
            <a:pPr eaLnBrk="1" hangingPunct="1">
              <a:lnSpc>
                <a:spcPct val="90000"/>
              </a:lnSpc>
            </a:pPr>
            <a:r>
              <a:rPr lang="en-US" sz="3200" smtClean="0"/>
              <a:t>Kedudukan ginjal sebelah kiri lebih tinggi dari ginjal sebelah kanan</a:t>
            </a:r>
            <a:endParaRPr lang="id-ID" sz="3200" smtClean="0"/>
          </a:p>
          <a:p>
            <a:pPr eaLnBrk="1" hangingPunct="1">
              <a:lnSpc>
                <a:spcPct val="90000"/>
              </a:lnSpc>
            </a:pPr>
            <a:r>
              <a:rPr lang="en-US" sz="3200" smtClean="0"/>
              <a:t>Ginjal pada manusia terdiri atas 2</a:t>
            </a:r>
          </a:p>
          <a:p>
            <a:pPr eaLnBrk="1" hangingPunct="1">
              <a:lnSpc>
                <a:spcPct val="90000"/>
              </a:lnSpc>
              <a:buFont typeface="Wingdings 2" panose="05020102010507070707" pitchFamily="18" charset="2"/>
              <a:buNone/>
            </a:pPr>
            <a:endParaRPr lang="en-US" smtClean="0"/>
          </a:p>
        </p:txBody>
      </p:sp>
    </p:spTree>
    <p:extLst>
      <p:ext uri="{BB962C8B-B14F-4D97-AF65-F5344CB8AC3E}">
        <p14:creationId xmlns:p14="http://schemas.microsoft.com/office/powerpoint/2010/main" xmlns="" val="3682842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Gagal Ginjal </a:t>
            </a:r>
            <a:endParaRPr lang="en-US"/>
          </a:p>
        </p:txBody>
      </p:sp>
      <p:sp>
        <p:nvSpPr>
          <p:cNvPr id="3" name="Content Placeholder 2"/>
          <p:cNvSpPr>
            <a:spLocks noGrp="1"/>
          </p:cNvSpPr>
          <p:nvPr>
            <p:ph idx="1"/>
          </p:nvPr>
        </p:nvSpPr>
        <p:spPr>
          <a:xfrm>
            <a:off x="-90405" y="1829921"/>
            <a:ext cx="4572000" cy="4525963"/>
          </a:xfrm>
        </p:spPr>
        <p:txBody>
          <a:bodyPr>
            <a:noAutofit/>
          </a:bodyPr>
          <a:lstStyle/>
          <a:p>
            <a:pPr>
              <a:buNone/>
            </a:pPr>
            <a:r>
              <a:rPr lang="en-US" sz="2800" dirty="0" smtClean="0"/>
              <a:t>	</a:t>
            </a:r>
            <a:r>
              <a:rPr lang="en-US" sz="2800" dirty="0" err="1" smtClean="0"/>
              <a:t>gangguan</a:t>
            </a:r>
            <a:r>
              <a:rPr lang="en-US" sz="2800" dirty="0" smtClean="0"/>
              <a:t> yang </a:t>
            </a:r>
            <a:r>
              <a:rPr lang="en-US" sz="2800" dirty="0" err="1" smtClean="0"/>
              <a:t>terjadi</a:t>
            </a:r>
            <a:r>
              <a:rPr lang="en-US" sz="2800" dirty="0" smtClean="0"/>
              <a:t> </a:t>
            </a:r>
            <a:r>
              <a:rPr lang="en-US" sz="2800" dirty="0" err="1" smtClean="0"/>
              <a:t>pada</a:t>
            </a:r>
            <a:r>
              <a:rPr lang="en-US" sz="2800" dirty="0" smtClean="0"/>
              <a:t> </a:t>
            </a:r>
            <a:r>
              <a:rPr lang="en-US" sz="2800" dirty="0" err="1" smtClean="0"/>
              <a:t>fungsi</a:t>
            </a:r>
            <a:r>
              <a:rPr lang="en-US" sz="2800" dirty="0" smtClean="0"/>
              <a:t> </a:t>
            </a:r>
            <a:r>
              <a:rPr lang="en-US" sz="2800" dirty="0" err="1" smtClean="0"/>
              <a:t>ginjal</a:t>
            </a:r>
            <a:r>
              <a:rPr lang="en-US" sz="2800" dirty="0" smtClean="0"/>
              <a:t>. </a:t>
            </a:r>
            <a:r>
              <a:rPr lang="en-US" sz="2800" dirty="0" err="1" smtClean="0"/>
              <a:t>Gagal</a:t>
            </a:r>
            <a:r>
              <a:rPr lang="en-US" sz="2800" dirty="0" smtClean="0"/>
              <a:t> </a:t>
            </a:r>
            <a:r>
              <a:rPr lang="en-US" sz="2800" dirty="0" err="1" smtClean="0"/>
              <a:t>ginjal</a:t>
            </a:r>
            <a:r>
              <a:rPr lang="en-US" sz="2800" dirty="0" smtClean="0"/>
              <a:t> yang </a:t>
            </a:r>
            <a:r>
              <a:rPr lang="en-US" sz="2800" dirty="0" err="1" smtClean="0"/>
              <a:t>akut</a:t>
            </a:r>
            <a:r>
              <a:rPr lang="en-US" sz="2800" dirty="0" smtClean="0"/>
              <a:t> </a:t>
            </a:r>
            <a:r>
              <a:rPr lang="en-US" sz="2800" dirty="0" err="1" smtClean="0"/>
              <a:t>bisa</a:t>
            </a:r>
            <a:r>
              <a:rPr lang="en-US" sz="2800" dirty="0" smtClean="0"/>
              <a:t> </a:t>
            </a:r>
            <a:r>
              <a:rPr lang="en-US" sz="2800" dirty="0" err="1" smtClean="0"/>
              <a:t>menyebabkan</a:t>
            </a:r>
            <a:r>
              <a:rPr lang="en-US" sz="2800" dirty="0" smtClean="0"/>
              <a:t> </a:t>
            </a:r>
            <a:r>
              <a:rPr lang="en-US" sz="2800" dirty="0" err="1" smtClean="0"/>
              <a:t>nefritis</a:t>
            </a:r>
            <a:r>
              <a:rPr lang="en-US" sz="2800" dirty="0" smtClean="0"/>
              <a:t>, </a:t>
            </a:r>
            <a:r>
              <a:rPr lang="en-US" sz="2800" dirty="0" err="1" smtClean="0"/>
              <a:t>perdarahan</a:t>
            </a:r>
            <a:r>
              <a:rPr lang="en-US" sz="2800" dirty="0" smtClean="0"/>
              <a:t> </a:t>
            </a:r>
            <a:r>
              <a:rPr lang="en-US" sz="2800" dirty="0" err="1" smtClean="0"/>
              <a:t>dan</a:t>
            </a:r>
            <a:r>
              <a:rPr lang="en-US" sz="2800" dirty="0" smtClean="0"/>
              <a:t> </a:t>
            </a:r>
            <a:r>
              <a:rPr lang="en-US" sz="2800" dirty="0" err="1" smtClean="0"/>
              <a:t>fungsi</a:t>
            </a:r>
            <a:r>
              <a:rPr lang="en-US" sz="2800" dirty="0" smtClean="0"/>
              <a:t> </a:t>
            </a:r>
            <a:r>
              <a:rPr lang="en-US" sz="2800" dirty="0" err="1" smtClean="0"/>
              <a:t>ginjal</a:t>
            </a:r>
            <a:r>
              <a:rPr lang="en-US" sz="2800" dirty="0" smtClean="0"/>
              <a:t> </a:t>
            </a:r>
            <a:r>
              <a:rPr lang="en-US" sz="2800" dirty="0" err="1" smtClean="0"/>
              <a:t>berhenti</a:t>
            </a:r>
            <a:r>
              <a:rPr lang="en-US" sz="2800" dirty="0" smtClean="0"/>
              <a:t> </a:t>
            </a:r>
            <a:r>
              <a:rPr lang="en-US" sz="2800" dirty="0" err="1" smtClean="0"/>
              <a:t>secara</a:t>
            </a:r>
            <a:r>
              <a:rPr lang="en-US" sz="2800" dirty="0" smtClean="0"/>
              <a:t> </a:t>
            </a:r>
            <a:r>
              <a:rPr lang="en-US" sz="2800" dirty="0" err="1" smtClean="0"/>
              <a:t>tiba-tiba</a:t>
            </a:r>
            <a:r>
              <a:rPr lang="en-US" sz="2800" dirty="0" smtClean="0"/>
              <a:t>.  </a:t>
            </a:r>
            <a:r>
              <a:rPr lang="en-US" sz="2800" dirty="0" err="1" smtClean="0"/>
              <a:t>Diawali</a:t>
            </a:r>
            <a:r>
              <a:rPr lang="en-US" sz="2800" dirty="0" smtClean="0"/>
              <a:t> </a:t>
            </a:r>
            <a:r>
              <a:rPr lang="en-US" sz="2800" dirty="0" err="1" smtClean="0"/>
              <a:t>dengan</a:t>
            </a:r>
            <a:r>
              <a:rPr lang="en-US" sz="2800" dirty="0" smtClean="0"/>
              <a:t> </a:t>
            </a:r>
            <a:r>
              <a:rPr lang="en-US" sz="2800" dirty="0" err="1" smtClean="0"/>
              <a:t>gejala</a:t>
            </a:r>
            <a:r>
              <a:rPr lang="en-US" sz="2800" dirty="0" smtClean="0"/>
              <a:t> anuria </a:t>
            </a:r>
            <a:r>
              <a:rPr lang="en-US" sz="2800" dirty="0" err="1" smtClean="0"/>
              <a:t>dan</a:t>
            </a:r>
            <a:r>
              <a:rPr lang="en-US" sz="2800" dirty="0" smtClean="0"/>
              <a:t> uremia.</a:t>
            </a:r>
          </a:p>
          <a:p>
            <a:pPr>
              <a:buNone/>
            </a:pPr>
            <a:r>
              <a:rPr lang="en-US" sz="2800" dirty="0" smtClean="0"/>
              <a:t>	</a:t>
            </a:r>
          </a:p>
        </p:txBody>
      </p:sp>
      <p:pic>
        <p:nvPicPr>
          <p:cNvPr id="4098" name="Picture 2"/>
          <p:cNvPicPr>
            <a:picLocks noChangeAspect="1" noChangeArrowheads="1"/>
          </p:cNvPicPr>
          <p:nvPr/>
        </p:nvPicPr>
        <p:blipFill>
          <a:blip r:embed="rId2"/>
          <a:srcRect/>
          <a:stretch>
            <a:fillRect/>
          </a:stretch>
        </p:blipFill>
        <p:spPr bwMode="auto">
          <a:xfrm>
            <a:off x="4515807" y="1853248"/>
            <a:ext cx="4662406"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eaLnBrk="1" fontAlgn="auto" hangingPunct="1">
              <a:spcAft>
                <a:spcPts val="0"/>
              </a:spcAft>
              <a:defRPr/>
            </a:pPr>
            <a:r>
              <a:rPr lang="en-US" dirty="0" err="1" smtClean="0">
                <a:solidFill>
                  <a:schemeClr val="tx2">
                    <a:tint val="100000"/>
                    <a:shade val="90000"/>
                    <a:satMod val="250000"/>
                    <a:alpha val="100000"/>
                  </a:schemeClr>
                </a:solidFill>
              </a:rPr>
              <a:t>Fungsi</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sistem</a:t>
            </a:r>
            <a:r>
              <a:rPr lang="en-US" dirty="0" smtClean="0">
                <a:solidFill>
                  <a:schemeClr val="tx2">
                    <a:tint val="100000"/>
                    <a:shade val="90000"/>
                    <a:satMod val="250000"/>
                    <a:alpha val="100000"/>
                  </a:schemeClr>
                </a:solidFill>
              </a:rPr>
              <a:t> </a:t>
            </a:r>
            <a:r>
              <a:rPr lang="en-US" dirty="0" err="1" smtClean="0">
                <a:solidFill>
                  <a:schemeClr val="tx2">
                    <a:tint val="100000"/>
                    <a:shade val="90000"/>
                    <a:satMod val="250000"/>
                    <a:alpha val="100000"/>
                  </a:schemeClr>
                </a:solidFill>
              </a:rPr>
              <a:t>urinaria</a:t>
            </a:r>
            <a:endParaRPr lang="en-US" dirty="0">
              <a:solidFill>
                <a:schemeClr val="tx2">
                  <a:tint val="100000"/>
                  <a:shade val="90000"/>
                  <a:satMod val="250000"/>
                  <a:alpha val="100000"/>
                </a:schemeClr>
              </a:solidFill>
            </a:endParaRPr>
          </a:p>
        </p:txBody>
      </p:sp>
      <p:sp>
        <p:nvSpPr>
          <p:cNvPr id="4" name="Rectangle 3"/>
          <p:cNvSpPr>
            <a:spLocks noGrp="1" noChangeArrowheads="1"/>
          </p:cNvSpPr>
          <p:nvPr>
            <p:ph idx="1"/>
          </p:nvPr>
        </p:nvSpPr>
        <p:spPr>
          <a:xfrm>
            <a:off x="827700" y="1447801"/>
            <a:ext cx="7706700" cy="4800606"/>
          </a:xfrm>
        </p:spPr>
        <p:txBody>
          <a:bodyPr>
            <a:normAutofit/>
          </a:bodyPr>
          <a:lstStyle/>
          <a:p>
            <a:pPr eaLnBrk="1" hangingPunct="1">
              <a:lnSpc>
                <a:spcPct val="80000"/>
              </a:lnSpc>
            </a:pPr>
            <a:r>
              <a:rPr lang="en-US" sz="2400" dirty="0" err="1" smtClean="0"/>
              <a:t>Membuang</a:t>
            </a:r>
            <a:r>
              <a:rPr lang="en-US" sz="2400" dirty="0" smtClean="0"/>
              <a:t> </a:t>
            </a:r>
            <a:r>
              <a:rPr lang="en-US" sz="2400" dirty="0" err="1" smtClean="0"/>
              <a:t>sisa</a:t>
            </a:r>
            <a:r>
              <a:rPr lang="en-US" sz="2400" dirty="0" smtClean="0"/>
              <a:t> </a:t>
            </a:r>
            <a:r>
              <a:rPr lang="en-US" sz="2400" dirty="0" err="1" smtClean="0"/>
              <a:t>metabolisme</a:t>
            </a:r>
            <a:r>
              <a:rPr lang="en-US" sz="2400" dirty="0" smtClean="0"/>
              <a:t> :</a:t>
            </a:r>
          </a:p>
          <a:p>
            <a:pPr lvl="1" eaLnBrk="1" hangingPunct="1">
              <a:lnSpc>
                <a:spcPct val="80000"/>
              </a:lnSpc>
            </a:pPr>
            <a:r>
              <a:rPr lang="en-US" sz="2400" dirty="0" err="1" smtClean="0"/>
              <a:t>Sampah</a:t>
            </a:r>
            <a:r>
              <a:rPr lang="en-US" sz="2400" dirty="0" smtClean="0"/>
              <a:t> nitrogen</a:t>
            </a:r>
          </a:p>
          <a:p>
            <a:pPr lvl="1" eaLnBrk="1" hangingPunct="1">
              <a:lnSpc>
                <a:spcPct val="80000"/>
              </a:lnSpc>
            </a:pPr>
            <a:r>
              <a:rPr lang="en-US" sz="2400" dirty="0" err="1" smtClean="0"/>
              <a:t>Obat-obatan</a:t>
            </a:r>
            <a:endParaRPr lang="en-US" sz="2400" dirty="0" smtClean="0"/>
          </a:p>
          <a:p>
            <a:pPr lvl="1" eaLnBrk="1" hangingPunct="1">
              <a:lnSpc>
                <a:spcPct val="80000"/>
              </a:lnSpc>
            </a:pPr>
            <a:r>
              <a:rPr lang="en-US" sz="2400" dirty="0" err="1" smtClean="0"/>
              <a:t>Racun</a:t>
            </a:r>
            <a:endParaRPr lang="en-US" sz="2400" dirty="0" smtClean="0"/>
          </a:p>
          <a:p>
            <a:pPr eaLnBrk="1" hangingPunct="1">
              <a:lnSpc>
                <a:spcPct val="80000"/>
              </a:lnSpc>
            </a:pPr>
            <a:r>
              <a:rPr lang="en-US" sz="2400" dirty="0" err="1" smtClean="0"/>
              <a:t>Mengatur</a:t>
            </a:r>
            <a:r>
              <a:rPr lang="en-US" sz="2400" dirty="0" smtClean="0"/>
              <a:t> :</a:t>
            </a:r>
          </a:p>
          <a:p>
            <a:pPr lvl="1" eaLnBrk="1" hangingPunct="1">
              <a:lnSpc>
                <a:spcPct val="80000"/>
              </a:lnSpc>
            </a:pPr>
            <a:r>
              <a:rPr lang="en-US" sz="2400" dirty="0" err="1" smtClean="0"/>
              <a:t>Keseimbangan</a:t>
            </a:r>
            <a:r>
              <a:rPr lang="en-US" sz="2400" dirty="0" smtClean="0"/>
              <a:t> Air </a:t>
            </a:r>
            <a:r>
              <a:rPr lang="en-US" sz="2400" dirty="0" err="1" smtClean="0"/>
              <a:t>dalam</a:t>
            </a:r>
            <a:r>
              <a:rPr lang="en-US" sz="2400" dirty="0" smtClean="0"/>
              <a:t> </a:t>
            </a:r>
            <a:r>
              <a:rPr lang="en-US" sz="2400" dirty="0" err="1" smtClean="0"/>
              <a:t>tubuh</a:t>
            </a:r>
            <a:endParaRPr lang="en-US" sz="2400" dirty="0" smtClean="0"/>
          </a:p>
          <a:p>
            <a:pPr lvl="1" eaLnBrk="1" hangingPunct="1">
              <a:lnSpc>
                <a:spcPct val="80000"/>
              </a:lnSpc>
            </a:pPr>
            <a:r>
              <a:rPr lang="en-US" sz="2400" dirty="0" err="1" smtClean="0"/>
              <a:t>Kandungan</a:t>
            </a:r>
            <a:r>
              <a:rPr lang="en-US" sz="2400" dirty="0" smtClean="0"/>
              <a:t> </a:t>
            </a:r>
            <a:r>
              <a:rPr lang="en-US" sz="2400" dirty="0" err="1" smtClean="0"/>
              <a:t>elektrolit</a:t>
            </a:r>
            <a:r>
              <a:rPr lang="en-US" sz="2400" dirty="0" smtClean="0"/>
              <a:t> </a:t>
            </a:r>
          </a:p>
          <a:p>
            <a:pPr lvl="1" eaLnBrk="1" hangingPunct="1">
              <a:lnSpc>
                <a:spcPct val="80000"/>
              </a:lnSpc>
            </a:pPr>
            <a:r>
              <a:rPr lang="en-US" sz="2400" dirty="0" err="1" smtClean="0"/>
              <a:t>Asam</a:t>
            </a:r>
            <a:r>
              <a:rPr lang="en-US" sz="2400" dirty="0" smtClean="0"/>
              <a:t> –</a:t>
            </a:r>
            <a:r>
              <a:rPr lang="en-US" sz="2400" dirty="0" err="1" smtClean="0"/>
              <a:t>Basa</a:t>
            </a:r>
            <a:r>
              <a:rPr lang="en-US" sz="2400" dirty="0" smtClean="0"/>
              <a:t> </a:t>
            </a:r>
            <a:r>
              <a:rPr lang="en-US" sz="2400" dirty="0" err="1" smtClean="0"/>
              <a:t>cairan</a:t>
            </a:r>
            <a:r>
              <a:rPr lang="en-US" sz="2400" dirty="0" smtClean="0"/>
              <a:t> </a:t>
            </a:r>
            <a:r>
              <a:rPr lang="en-US" sz="2400" dirty="0" err="1" smtClean="0"/>
              <a:t>darah</a:t>
            </a:r>
            <a:endParaRPr lang="en-US" sz="2400" dirty="0" smtClean="0"/>
          </a:p>
          <a:p>
            <a:pPr lvl="1" eaLnBrk="1" hangingPunct="1">
              <a:lnSpc>
                <a:spcPct val="80000"/>
              </a:lnSpc>
            </a:pPr>
            <a:r>
              <a:rPr lang="en-US" sz="2400" dirty="0" err="1" smtClean="0"/>
              <a:t>Tekanan</a:t>
            </a:r>
            <a:r>
              <a:rPr lang="en-US" sz="2400" dirty="0" smtClean="0"/>
              <a:t> </a:t>
            </a:r>
            <a:r>
              <a:rPr lang="en-US" sz="2400" dirty="0" err="1" smtClean="0"/>
              <a:t>darah</a:t>
            </a:r>
            <a:endParaRPr lang="en-US" sz="2400" dirty="0" smtClean="0"/>
          </a:p>
          <a:p>
            <a:pPr lvl="1" eaLnBrk="1" hangingPunct="1">
              <a:lnSpc>
                <a:spcPct val="80000"/>
              </a:lnSpc>
            </a:pPr>
            <a:r>
              <a:rPr lang="en-US" sz="2400" dirty="0" err="1" smtClean="0"/>
              <a:t>Produksi</a:t>
            </a:r>
            <a:r>
              <a:rPr lang="en-US" sz="2400" dirty="0" smtClean="0"/>
              <a:t> </a:t>
            </a:r>
            <a:r>
              <a:rPr lang="en-US" sz="2400" dirty="0" err="1" smtClean="0"/>
              <a:t>sel</a:t>
            </a:r>
            <a:r>
              <a:rPr lang="en-US" sz="2400" dirty="0" smtClean="0"/>
              <a:t> </a:t>
            </a:r>
            <a:r>
              <a:rPr lang="en-US" sz="2400" dirty="0" err="1" smtClean="0"/>
              <a:t>darah</a:t>
            </a:r>
            <a:r>
              <a:rPr lang="en-US" sz="2400" dirty="0" smtClean="0"/>
              <a:t> </a:t>
            </a:r>
            <a:r>
              <a:rPr lang="en-US" sz="2400" dirty="0" err="1" smtClean="0"/>
              <a:t>merah</a:t>
            </a:r>
            <a:endParaRPr lang="en-US" sz="2400" dirty="0" smtClean="0"/>
          </a:p>
          <a:p>
            <a:pPr lvl="1" eaLnBrk="1" hangingPunct="1">
              <a:lnSpc>
                <a:spcPct val="80000"/>
              </a:lnSpc>
            </a:pPr>
            <a:r>
              <a:rPr lang="en-US" sz="2400" dirty="0" err="1" smtClean="0"/>
              <a:t>Pengaktifan</a:t>
            </a:r>
            <a:r>
              <a:rPr lang="en-US" sz="2400" dirty="0" smtClean="0"/>
              <a:t>  vitamin D</a:t>
            </a:r>
          </a:p>
          <a:p>
            <a:pPr eaLnBrk="1" hangingPunct="1">
              <a:lnSpc>
                <a:spcPct val="80000"/>
              </a:lnSpc>
            </a:pPr>
            <a:endParaRPr lang="en-US" sz="2400" dirty="0" smtClean="0"/>
          </a:p>
        </p:txBody>
      </p:sp>
    </p:spTree>
    <p:extLst>
      <p:ext uri="{BB962C8B-B14F-4D97-AF65-F5344CB8AC3E}">
        <p14:creationId xmlns:p14="http://schemas.microsoft.com/office/powerpoint/2010/main" xmlns="" val="142012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descr="title-bar"/>
          <p:cNvSpPr>
            <a:spLocks noGrp="1" noChangeArrowheads="1"/>
          </p:cNvSpPr>
          <p:nvPr>
            <p:ph type="title"/>
          </p:nvPr>
        </p:nvSpPr>
        <p:spPr>
          <a:xfrm>
            <a:off x="468313" y="620713"/>
            <a:ext cx="9144000" cy="685800"/>
          </a:xfrm>
        </p:spPr>
        <p:txBody>
          <a:bodyPr>
            <a:normAutofit fontScale="90000"/>
          </a:bodyPr>
          <a:lstStyle/>
          <a:p>
            <a:pPr eaLnBrk="1" fontAlgn="auto" hangingPunct="1">
              <a:spcAft>
                <a:spcPts val="0"/>
              </a:spcAft>
              <a:defRPr/>
            </a:pPr>
            <a:r>
              <a:rPr lang="en-US" dirty="0">
                <a:effectLst>
                  <a:outerShdw blurRad="38100" dist="38100" dir="2700000" algn="tl">
                    <a:srgbClr val="C0C0C0"/>
                  </a:outerShdw>
                </a:effectLst>
              </a:rPr>
              <a:t>Organ </a:t>
            </a:r>
            <a:r>
              <a:rPr lang="en-US" dirty="0" err="1">
                <a:effectLst>
                  <a:outerShdw blurRad="38100" dist="38100" dir="2700000" algn="tl">
                    <a:srgbClr val="C0C0C0"/>
                  </a:outerShdw>
                </a:effectLst>
              </a:rPr>
              <a:t>Sistem</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Urinaria</a:t>
            </a:r>
            <a:endParaRPr lang="en-US" dirty="0">
              <a:effectLst>
                <a:outerShdw blurRad="38100" dist="38100" dir="2700000" algn="tl">
                  <a:srgbClr val="C0C0C0"/>
                </a:outerShdw>
              </a:effectLst>
            </a:endParaRPr>
          </a:p>
        </p:txBody>
      </p:sp>
      <p:sp>
        <p:nvSpPr>
          <p:cNvPr id="29699" name="Rectangle 3"/>
          <p:cNvSpPr>
            <a:spLocks noGrp="1" noChangeArrowheads="1"/>
          </p:cNvSpPr>
          <p:nvPr>
            <p:ph type="body" sz="half" idx="1"/>
          </p:nvPr>
        </p:nvSpPr>
        <p:spPr>
          <a:xfrm>
            <a:off x="381000" y="1524000"/>
            <a:ext cx="3922713" cy="3201988"/>
          </a:xfrm>
        </p:spPr>
        <p:txBody>
          <a:bodyPr/>
          <a:lstStyle/>
          <a:p>
            <a:pPr eaLnBrk="1" hangingPunct="1"/>
            <a:r>
              <a:rPr lang="en-US" sz="2800" smtClean="0"/>
              <a:t>Ginjal</a:t>
            </a:r>
          </a:p>
          <a:p>
            <a:pPr eaLnBrk="1" hangingPunct="1"/>
            <a:r>
              <a:rPr lang="en-US" sz="2800" smtClean="0"/>
              <a:t>Ureter</a:t>
            </a:r>
          </a:p>
          <a:p>
            <a:pPr eaLnBrk="1" hangingPunct="1"/>
            <a:r>
              <a:rPr lang="en-US" sz="2800" smtClean="0"/>
              <a:t>Kantung Urin</a:t>
            </a:r>
          </a:p>
          <a:p>
            <a:pPr eaLnBrk="1" hangingPunct="1"/>
            <a:r>
              <a:rPr lang="en-US" sz="2800" smtClean="0"/>
              <a:t>Urethra</a:t>
            </a:r>
          </a:p>
          <a:p>
            <a:pPr eaLnBrk="1" hangingPunct="1"/>
            <a:endParaRPr lang="en-US" sz="2800" smtClean="0"/>
          </a:p>
        </p:txBody>
      </p:sp>
      <p:pic>
        <p:nvPicPr>
          <p:cNvPr id="600069" name="Picture 5"/>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4530725" y="1606550"/>
            <a:ext cx="3922713" cy="3948113"/>
          </a:xfrm>
        </p:spPr>
      </p:pic>
    </p:spTree>
    <p:extLst>
      <p:ext uri="{BB962C8B-B14F-4D97-AF65-F5344CB8AC3E}">
        <p14:creationId xmlns:p14="http://schemas.microsoft.com/office/powerpoint/2010/main" xmlns="" val="157574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00069"/>
                                        </p:tgtEl>
                                        <p:attrNameLst>
                                          <p:attrName>style.visibility</p:attrName>
                                        </p:attrNameLst>
                                      </p:cBhvr>
                                      <p:to>
                                        <p:strVal val="visible"/>
                                      </p:to>
                                    </p:set>
                                    <p:animEffect transition="in" filter="dissolve">
                                      <p:cBhvr>
                                        <p:cTn id="7" dur="500"/>
                                        <p:tgtEl>
                                          <p:spTgt spid="60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1782</TotalTime>
  <Words>2804</Words>
  <Application>Microsoft Office PowerPoint</Application>
  <PresentationFormat>On-screen Show (4:3)</PresentationFormat>
  <Paragraphs>531</Paragraphs>
  <Slides>70</Slides>
  <Notes>13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Ion</vt:lpstr>
      <vt:lpstr>Slide 1</vt:lpstr>
      <vt:lpstr>Slide 2</vt:lpstr>
      <vt:lpstr>Slide 3</vt:lpstr>
      <vt:lpstr>Slide 4</vt:lpstr>
      <vt:lpstr>Slide 5</vt:lpstr>
      <vt:lpstr>Slide 6</vt:lpstr>
      <vt:lpstr>GINJAL</vt:lpstr>
      <vt:lpstr>Fungsi sistem urinaria</vt:lpstr>
      <vt:lpstr>Organ Sistem Urinaria</vt:lpstr>
      <vt:lpstr>Slide 10</vt:lpstr>
      <vt:lpstr>Bagian-Bagian Ginjal</vt:lpstr>
      <vt:lpstr>Slide 12</vt:lpstr>
      <vt:lpstr>Kulit Ginjal</vt:lpstr>
      <vt:lpstr>Sumsum Ginjal</vt:lpstr>
      <vt:lpstr>Rongga Ginjal</vt:lpstr>
      <vt:lpstr>Slide 16</vt:lpstr>
      <vt:lpstr>Nefron</vt:lpstr>
      <vt:lpstr>Badan Malphigi</vt:lpstr>
      <vt:lpstr>Tubulus Ginjal</vt:lpstr>
      <vt:lpstr>Tipe-Tipe Nefron</vt:lpstr>
      <vt:lpstr>Slide 21</vt:lpstr>
      <vt:lpstr>Pembentukkan Urin</vt:lpstr>
      <vt:lpstr> Filtrasi </vt:lpstr>
      <vt:lpstr> Reabsorpsi </vt:lpstr>
      <vt:lpstr> Proses Reabsorpsi</vt:lpstr>
      <vt:lpstr>Slide 26</vt:lpstr>
      <vt:lpstr> Augmentasi </vt:lpstr>
      <vt:lpstr>Slide 28</vt:lpstr>
      <vt:lpstr>Slide 29</vt:lpstr>
      <vt:lpstr>B. Ureter</vt:lpstr>
      <vt:lpstr>C. Kandung Kemih</vt:lpstr>
      <vt:lpstr>D. Uretra</vt:lpstr>
      <vt:lpstr>Pengaturan Pembentukkan Urin</vt:lpstr>
      <vt:lpstr>Slide 34</vt:lpstr>
      <vt:lpstr>Slide 35</vt:lpstr>
      <vt:lpstr>Slide 36</vt:lpstr>
      <vt:lpstr>Slide 37</vt:lpstr>
      <vt:lpstr>Epidermis (kulit ari)</vt:lpstr>
      <vt:lpstr>DERMIS (kulit Jangat)</vt:lpstr>
      <vt:lpstr>Slide 40</vt:lpstr>
      <vt:lpstr>Slide 41</vt:lpstr>
      <vt:lpstr>Jaringan ikat bawah kulit</vt:lpstr>
      <vt:lpstr>FUNGSI KULIT</vt:lpstr>
      <vt:lpstr>Slide 44</vt:lpstr>
      <vt:lpstr>Slide 45</vt:lpstr>
      <vt:lpstr>Proses Pengeluaran Keringat</vt:lpstr>
      <vt:lpstr>Slide 47</vt:lpstr>
      <vt:lpstr>PARU-PARU</vt:lpstr>
      <vt:lpstr>PARU-PARU</vt:lpstr>
      <vt:lpstr>Slide 50</vt:lpstr>
      <vt:lpstr>Slide 51</vt:lpstr>
      <vt:lpstr>HATI</vt:lpstr>
      <vt:lpstr>Mengapa hati dapat dikatakan sebagai alat eksresi? </vt:lpstr>
      <vt:lpstr>Slide 54</vt:lpstr>
      <vt:lpstr>Slide 55</vt:lpstr>
      <vt:lpstr>proses metabolism tubuh </vt:lpstr>
      <vt:lpstr>Penghasil glikogen</vt:lpstr>
      <vt:lpstr>Pencernaan dan penyerapan lemak</vt:lpstr>
      <vt:lpstr>Pembentukan dan perombakan komponen-komponen darah</vt:lpstr>
      <vt:lpstr>Menyimpan zat- zat  penting</vt:lpstr>
      <vt:lpstr>Mempertahankan suhu tubuh dan menetralkan racun</vt:lpstr>
      <vt:lpstr>Slide 62</vt:lpstr>
      <vt:lpstr>Diabetes Melitus </vt:lpstr>
      <vt:lpstr>Diabetes Insipidus </vt:lpstr>
      <vt:lpstr>Batu Ginjal </vt:lpstr>
      <vt:lpstr>Slide 66</vt:lpstr>
      <vt:lpstr>Slide 67</vt:lpstr>
      <vt:lpstr>Slide 68</vt:lpstr>
      <vt:lpstr>Slide 69</vt:lpstr>
      <vt:lpstr>Gagal Ginjal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RKSMP</cp:lastModifiedBy>
  <cp:revision>58</cp:revision>
  <dcterms:created xsi:type="dcterms:W3CDTF">2015-07-28T13:20:23Z</dcterms:created>
  <dcterms:modified xsi:type="dcterms:W3CDTF">2020-02-21T06:33:10Z</dcterms:modified>
</cp:coreProperties>
</file>